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2" r:id="rId3"/>
    <p:sldId id="268" r:id="rId4"/>
    <p:sldId id="263" r:id="rId5"/>
    <p:sldId id="261" r:id="rId6"/>
    <p:sldId id="264" r:id="rId7"/>
    <p:sldId id="265" r:id="rId8"/>
    <p:sldId id="266" r:id="rId9"/>
    <p:sldId id="267" r:id="rId10"/>
    <p:sldId id="269" r:id="rId11"/>
    <p:sldId id="270" r:id="rId12"/>
    <p:sldId id="271" r:id="rId13"/>
    <p:sldId id="273" r:id="rId14"/>
    <p:sldId id="272" r:id="rId15"/>
    <p:sldId id="274" r:id="rId16"/>
    <p:sldId id="259" r:id="rId17"/>
    <p:sldId id="275" r:id="rId18"/>
    <p:sldId id="276" r:id="rId19"/>
    <p:sldId id="277" r:id="rId20"/>
    <p:sldId id="278" r:id="rId21"/>
    <p:sldId id="279" r:id="rId22"/>
    <p:sldId id="281" r:id="rId23"/>
    <p:sldId id="282" r:id="rId24"/>
    <p:sldId id="283" r:id="rId25"/>
    <p:sldId id="285" r:id="rId26"/>
    <p:sldId id="280"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sorterViewPr>
    <p:cViewPr>
      <p:scale>
        <a:sx n="100" d="100"/>
        <a:sy n="100" d="100"/>
      </p:scale>
      <p:origin x="0" y="-6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2A20169-2D59-4D18-A157-85F52EFD0E80}" type="datetimeFigureOut">
              <a:rPr lang="en-US" smtClean="0"/>
              <a:pPr/>
              <a:t>1/15/2018</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1F44771-F373-41F0-856B-DC5A6926585B}"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20169-2D59-4D18-A157-85F52EFD0E80}"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44771-F373-41F0-856B-DC5A692658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A20169-2D59-4D18-A157-85F52EFD0E80}"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1F44771-F373-41F0-856B-DC5A692658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A20169-2D59-4D18-A157-85F52EFD0E80}"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44771-F373-41F0-856B-DC5A6926585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2A20169-2D59-4D18-A157-85F52EFD0E80}" type="datetimeFigureOut">
              <a:rPr lang="en-US" smtClean="0"/>
              <a:pPr/>
              <a:t>1/15/2018</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1F44771-F373-41F0-856B-DC5A6926585B}"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A20169-2D59-4D18-A157-85F52EFD0E80}" type="datetimeFigureOut">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44771-F373-41F0-856B-DC5A6926585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A20169-2D59-4D18-A157-85F52EFD0E80}" type="datetimeFigureOut">
              <a:rPr lang="en-US" smtClean="0"/>
              <a:pPr/>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44771-F373-41F0-856B-DC5A6926585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A20169-2D59-4D18-A157-85F52EFD0E80}" type="datetimeFigureOut">
              <a:rPr lang="en-US" smtClean="0"/>
              <a:pPr/>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F44771-F373-41F0-856B-DC5A6926585B}"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2A20169-2D59-4D18-A157-85F52EFD0E80}" type="datetimeFigureOut">
              <a:rPr lang="en-US" smtClean="0"/>
              <a:pPr/>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F44771-F373-41F0-856B-DC5A692658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20169-2D59-4D18-A157-85F52EFD0E80}" type="datetimeFigureOut">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1F44771-F373-41F0-856B-DC5A6926585B}"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20169-2D59-4D18-A157-85F52EFD0E80}" type="datetimeFigureOut">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44771-F373-41F0-856B-DC5A6926585B}"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2A20169-2D59-4D18-A157-85F52EFD0E80}" type="datetimeFigureOut">
              <a:rPr lang="en-US" smtClean="0"/>
              <a:pPr/>
              <a:t>1/15/2018</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1F44771-F373-41F0-856B-DC5A692658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Understanding the Application</a:t>
            </a:r>
            <a:endParaRPr lang="en-US" dirty="0"/>
          </a:p>
        </p:txBody>
      </p:sp>
      <p:sp>
        <p:nvSpPr>
          <p:cNvPr id="2" name="Title 1"/>
          <p:cNvSpPr>
            <a:spLocks noGrp="1"/>
          </p:cNvSpPr>
          <p:nvPr>
            <p:ph type="title"/>
          </p:nvPr>
        </p:nvSpPr>
        <p:spPr/>
        <p:txBody>
          <a:bodyPr/>
          <a:lstStyle/>
          <a:p>
            <a:r>
              <a:rPr lang="en-US" dirty="0" smtClean="0"/>
              <a:t>Biotechnology</a:t>
            </a:r>
            <a:endParaRPr lang="en-US" dirty="0"/>
          </a:p>
        </p:txBody>
      </p:sp>
      <p:pic>
        <p:nvPicPr>
          <p:cNvPr id="25602" name="Picture 2" descr="http://www.princeton.edu/sgs/areas/biotechnology/Bio-photo-from-iStock-small.jpg"/>
          <p:cNvPicPr>
            <a:picLocks noChangeAspect="1" noChangeArrowheads="1"/>
          </p:cNvPicPr>
          <p:nvPr/>
        </p:nvPicPr>
        <p:blipFill>
          <a:blip r:embed="rId2" cstate="print"/>
          <a:srcRect/>
          <a:stretch>
            <a:fillRect/>
          </a:stretch>
        </p:blipFill>
        <p:spPr bwMode="auto">
          <a:xfrm>
            <a:off x="6843346" y="0"/>
            <a:ext cx="2300654" cy="1524001"/>
          </a:xfrm>
          <a:prstGeom prst="rect">
            <a:avLst/>
          </a:prstGeom>
          <a:noFill/>
        </p:spPr>
      </p:pic>
      <p:pic>
        <p:nvPicPr>
          <p:cNvPr id="25604" name="Picture 4" descr="http://www.faqs.org/photos/biotechnology-2123.jpg"/>
          <p:cNvPicPr>
            <a:picLocks noChangeAspect="1" noChangeArrowheads="1"/>
          </p:cNvPicPr>
          <p:nvPr/>
        </p:nvPicPr>
        <p:blipFill>
          <a:blip r:embed="rId3" cstate="print"/>
          <a:srcRect/>
          <a:stretch>
            <a:fillRect/>
          </a:stretch>
        </p:blipFill>
        <p:spPr bwMode="auto">
          <a:xfrm>
            <a:off x="6858000" y="5334000"/>
            <a:ext cx="2286000" cy="1524000"/>
          </a:xfrm>
          <a:prstGeom prst="rect">
            <a:avLst/>
          </a:prstGeom>
          <a:noFill/>
        </p:spPr>
      </p:pic>
    </p:spTree>
    <p:extLst>
      <p:ext uri="{BB962C8B-B14F-4D97-AF65-F5344CB8AC3E}">
        <p14:creationId xmlns:p14="http://schemas.microsoft.com/office/powerpoint/2010/main" val="41780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800" dirty="0" smtClean="0"/>
              <a:t>A transgenic organism is any organism that has a gene from another organism within it</a:t>
            </a:r>
          </a:p>
          <a:p>
            <a:pPr lvl="1"/>
            <a:r>
              <a:rPr lang="en-US" sz="2400" dirty="0" smtClean="0"/>
              <a:t>Inserting a foreign piece of DNA into a cell</a:t>
            </a:r>
          </a:p>
          <a:p>
            <a:pPr lvl="1"/>
            <a:r>
              <a:rPr lang="en-US" sz="2400" dirty="0" smtClean="0"/>
              <a:t>Transgenic organisms come about when humans would like the traits of one organism to be present in another!</a:t>
            </a:r>
          </a:p>
          <a:p>
            <a:r>
              <a:rPr lang="en-US" sz="2600" dirty="0" smtClean="0"/>
              <a:t>Transgenic organisms are commonly used in agriculture and industries like pharmaceutical companies</a:t>
            </a:r>
          </a:p>
        </p:txBody>
      </p:sp>
      <p:sp>
        <p:nvSpPr>
          <p:cNvPr id="4" name="Title 3"/>
          <p:cNvSpPr>
            <a:spLocks noGrp="1"/>
          </p:cNvSpPr>
          <p:nvPr>
            <p:ph type="title"/>
          </p:nvPr>
        </p:nvSpPr>
        <p:spPr/>
        <p:txBody>
          <a:bodyPr/>
          <a:lstStyle/>
          <a:p>
            <a:r>
              <a:rPr lang="en-US" dirty="0" smtClean="0"/>
              <a:t>What is a Transgenic Organism?</a:t>
            </a:r>
            <a:endParaRPr lang="en-US" dirty="0"/>
          </a:p>
        </p:txBody>
      </p:sp>
    </p:spTree>
    <p:extLst>
      <p:ext uri="{BB962C8B-B14F-4D97-AF65-F5344CB8AC3E}">
        <p14:creationId xmlns:p14="http://schemas.microsoft.com/office/powerpoint/2010/main" val="1856663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Sometimes, transgenic organisms are grown in agriculture in order to help keep crops healthy, resist pests, produce higher yield and last longer.</a:t>
            </a:r>
          </a:p>
          <a:p>
            <a:r>
              <a:rPr lang="en-US" sz="2400" dirty="0" smtClean="0"/>
              <a:t>Examples include:</a:t>
            </a:r>
          </a:p>
          <a:p>
            <a:pPr lvl="1"/>
            <a:r>
              <a:rPr lang="en-US" sz="2000" dirty="0" smtClean="0"/>
              <a:t>BT Corn-pesticide resistant corn that incorporates a gene poisonous to insects: this prevents insects from eating it</a:t>
            </a:r>
          </a:p>
          <a:p>
            <a:pPr lvl="1"/>
            <a:r>
              <a:rPr lang="en-US" sz="2000" dirty="0" smtClean="0"/>
              <a:t>Frost resistant strawberries-a gene inserted from arctic fish allows strawberries to grow in colder seasons </a:t>
            </a:r>
          </a:p>
          <a:p>
            <a:r>
              <a:rPr lang="en-US" sz="2400" dirty="0" smtClean="0"/>
              <a:t>Sometimes, they are grown in agriculture to appeal to human tastes</a:t>
            </a:r>
          </a:p>
          <a:p>
            <a:pPr lvl="1"/>
            <a:r>
              <a:rPr lang="en-US" sz="2000" dirty="0" smtClean="0"/>
              <a:t>Examples: Grapples (part apple, part grape)</a:t>
            </a:r>
          </a:p>
        </p:txBody>
      </p:sp>
      <p:sp>
        <p:nvSpPr>
          <p:cNvPr id="3" name="Title 2"/>
          <p:cNvSpPr>
            <a:spLocks noGrp="1"/>
          </p:cNvSpPr>
          <p:nvPr>
            <p:ph type="title"/>
          </p:nvPr>
        </p:nvSpPr>
        <p:spPr/>
        <p:txBody>
          <a:bodyPr/>
          <a:lstStyle/>
          <a:p>
            <a:r>
              <a:rPr lang="en-US" dirty="0" smtClean="0"/>
              <a:t>Transgenic Organisms: Agriculture</a:t>
            </a:r>
            <a:endParaRPr lang="en-US" dirty="0"/>
          </a:p>
        </p:txBody>
      </p:sp>
      <p:pic>
        <p:nvPicPr>
          <p:cNvPr id="15362" name="Picture 2" descr="http://images.wisegeek.com/corn-in-field.jpg"/>
          <p:cNvPicPr>
            <a:picLocks noChangeAspect="1" noChangeArrowheads="1"/>
          </p:cNvPicPr>
          <p:nvPr/>
        </p:nvPicPr>
        <p:blipFill>
          <a:blip r:embed="rId2" cstate="print"/>
          <a:srcRect/>
          <a:stretch>
            <a:fillRect/>
          </a:stretch>
        </p:blipFill>
        <p:spPr bwMode="auto">
          <a:xfrm>
            <a:off x="6477000" y="5284469"/>
            <a:ext cx="2667000" cy="1573531"/>
          </a:xfrm>
          <a:prstGeom prst="rect">
            <a:avLst/>
          </a:prstGeom>
          <a:noFill/>
        </p:spPr>
      </p:pic>
    </p:spTree>
    <p:extLst>
      <p:ext uri="{BB962C8B-B14F-4D97-AF65-F5344CB8AC3E}">
        <p14:creationId xmlns:p14="http://schemas.microsoft.com/office/powerpoint/2010/main" val="257788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6019801" cy="5138929"/>
          </a:xfrm>
        </p:spPr>
        <p:txBody>
          <a:bodyPr>
            <a:normAutofit fontScale="92500"/>
          </a:bodyPr>
          <a:lstStyle/>
          <a:p>
            <a:r>
              <a:rPr lang="en-US" sz="2800" dirty="0" smtClean="0"/>
              <a:t>Transgenic organisms have allowed for the production of things previously unavailable to us</a:t>
            </a:r>
          </a:p>
          <a:p>
            <a:pPr lvl="1"/>
            <a:r>
              <a:rPr lang="en-US" sz="2400" dirty="0" smtClean="0"/>
              <a:t>Example: The production of Human Insulin</a:t>
            </a:r>
          </a:p>
          <a:p>
            <a:pPr lvl="2"/>
            <a:r>
              <a:rPr lang="en-US" sz="2000" dirty="0" smtClean="0"/>
              <a:t>Insulin diabetics must inject insulin because their body does not produce or use it normally</a:t>
            </a:r>
          </a:p>
          <a:p>
            <a:pPr lvl="2"/>
            <a:r>
              <a:rPr lang="en-US" sz="2000" dirty="0" smtClean="0"/>
              <a:t>Thanks to genetic engineering, scientists have found a way to create synthetic insulin produced by bacteria or yeast</a:t>
            </a:r>
          </a:p>
          <a:p>
            <a:r>
              <a:rPr lang="en-US" sz="2400" dirty="0" smtClean="0"/>
              <a:t>Things like this are done through a process called bacterial transformation</a:t>
            </a:r>
          </a:p>
          <a:p>
            <a:pPr lvl="1"/>
            <a:endParaRPr lang="en-US" sz="2200" dirty="0" smtClean="0"/>
          </a:p>
          <a:p>
            <a:pPr marL="914400" lvl="3" indent="0">
              <a:buNone/>
            </a:pPr>
            <a:endParaRPr lang="en-US" dirty="0"/>
          </a:p>
        </p:txBody>
      </p:sp>
      <p:sp>
        <p:nvSpPr>
          <p:cNvPr id="3" name="Title 2"/>
          <p:cNvSpPr>
            <a:spLocks noGrp="1"/>
          </p:cNvSpPr>
          <p:nvPr>
            <p:ph type="title"/>
          </p:nvPr>
        </p:nvSpPr>
        <p:spPr/>
        <p:txBody>
          <a:bodyPr/>
          <a:lstStyle/>
          <a:p>
            <a:r>
              <a:rPr lang="en-US" dirty="0" smtClean="0"/>
              <a:t>Transgenic organisms: Industry</a:t>
            </a:r>
            <a:endParaRPr lang="en-US" dirty="0"/>
          </a:p>
        </p:txBody>
      </p:sp>
      <p:pic>
        <p:nvPicPr>
          <p:cNvPr id="14338" name="Picture 2" descr="http://djhurij4nde4r.cloudfront.net/images/images/000/120/620/fullsize/insulin.jpg?1390500419"/>
          <p:cNvPicPr>
            <a:picLocks noChangeAspect="1" noChangeArrowheads="1"/>
          </p:cNvPicPr>
          <p:nvPr/>
        </p:nvPicPr>
        <p:blipFill>
          <a:blip r:embed="rId2" cstate="print"/>
          <a:srcRect r="32080"/>
          <a:stretch>
            <a:fillRect/>
          </a:stretch>
        </p:blipFill>
        <p:spPr bwMode="auto">
          <a:xfrm>
            <a:off x="6553200" y="1752600"/>
            <a:ext cx="2168271" cy="4800600"/>
          </a:xfrm>
          <a:prstGeom prst="rect">
            <a:avLst/>
          </a:prstGeom>
          <a:noFill/>
        </p:spPr>
      </p:pic>
    </p:spTree>
    <p:extLst>
      <p:ext uri="{BB962C8B-B14F-4D97-AF65-F5344CB8AC3E}">
        <p14:creationId xmlns:p14="http://schemas.microsoft.com/office/powerpoint/2010/main" val="283797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19071"/>
            <a:ext cx="8686799" cy="4407408"/>
          </a:xfrm>
        </p:spPr>
        <p:txBody>
          <a:bodyPr>
            <a:noAutofit/>
          </a:bodyPr>
          <a:lstStyle/>
          <a:p>
            <a:pPr marL="502920" indent="-457200">
              <a:buFont typeface="+mj-lt"/>
              <a:buAutoNum type="arabicPeriod"/>
            </a:pPr>
            <a:r>
              <a:rPr lang="en-US" sz="2400" dirty="0" smtClean="0"/>
              <a:t>First, you must isolate the gene of interest</a:t>
            </a:r>
          </a:p>
          <a:p>
            <a:pPr marL="502920" indent="-457200">
              <a:buFont typeface="+mj-lt"/>
              <a:buAutoNum type="arabicPeriod"/>
            </a:pPr>
            <a:r>
              <a:rPr lang="en-US" sz="2400" dirty="0" smtClean="0"/>
              <a:t>Insertion of foreign DNA gene into bacterial plasmid. Done using </a:t>
            </a:r>
            <a:r>
              <a:rPr lang="en-US" sz="2400" u="sng" dirty="0" smtClean="0"/>
              <a:t>restriction enzymes </a:t>
            </a:r>
            <a:r>
              <a:rPr lang="en-US" sz="2400" dirty="0" smtClean="0"/>
              <a:t>and </a:t>
            </a:r>
            <a:r>
              <a:rPr lang="en-US" sz="2400" u="sng" dirty="0" smtClean="0"/>
              <a:t>DNA ligase</a:t>
            </a:r>
            <a:r>
              <a:rPr lang="en-US" sz="2400" dirty="0" smtClean="0"/>
              <a:t>. </a:t>
            </a:r>
          </a:p>
          <a:p>
            <a:pPr marL="777240" lvl="1" indent="-457200"/>
            <a:r>
              <a:rPr lang="en-US" sz="2000" dirty="0" smtClean="0"/>
              <a:t>A plasmid is a genetic structure in a cell that can be separated from the chromosomal DNA and replicate independently; typically used in lab manipulation of genes</a:t>
            </a:r>
          </a:p>
          <a:p>
            <a:pPr marL="502920" indent="-457200">
              <a:buFont typeface="+mj-lt"/>
              <a:buAutoNum type="arabicPeriod"/>
            </a:pPr>
            <a:r>
              <a:rPr lang="en-US" sz="2400" dirty="0" smtClean="0"/>
              <a:t>Getting bacteria to take in the plasmid; Recombinant DNA is inserted into the bacteria. </a:t>
            </a:r>
          </a:p>
          <a:p>
            <a:pPr marL="502920" indent="-457200">
              <a:buFont typeface="+mj-lt"/>
              <a:buAutoNum type="arabicPeriod"/>
            </a:pPr>
            <a:r>
              <a:rPr lang="en-US" sz="2400" dirty="0" smtClean="0"/>
              <a:t>Selecting the successfully transformed bacteria</a:t>
            </a:r>
          </a:p>
          <a:p>
            <a:pPr marL="502920" indent="-457200">
              <a:buFont typeface="+mj-lt"/>
              <a:buAutoNum type="arabicPeriod"/>
            </a:pPr>
            <a:r>
              <a:rPr lang="en-US" sz="2400" dirty="0" smtClean="0"/>
              <a:t>Producing the product</a:t>
            </a:r>
          </a:p>
          <a:p>
            <a:pPr marL="777240" lvl="1" indent="-457200"/>
            <a:r>
              <a:rPr lang="en-US" sz="2000" dirty="0" smtClean="0"/>
              <a:t>The bacteria has now been modified to produce the product based on the genes that were selected and inserted (ex. Insulin in bacteria)</a:t>
            </a:r>
            <a:endParaRPr lang="en-US" sz="2000" dirty="0"/>
          </a:p>
        </p:txBody>
      </p:sp>
      <p:sp>
        <p:nvSpPr>
          <p:cNvPr id="3" name="Title 2"/>
          <p:cNvSpPr>
            <a:spLocks noGrp="1"/>
          </p:cNvSpPr>
          <p:nvPr>
            <p:ph type="title"/>
          </p:nvPr>
        </p:nvSpPr>
        <p:spPr/>
        <p:txBody>
          <a:bodyPr/>
          <a:lstStyle/>
          <a:p>
            <a:r>
              <a:rPr lang="en-US" dirty="0" smtClean="0"/>
              <a:t>Steps of Bacterial Transformation</a:t>
            </a:r>
            <a:endParaRPr lang="en-US" dirty="0"/>
          </a:p>
        </p:txBody>
      </p:sp>
      <p:sp>
        <p:nvSpPr>
          <p:cNvPr id="4" name="Rectangle 3"/>
          <p:cNvSpPr/>
          <p:nvPr/>
        </p:nvSpPr>
        <p:spPr>
          <a:xfrm>
            <a:off x="3886200" y="6488668"/>
            <a:ext cx="5257800" cy="369332"/>
          </a:xfrm>
          <a:prstGeom prst="rect">
            <a:avLst/>
          </a:prstGeom>
        </p:spPr>
        <p:txBody>
          <a:bodyPr wrap="square">
            <a:spAutoFit/>
          </a:bodyPr>
          <a:lstStyle/>
          <a:p>
            <a:r>
              <a:rPr lang="en-US" dirty="0" smtClean="0"/>
              <a:t>https://www.youtube.com/watch?v=TpmNfv1jKuA</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When man chooses specific organisms to breed to get desired offspring</a:t>
            </a:r>
          </a:p>
          <a:p>
            <a:pPr lvl="1"/>
            <a:r>
              <a:rPr lang="en-US" sz="2000" dirty="0" smtClean="0"/>
              <a:t>Ex. Dogs</a:t>
            </a:r>
            <a:endParaRPr lang="en-US" sz="2000" dirty="0"/>
          </a:p>
        </p:txBody>
      </p:sp>
      <p:sp>
        <p:nvSpPr>
          <p:cNvPr id="3" name="Title 2"/>
          <p:cNvSpPr>
            <a:spLocks noGrp="1"/>
          </p:cNvSpPr>
          <p:nvPr>
            <p:ph type="title"/>
          </p:nvPr>
        </p:nvSpPr>
        <p:spPr/>
        <p:txBody>
          <a:bodyPr/>
          <a:lstStyle/>
          <a:p>
            <a:r>
              <a:rPr lang="en-US" dirty="0" smtClean="0"/>
              <a:t>Selective Breeding</a:t>
            </a:r>
            <a:endParaRPr lang="en-US" dirty="0"/>
          </a:p>
        </p:txBody>
      </p:sp>
      <p:pic>
        <p:nvPicPr>
          <p:cNvPr id="12290" name="Picture 2" descr="http://www.bbc.co.uk/staticarchive/a19783fbb4e138588f78ad3741fb7a387daa92c2.jpg"/>
          <p:cNvPicPr>
            <a:picLocks noChangeAspect="1" noChangeArrowheads="1"/>
          </p:cNvPicPr>
          <p:nvPr/>
        </p:nvPicPr>
        <p:blipFill>
          <a:blip r:embed="rId2" cstate="print"/>
          <a:srcRect/>
          <a:stretch>
            <a:fillRect/>
          </a:stretch>
        </p:blipFill>
        <p:spPr bwMode="auto">
          <a:xfrm>
            <a:off x="9479" y="3048000"/>
            <a:ext cx="9134521" cy="36290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Human Genome Project</a:t>
            </a:r>
            <a:endParaRPr lang="en-US" dirty="0"/>
          </a:p>
        </p:txBody>
      </p:sp>
      <p:pic>
        <p:nvPicPr>
          <p:cNvPr id="10242" name="Picture 2" descr="http://www.nsf.gov/news/mmg/media/images/HumanGenomeProjDOElogo3.jpg"/>
          <p:cNvPicPr>
            <a:picLocks noChangeAspect="1" noChangeArrowheads="1"/>
          </p:cNvPicPr>
          <p:nvPr/>
        </p:nvPicPr>
        <p:blipFill>
          <a:blip r:embed="rId2" cstate="print"/>
          <a:srcRect/>
          <a:stretch>
            <a:fillRect/>
          </a:stretch>
        </p:blipFill>
        <p:spPr bwMode="auto">
          <a:xfrm>
            <a:off x="6936000" y="2438400"/>
            <a:ext cx="2208000" cy="21907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Started in 1990, the Human Genome Project was started with the goal of determining the sequence of chemical base pairs that make up human DNA</a:t>
            </a:r>
          </a:p>
          <a:p>
            <a:pPr lvl="1"/>
            <a:r>
              <a:rPr lang="en-US" sz="2000" dirty="0" smtClean="0"/>
              <a:t>Scientists wanted to identify and map all the genes of the human genome!</a:t>
            </a:r>
          </a:p>
          <a:p>
            <a:pPr>
              <a:buNone/>
            </a:pPr>
            <a:endParaRPr lang="en-US" dirty="0" smtClean="0"/>
          </a:p>
        </p:txBody>
      </p:sp>
      <p:sp>
        <p:nvSpPr>
          <p:cNvPr id="3" name="Title 2"/>
          <p:cNvSpPr>
            <a:spLocks noGrp="1"/>
          </p:cNvSpPr>
          <p:nvPr>
            <p:ph type="title"/>
          </p:nvPr>
        </p:nvSpPr>
        <p:spPr/>
        <p:txBody>
          <a:bodyPr/>
          <a:lstStyle/>
          <a:p>
            <a:r>
              <a:rPr lang="en-US" dirty="0" smtClean="0"/>
              <a:t>Human Genome Project</a:t>
            </a:r>
            <a:endParaRPr lang="en-US" dirty="0"/>
          </a:p>
        </p:txBody>
      </p:sp>
      <p:pic>
        <p:nvPicPr>
          <p:cNvPr id="13314" name="Picture 2" descr="http://www.futuretimeline.net/21stcentury/images/human-genome-project-timeline-2003.jpg"/>
          <p:cNvPicPr>
            <a:picLocks noChangeAspect="1" noChangeArrowheads="1"/>
          </p:cNvPicPr>
          <p:nvPr/>
        </p:nvPicPr>
        <p:blipFill>
          <a:blip r:embed="rId2" cstate="print"/>
          <a:srcRect/>
          <a:stretch>
            <a:fillRect/>
          </a:stretch>
        </p:blipFill>
        <p:spPr bwMode="auto">
          <a:xfrm>
            <a:off x="2971800" y="3733800"/>
            <a:ext cx="3117784" cy="3124200"/>
          </a:xfrm>
          <a:prstGeom prst="rect">
            <a:avLst/>
          </a:prstGeom>
          <a:noFill/>
        </p:spPr>
      </p:pic>
    </p:spTree>
    <p:extLst>
      <p:ext uri="{BB962C8B-B14F-4D97-AF65-F5344CB8AC3E}">
        <p14:creationId xmlns:p14="http://schemas.microsoft.com/office/powerpoint/2010/main" val="1555789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The Human Genome Project was established with the hope that knowing the human genome would allow them not only to identify genes that cause genetic conditions (diabetes, heart disease, cancer, etc.), but also treat those diseases! </a:t>
            </a:r>
            <a:endParaRPr lang="en-US" sz="2400" dirty="0"/>
          </a:p>
        </p:txBody>
      </p:sp>
      <p:sp>
        <p:nvSpPr>
          <p:cNvPr id="3" name="Title 2"/>
          <p:cNvSpPr>
            <a:spLocks noGrp="1"/>
          </p:cNvSpPr>
          <p:nvPr>
            <p:ph type="title"/>
          </p:nvPr>
        </p:nvSpPr>
        <p:spPr/>
        <p:txBody>
          <a:bodyPr/>
          <a:lstStyle/>
          <a:p>
            <a:r>
              <a:rPr lang="en-US" dirty="0" smtClean="0"/>
              <a:t>Why The human genome project?</a:t>
            </a:r>
            <a:endParaRPr lang="en-US" dirty="0"/>
          </a:p>
        </p:txBody>
      </p:sp>
      <p:pic>
        <p:nvPicPr>
          <p:cNvPr id="9218" name="Picture 2" descr="https://62e528761d0685343e1c-f3d1b99a743ffa4142d9d7f1978d9686.ssl.cf2.rackcdn.com/files/13918/wide_article/width926x450/tptw8b36-1344231870.jpg"/>
          <p:cNvPicPr>
            <a:picLocks noChangeAspect="1" noChangeArrowheads="1"/>
          </p:cNvPicPr>
          <p:nvPr/>
        </p:nvPicPr>
        <p:blipFill>
          <a:blip r:embed="rId2" cstate="print"/>
          <a:srcRect/>
          <a:stretch>
            <a:fillRect/>
          </a:stretch>
        </p:blipFill>
        <p:spPr bwMode="auto">
          <a:xfrm>
            <a:off x="1524000" y="3733800"/>
            <a:ext cx="6019800" cy="292538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Human Genome Project was successfully completed in April of 2003! </a:t>
            </a:r>
          </a:p>
          <a:p>
            <a:pPr lvl="1"/>
            <a:r>
              <a:rPr lang="en-US" dirty="0" smtClean="0"/>
              <a:t>For the first time, scientists were able to read the genetic blueprint of a human being!</a:t>
            </a:r>
          </a:p>
          <a:p>
            <a:r>
              <a:rPr lang="en-US" dirty="0" smtClean="0"/>
              <a:t>Just as scientists hoped, this project has been useful in determining carrying genes and developing gene therapy</a:t>
            </a:r>
            <a:endParaRPr lang="en-US" dirty="0"/>
          </a:p>
        </p:txBody>
      </p:sp>
      <p:sp>
        <p:nvSpPr>
          <p:cNvPr id="3" name="Title 2"/>
          <p:cNvSpPr>
            <a:spLocks noGrp="1"/>
          </p:cNvSpPr>
          <p:nvPr>
            <p:ph type="title"/>
          </p:nvPr>
        </p:nvSpPr>
        <p:spPr/>
        <p:txBody>
          <a:bodyPr/>
          <a:lstStyle/>
          <a:p>
            <a:r>
              <a:rPr lang="en-US" dirty="0" smtClean="0"/>
              <a:t>The human genome project</a:t>
            </a:r>
            <a:endParaRPr lang="en-US" dirty="0"/>
          </a:p>
        </p:txBody>
      </p:sp>
      <p:pic>
        <p:nvPicPr>
          <p:cNvPr id="8194" name="Picture 2" descr="https://exploreable.files.wordpress.com/2011/05/hgp-summary.jpg"/>
          <p:cNvPicPr>
            <a:picLocks noChangeAspect="1" noChangeArrowheads="1"/>
          </p:cNvPicPr>
          <p:nvPr/>
        </p:nvPicPr>
        <p:blipFill>
          <a:blip r:embed="rId2" cstate="print"/>
          <a:srcRect/>
          <a:stretch>
            <a:fillRect/>
          </a:stretch>
        </p:blipFill>
        <p:spPr bwMode="auto">
          <a:xfrm>
            <a:off x="990600" y="3798661"/>
            <a:ext cx="6762750" cy="305933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pPr marL="274320" lvl="1" indent="-228600">
              <a:buClr>
                <a:schemeClr val="accent1"/>
              </a:buClr>
              <a:buFont typeface="Wingdings 2" pitchFamily="18" charset="2"/>
              <a:buChar char=""/>
            </a:pPr>
            <a:r>
              <a:rPr lang="en-US" sz="2400" dirty="0" smtClean="0"/>
              <a:t>Gene therapy is a method of using genes to treat or prevent disease</a:t>
            </a:r>
          </a:p>
          <a:p>
            <a:pPr marL="548640" lvl="2" indent="-228600">
              <a:buClr>
                <a:schemeClr val="accent1"/>
              </a:buClr>
              <a:buFont typeface="Wingdings 2" pitchFamily="18" charset="2"/>
              <a:buChar char=""/>
            </a:pPr>
            <a:r>
              <a:rPr lang="en-US" sz="2000" dirty="0" smtClean="0"/>
              <a:t>Nucleic acids polymers inserted into cells as a drug are used to express proteins or interfere with expression</a:t>
            </a:r>
          </a:p>
          <a:p>
            <a:pPr marL="548640" lvl="2" indent="-228600">
              <a:buClr>
                <a:schemeClr val="accent1"/>
              </a:buClr>
              <a:buFont typeface="Wingdings 2" pitchFamily="18" charset="2"/>
              <a:buChar char=""/>
            </a:pPr>
            <a:r>
              <a:rPr lang="en-US" sz="2000" dirty="0" smtClean="0"/>
              <a:t>Remember-DNA codes for proteins that determine traits!</a:t>
            </a:r>
          </a:p>
          <a:p>
            <a:pPr marL="274320" lvl="1" indent="-228600">
              <a:buClr>
                <a:schemeClr val="accent1"/>
              </a:buClr>
              <a:buFont typeface="Wingdings 2" pitchFamily="18" charset="2"/>
              <a:buChar char=""/>
            </a:pPr>
            <a:r>
              <a:rPr lang="en-US" sz="2400" dirty="0" smtClean="0"/>
              <a:t>Uses include: </a:t>
            </a:r>
          </a:p>
          <a:p>
            <a:pPr marL="548640" lvl="2" indent="-228600">
              <a:buClr>
                <a:schemeClr val="accent1"/>
              </a:buClr>
              <a:buFont typeface="Wingdings 2" pitchFamily="18" charset="2"/>
              <a:buChar char=""/>
            </a:pPr>
            <a:r>
              <a:rPr lang="en-US" sz="1800" dirty="0" smtClean="0"/>
              <a:t>Immunodeficiency-An immunodeficiency disease in one in which disorders prevent the body from fighting infections and diseases the way it should</a:t>
            </a:r>
          </a:p>
          <a:p>
            <a:pPr marL="548640" lvl="2" indent="-228600">
              <a:buClr>
                <a:schemeClr val="accent1"/>
              </a:buClr>
              <a:buFont typeface="Wingdings 2" pitchFamily="18" charset="2"/>
              <a:buChar char=""/>
            </a:pPr>
            <a:r>
              <a:rPr lang="en-US" sz="1800" dirty="0" smtClean="0"/>
              <a:t>Cystic Fibrosis</a:t>
            </a:r>
          </a:p>
          <a:p>
            <a:pPr marL="548640" lvl="2" indent="-228600">
              <a:buClr>
                <a:schemeClr val="accent1"/>
              </a:buClr>
              <a:buFont typeface="Wingdings 2" pitchFamily="18" charset="2"/>
              <a:buChar char=""/>
            </a:pPr>
            <a:endParaRPr lang="en-US" sz="1800" dirty="0" smtClean="0"/>
          </a:p>
          <a:p>
            <a:pPr marL="548640" lvl="2" indent="-228600">
              <a:buClr>
                <a:schemeClr val="accent1"/>
              </a:buClr>
              <a:buFont typeface="Wingdings 2" pitchFamily="18" charset="2"/>
              <a:buChar char=""/>
            </a:pPr>
            <a:endParaRPr lang="en-US" sz="1800" dirty="0" smtClean="0"/>
          </a:p>
          <a:p>
            <a:pPr marL="548640" lvl="2" indent="-228600">
              <a:buClr>
                <a:schemeClr val="accent1"/>
              </a:buClr>
              <a:buFont typeface="Wingdings 2" pitchFamily="18" charset="2"/>
              <a:buChar char=""/>
            </a:pPr>
            <a:endParaRPr lang="en-US" sz="1800" dirty="0" smtClean="0"/>
          </a:p>
          <a:p>
            <a:pPr marL="274320" lvl="1" indent="-228600">
              <a:buClr>
                <a:schemeClr val="accent1"/>
              </a:buClr>
              <a:buFont typeface="Wingdings 2" pitchFamily="18" charset="2"/>
              <a:buChar char=""/>
            </a:pPr>
            <a:r>
              <a:rPr lang="en-US" sz="2000" dirty="0" smtClean="0"/>
              <a:t>We will discuss ethical implications a bit later!</a:t>
            </a:r>
          </a:p>
          <a:p>
            <a:endParaRPr lang="en-US" dirty="0"/>
          </a:p>
        </p:txBody>
      </p:sp>
      <p:sp>
        <p:nvSpPr>
          <p:cNvPr id="3" name="Title 2"/>
          <p:cNvSpPr>
            <a:spLocks noGrp="1"/>
          </p:cNvSpPr>
          <p:nvPr>
            <p:ph type="title"/>
          </p:nvPr>
        </p:nvSpPr>
        <p:spPr/>
        <p:txBody>
          <a:bodyPr/>
          <a:lstStyle/>
          <a:p>
            <a:r>
              <a:rPr lang="en-US" dirty="0" smtClean="0"/>
              <a:t>Gene therapy</a:t>
            </a:r>
            <a:endParaRPr lang="en-US" dirty="0"/>
          </a:p>
        </p:txBody>
      </p:sp>
      <p:pic>
        <p:nvPicPr>
          <p:cNvPr id="7170" name="Picture 2" descr="http://vectorblog.org/wp-content/uploads/2014/05/Illustration-1-Gene-Therapy-Final-Draft_small_WAS_gene_therapy.jpg"/>
          <p:cNvPicPr>
            <a:picLocks noChangeAspect="1" noChangeArrowheads="1"/>
          </p:cNvPicPr>
          <p:nvPr/>
        </p:nvPicPr>
        <p:blipFill>
          <a:blip r:embed="rId2" cstate="print"/>
          <a:srcRect/>
          <a:stretch>
            <a:fillRect/>
          </a:stretch>
        </p:blipFill>
        <p:spPr bwMode="auto">
          <a:xfrm>
            <a:off x="6477000" y="4661646"/>
            <a:ext cx="2667000" cy="219635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Genetic engineering refers to any process in which man alters an organism’s DNA</a:t>
            </a:r>
          </a:p>
          <a:p>
            <a:pPr lvl="1"/>
            <a:r>
              <a:rPr lang="en-US" sz="2000" dirty="0" smtClean="0"/>
              <a:t>Examples: cloning, genetically modified organisms (GMO), etc. </a:t>
            </a:r>
          </a:p>
          <a:p>
            <a:pPr lvl="1"/>
            <a:endParaRPr lang="en-US" sz="2000" dirty="0"/>
          </a:p>
          <a:p>
            <a:r>
              <a:rPr lang="en-US" sz="2400" dirty="0" smtClean="0"/>
              <a:t>This unit, we will be exploring different types of genetic engineering and the ethical issues that arise within the field! </a:t>
            </a:r>
            <a:endParaRPr lang="en-US" sz="2400" dirty="0"/>
          </a:p>
        </p:txBody>
      </p:sp>
      <p:sp>
        <p:nvSpPr>
          <p:cNvPr id="3" name="Title 2"/>
          <p:cNvSpPr>
            <a:spLocks noGrp="1"/>
          </p:cNvSpPr>
          <p:nvPr>
            <p:ph type="title"/>
          </p:nvPr>
        </p:nvSpPr>
        <p:spPr/>
        <p:txBody>
          <a:bodyPr/>
          <a:lstStyle/>
          <a:p>
            <a:r>
              <a:rPr lang="en-US" dirty="0" smtClean="0"/>
              <a:t>Genetic Engineering</a:t>
            </a:r>
            <a:endParaRPr lang="en-US" dirty="0"/>
          </a:p>
        </p:txBody>
      </p:sp>
      <p:pic>
        <p:nvPicPr>
          <p:cNvPr id="24578" name="Picture 2" descr="http://www.odec.ca/projects/2007/nand7t2/images/genetic_engineering1.bmp"/>
          <p:cNvPicPr>
            <a:picLocks noChangeAspect="1" noChangeArrowheads="1"/>
          </p:cNvPicPr>
          <p:nvPr/>
        </p:nvPicPr>
        <p:blipFill>
          <a:blip r:embed="rId2" cstate="print"/>
          <a:srcRect t="9005"/>
          <a:stretch>
            <a:fillRect/>
          </a:stretch>
        </p:blipFill>
        <p:spPr bwMode="auto">
          <a:xfrm>
            <a:off x="0" y="5029200"/>
            <a:ext cx="2466975" cy="1828800"/>
          </a:xfrm>
          <a:prstGeom prst="rect">
            <a:avLst/>
          </a:prstGeom>
          <a:noFill/>
        </p:spPr>
      </p:pic>
      <p:pic>
        <p:nvPicPr>
          <p:cNvPr id="24580" name="Picture 4" descr="http://www.bibliotecapleyades.net/imagenes_ciencia/genoma42_02.jpg"/>
          <p:cNvPicPr>
            <a:picLocks noChangeAspect="1" noChangeArrowheads="1"/>
          </p:cNvPicPr>
          <p:nvPr/>
        </p:nvPicPr>
        <p:blipFill>
          <a:blip r:embed="rId3" cstate="print"/>
          <a:srcRect b="11364"/>
          <a:stretch>
            <a:fillRect/>
          </a:stretch>
        </p:blipFill>
        <p:spPr bwMode="auto">
          <a:xfrm>
            <a:off x="6629400" y="5074920"/>
            <a:ext cx="2514600" cy="1783080"/>
          </a:xfrm>
          <a:prstGeom prst="rect">
            <a:avLst/>
          </a:prstGeom>
          <a:noFill/>
        </p:spPr>
      </p:pic>
      <p:pic>
        <p:nvPicPr>
          <p:cNvPr id="24582" name="Picture 6" descr="http://modernfarmer.com/wp-content/uploads/2013/04/gmo-hero.jpg"/>
          <p:cNvPicPr>
            <a:picLocks noChangeAspect="1" noChangeArrowheads="1"/>
          </p:cNvPicPr>
          <p:nvPr/>
        </p:nvPicPr>
        <p:blipFill>
          <a:blip r:embed="rId4" cstate="print"/>
          <a:srcRect t="14706" b="17647"/>
          <a:stretch>
            <a:fillRect/>
          </a:stretch>
        </p:blipFill>
        <p:spPr bwMode="auto">
          <a:xfrm>
            <a:off x="2438400" y="5105400"/>
            <a:ext cx="4189973" cy="1752600"/>
          </a:xfrm>
          <a:prstGeom prst="rect">
            <a:avLst/>
          </a:prstGeom>
          <a:noFill/>
        </p:spPr>
      </p:pic>
    </p:spTree>
    <p:extLst>
      <p:ext uri="{BB962C8B-B14F-4D97-AF65-F5344CB8AC3E}">
        <p14:creationId xmlns:p14="http://schemas.microsoft.com/office/powerpoint/2010/main" val="3490594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Ethical issues in genomics and biotechnology</a:t>
            </a:r>
            <a:endParaRPr lang="en-US" dirty="0"/>
          </a:p>
        </p:txBody>
      </p:sp>
      <p:pic>
        <p:nvPicPr>
          <p:cNvPr id="6146" name="Picture 2" descr="http://deepgreenpermaculture.files.wordpress.com/2010/08/rightandwrongdecisions.jpg"/>
          <p:cNvPicPr>
            <a:picLocks noChangeAspect="1" noChangeArrowheads="1"/>
          </p:cNvPicPr>
          <p:nvPr/>
        </p:nvPicPr>
        <p:blipFill>
          <a:blip r:embed="rId2" cstate="print"/>
          <a:srcRect/>
          <a:stretch>
            <a:fillRect/>
          </a:stretch>
        </p:blipFill>
        <p:spPr bwMode="auto">
          <a:xfrm>
            <a:off x="6864145" y="5343524"/>
            <a:ext cx="2279855" cy="1514476"/>
          </a:xfrm>
          <a:prstGeom prst="rect">
            <a:avLst/>
          </a:prstGeom>
          <a:noFill/>
        </p:spPr>
      </p:pic>
      <p:pic>
        <p:nvPicPr>
          <p:cNvPr id="6148" name="Picture 4" descr="http://citca.biz/wp-content/uploads/2012/08/ethics.jpg"/>
          <p:cNvPicPr>
            <a:picLocks noChangeAspect="1" noChangeArrowheads="1"/>
          </p:cNvPicPr>
          <p:nvPr/>
        </p:nvPicPr>
        <p:blipFill>
          <a:blip r:embed="rId3" cstate="print"/>
          <a:srcRect/>
          <a:stretch>
            <a:fillRect/>
          </a:stretch>
        </p:blipFill>
        <p:spPr bwMode="auto">
          <a:xfrm>
            <a:off x="6982461" y="0"/>
            <a:ext cx="2161539" cy="1752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Genetically modified organisms, or GMOs, are often a big debate-especially since many are consumed by us!</a:t>
            </a:r>
          </a:p>
          <a:p>
            <a:pPr lvl="1"/>
            <a:r>
              <a:rPr lang="en-US" dirty="0" smtClean="0"/>
              <a:t>Examples: disease resistant plants</a:t>
            </a:r>
          </a:p>
          <a:p>
            <a:r>
              <a:rPr lang="en-US" dirty="0" smtClean="0"/>
              <a:t>They are produced for numerous reasons in order to benefit consumers, including increasing crop production, lowering prices</a:t>
            </a:r>
          </a:p>
          <a:p>
            <a:r>
              <a:rPr lang="en-US" dirty="0" smtClean="0"/>
              <a:t>There is debate, however, on whether this is always safe for human consumption since the modifications do not occur naturally</a:t>
            </a:r>
          </a:p>
          <a:p>
            <a:pPr lvl="1"/>
            <a:r>
              <a:rPr lang="en-US" dirty="0" smtClean="0"/>
              <a:t>Allergies, gene transfer to cells of the body, etc. </a:t>
            </a:r>
          </a:p>
          <a:p>
            <a:pPr lvl="1"/>
            <a:endParaRPr lang="en-US" dirty="0" smtClean="0"/>
          </a:p>
          <a:p>
            <a:r>
              <a:rPr lang="en-US" dirty="0" smtClean="0"/>
              <a:t>What do you think?</a:t>
            </a:r>
            <a:endParaRPr lang="en-US" dirty="0"/>
          </a:p>
        </p:txBody>
      </p:sp>
      <p:sp>
        <p:nvSpPr>
          <p:cNvPr id="4" name="Title 3"/>
          <p:cNvSpPr>
            <a:spLocks noGrp="1"/>
          </p:cNvSpPr>
          <p:nvPr>
            <p:ph type="title"/>
          </p:nvPr>
        </p:nvSpPr>
        <p:spPr/>
        <p:txBody>
          <a:bodyPr/>
          <a:lstStyle/>
          <a:p>
            <a:r>
              <a:rPr lang="en-US" dirty="0" smtClean="0"/>
              <a:t>Genetically modified Organisms</a:t>
            </a:r>
            <a:endParaRPr lang="en-US" dirty="0"/>
          </a:p>
        </p:txBody>
      </p:sp>
      <p:pic>
        <p:nvPicPr>
          <p:cNvPr id="5122" name="Picture 2" descr="https://www.realfoodgirlunmodified.com/wp-content/uploads/2022/04/GMOs.gif"/>
          <p:cNvPicPr>
            <a:picLocks noChangeAspect="1" noChangeArrowheads="1"/>
          </p:cNvPicPr>
          <p:nvPr/>
        </p:nvPicPr>
        <p:blipFill>
          <a:blip r:embed="rId2" cstate="print"/>
          <a:srcRect/>
          <a:stretch>
            <a:fillRect/>
          </a:stretch>
        </p:blipFill>
        <p:spPr bwMode="auto">
          <a:xfrm>
            <a:off x="5562600" y="5067300"/>
            <a:ext cx="3581400" cy="17907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When talking about this topic, the largest issue is always the ethical implications of such methods</a:t>
            </a:r>
          </a:p>
          <a:p>
            <a:r>
              <a:rPr lang="en-US" sz="2400" dirty="0" smtClean="0"/>
              <a:t>What do you think?</a:t>
            </a:r>
          </a:p>
          <a:p>
            <a:pPr lvl="1"/>
            <a:r>
              <a:rPr lang="en-US" sz="2000" dirty="0" smtClean="0"/>
              <a:t>Should science improve humans? </a:t>
            </a:r>
          </a:p>
          <a:p>
            <a:pPr lvl="1"/>
            <a:r>
              <a:rPr lang="en-US" sz="2000" dirty="0" smtClean="0"/>
              <a:t>Should science improve other organisms?</a:t>
            </a:r>
          </a:p>
          <a:p>
            <a:pPr lvl="1"/>
            <a:r>
              <a:rPr lang="en-US" sz="2000" dirty="0" smtClean="0"/>
              <a:t>What consequences might there be to this technology?</a:t>
            </a:r>
          </a:p>
          <a:p>
            <a:pPr lvl="1"/>
            <a:endParaRPr lang="en-US" sz="2000" dirty="0" smtClean="0"/>
          </a:p>
          <a:p>
            <a:endParaRPr lang="en-US" sz="2400" dirty="0" smtClean="0"/>
          </a:p>
          <a:p>
            <a:endParaRPr lang="en-US" sz="2400" dirty="0" smtClean="0"/>
          </a:p>
          <a:p>
            <a:endParaRPr lang="en-US" sz="2400" dirty="0" smtClean="0"/>
          </a:p>
          <a:p>
            <a:r>
              <a:rPr lang="en-US" sz="2400" b="1" i="1" dirty="0" smtClean="0"/>
              <a:t>Let’s look at some examples of debated biotechnology techniques…</a:t>
            </a:r>
            <a:endParaRPr lang="en-US" sz="2400" b="1" i="1" dirty="0"/>
          </a:p>
        </p:txBody>
      </p:sp>
      <p:sp>
        <p:nvSpPr>
          <p:cNvPr id="3" name="Title 2"/>
          <p:cNvSpPr>
            <a:spLocks noGrp="1"/>
          </p:cNvSpPr>
          <p:nvPr>
            <p:ph type="title"/>
          </p:nvPr>
        </p:nvSpPr>
        <p:spPr/>
        <p:txBody>
          <a:bodyPr/>
          <a:lstStyle/>
          <a:p>
            <a:r>
              <a:rPr lang="en-US" dirty="0" smtClean="0"/>
              <a:t>The debate over biotechnology</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Example: Transgenic Mice (hair gene removed)</a:t>
            </a:r>
          </a:p>
          <a:p>
            <a:r>
              <a:rPr lang="en-US" dirty="0" smtClean="0"/>
              <a:t>Used to help burn patients and others by making human facial parts (ears, nose lips, etc.)</a:t>
            </a:r>
          </a:p>
          <a:p>
            <a:endParaRPr lang="en-US" dirty="0"/>
          </a:p>
        </p:txBody>
      </p:sp>
      <p:sp>
        <p:nvSpPr>
          <p:cNvPr id="3" name="Title 2"/>
          <p:cNvSpPr>
            <a:spLocks noGrp="1"/>
          </p:cNvSpPr>
          <p:nvPr>
            <p:ph type="title"/>
          </p:nvPr>
        </p:nvSpPr>
        <p:spPr/>
        <p:txBody>
          <a:bodyPr/>
          <a:lstStyle/>
          <a:p>
            <a:r>
              <a:rPr lang="en-US" dirty="0" smtClean="0"/>
              <a:t>Transgenic Organisms</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381000" y="3048000"/>
            <a:ext cx="4117146" cy="2813050"/>
          </a:xfrm>
          <a:prstGeom prst="rect">
            <a:avLst/>
          </a:prstGeom>
          <a:noFill/>
          <a:ln w="12700">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648200" y="2819400"/>
            <a:ext cx="4072996" cy="3276600"/>
          </a:xfrm>
          <a:prstGeom prst="rect">
            <a:avLst/>
          </a:prstGeom>
          <a:noFill/>
          <a:ln w="12700">
            <a:noFill/>
            <a:miter lim="800000"/>
            <a:headEnd/>
            <a:tailEnd/>
          </a:ln>
        </p:spPr>
      </p:pic>
      <p:sp>
        <p:nvSpPr>
          <p:cNvPr id="6" name="Rectangle 5"/>
          <p:cNvSpPr/>
          <p:nvPr/>
        </p:nvSpPr>
        <p:spPr>
          <a:xfrm>
            <a:off x="304800" y="6248400"/>
            <a:ext cx="6248400" cy="369332"/>
          </a:xfrm>
          <a:prstGeom prst="rect">
            <a:avLst/>
          </a:prstGeom>
        </p:spPr>
        <p:txBody>
          <a:bodyPr wrap="square">
            <a:spAutoFit/>
          </a:bodyPr>
          <a:lstStyle/>
          <a:p>
            <a:r>
              <a:rPr lang="en-US" dirty="0" smtClean="0"/>
              <a:t>https://www.youtube.com/watch?v=kefoIXnLAN0</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719072"/>
            <a:ext cx="4648200" cy="4910328"/>
          </a:xfrm>
        </p:spPr>
        <p:txBody>
          <a:bodyPr>
            <a:normAutofit fontScale="92500" lnSpcReduction="20000"/>
          </a:bodyPr>
          <a:lstStyle/>
          <a:p>
            <a:r>
              <a:rPr lang="en-US" dirty="0" smtClean="0"/>
              <a:t>Making an</a:t>
            </a:r>
            <a:r>
              <a:rPr lang="en-US" u="sng" dirty="0" smtClean="0"/>
              <a:t> identical</a:t>
            </a:r>
            <a:r>
              <a:rPr lang="en-US" dirty="0" smtClean="0"/>
              <a:t> copy of an organism </a:t>
            </a:r>
          </a:p>
          <a:p>
            <a:pPr lvl="1"/>
            <a:r>
              <a:rPr lang="en-US" dirty="0" smtClean="0"/>
              <a:t>Done through 1. Taking unfertilized egg of female  and removing nucleus, 2. Retrieving nucleus of somatic (body) cell of individual you would like to clone, 3. Inserting the somatic nucleus into egg cell and 4. Providing growth factors needed</a:t>
            </a:r>
          </a:p>
          <a:p>
            <a:pPr lvl="1"/>
            <a:endParaRPr lang="en-US" dirty="0" smtClean="0"/>
          </a:p>
          <a:p>
            <a:r>
              <a:rPr lang="en-US" dirty="0" smtClean="0"/>
              <a:t>First animal to be cloned was Dolly the sheep in 1996</a:t>
            </a:r>
            <a:endParaRPr lang="en-US" dirty="0"/>
          </a:p>
        </p:txBody>
      </p:sp>
      <p:sp>
        <p:nvSpPr>
          <p:cNvPr id="3" name="Title 2"/>
          <p:cNvSpPr>
            <a:spLocks noGrp="1"/>
          </p:cNvSpPr>
          <p:nvPr>
            <p:ph type="title"/>
          </p:nvPr>
        </p:nvSpPr>
        <p:spPr/>
        <p:txBody>
          <a:bodyPr/>
          <a:lstStyle/>
          <a:p>
            <a:r>
              <a:rPr lang="en-US" dirty="0" smtClean="0"/>
              <a:t>cloning</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5715000" y="0"/>
            <a:ext cx="3429000" cy="5143501"/>
          </a:xfrm>
          <a:prstGeom prst="rect">
            <a:avLst/>
          </a:prstGeom>
          <a:noFill/>
          <a:ln w="12700">
            <a:noFill/>
            <a:miter lim="800000"/>
            <a:headEnd/>
            <a:tailEnd/>
          </a:ln>
        </p:spPr>
      </p:pic>
      <p:pic>
        <p:nvPicPr>
          <p:cNvPr id="1026" name="Picture 2" descr="http://i.telegraph.co.uk/multimedia/archive/01691/cloned-sheep_1691358c.jpg"/>
          <p:cNvPicPr>
            <a:picLocks noChangeAspect="1" noChangeArrowheads="1"/>
          </p:cNvPicPr>
          <p:nvPr/>
        </p:nvPicPr>
        <p:blipFill>
          <a:blip r:embed="rId3" cstate="print"/>
          <a:srcRect/>
          <a:stretch>
            <a:fillRect/>
          </a:stretch>
        </p:blipFill>
        <p:spPr bwMode="auto">
          <a:xfrm>
            <a:off x="4724400" y="5068956"/>
            <a:ext cx="2857500" cy="178904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Recall that gene therapy uses the alteration of a person’s genes to treat genetic conditions</a:t>
            </a:r>
          </a:p>
          <a:p>
            <a:r>
              <a:rPr lang="en-US" dirty="0" smtClean="0"/>
              <a:t>Ethical issues surrounding this include:</a:t>
            </a:r>
          </a:p>
          <a:p>
            <a:pPr lvl="1"/>
            <a:r>
              <a:rPr lang="en-US" dirty="0" smtClean="0"/>
              <a:t>Who decides which traits are normal/faulty?</a:t>
            </a:r>
          </a:p>
          <a:p>
            <a:pPr lvl="1"/>
            <a:r>
              <a:rPr lang="en-US" dirty="0" smtClean="0"/>
              <a:t>Will this only be available to wealthy individuals?</a:t>
            </a:r>
          </a:p>
          <a:p>
            <a:pPr lvl="1"/>
            <a:r>
              <a:rPr lang="en-US" dirty="0" smtClean="0"/>
              <a:t>Should it be used to enhance other traits, like height, intelligence, or athletic ability?</a:t>
            </a:r>
            <a:endParaRPr lang="en-US" dirty="0"/>
          </a:p>
        </p:txBody>
      </p:sp>
      <p:sp>
        <p:nvSpPr>
          <p:cNvPr id="4" name="Title 3"/>
          <p:cNvSpPr>
            <a:spLocks noGrp="1"/>
          </p:cNvSpPr>
          <p:nvPr>
            <p:ph type="title"/>
          </p:nvPr>
        </p:nvSpPr>
        <p:spPr/>
        <p:txBody>
          <a:bodyPr/>
          <a:lstStyle/>
          <a:p>
            <a:r>
              <a:rPr lang="en-US" dirty="0" smtClean="0"/>
              <a:t>Gene Therapy</a:t>
            </a:r>
            <a:endParaRPr lang="en-US" dirty="0"/>
          </a:p>
        </p:txBody>
      </p:sp>
      <p:pic>
        <p:nvPicPr>
          <p:cNvPr id="39938" name="Picture 2" descr="http://www.beatricebiologist.com/wp-content/uploads/2013/07/genetherapy.jpg"/>
          <p:cNvPicPr>
            <a:picLocks noChangeAspect="1" noChangeArrowheads="1"/>
          </p:cNvPicPr>
          <p:nvPr/>
        </p:nvPicPr>
        <p:blipFill>
          <a:blip r:embed="rId2" cstate="print"/>
          <a:srcRect/>
          <a:stretch>
            <a:fillRect/>
          </a:stretch>
        </p:blipFill>
        <p:spPr bwMode="auto">
          <a:xfrm>
            <a:off x="5312812" y="3790056"/>
            <a:ext cx="3831188" cy="306794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Stem cells are undifferentiated cells that can become any different type of cells</a:t>
            </a:r>
          </a:p>
          <a:p>
            <a:pPr lvl="1"/>
            <a:r>
              <a:rPr lang="en-US" dirty="0" smtClean="0"/>
              <a:t>Recall that differentiation takes place as a zygote develops-undifferentiated cells become complex system of tissues and cell types</a:t>
            </a:r>
          </a:p>
          <a:p>
            <a:r>
              <a:rPr lang="en-US" dirty="0" smtClean="0"/>
              <a:t>Embryonic Stem Cells- Can become all cell types in the human body</a:t>
            </a:r>
          </a:p>
          <a:p>
            <a:r>
              <a:rPr lang="en-US" dirty="0" smtClean="0"/>
              <a:t>Adult Stem Cells- Thought to be limited to differentiating into only those cell types of their tissue of origin (brain, heart, blood, etc.)</a:t>
            </a:r>
            <a:endParaRPr lang="en-US" dirty="0"/>
          </a:p>
        </p:txBody>
      </p:sp>
      <p:sp>
        <p:nvSpPr>
          <p:cNvPr id="3" name="Title 2"/>
          <p:cNvSpPr>
            <a:spLocks noGrp="1"/>
          </p:cNvSpPr>
          <p:nvPr>
            <p:ph type="title"/>
          </p:nvPr>
        </p:nvSpPr>
        <p:spPr/>
        <p:txBody>
          <a:bodyPr/>
          <a:lstStyle/>
          <a:p>
            <a:r>
              <a:rPr lang="en-US" dirty="0" smtClean="0"/>
              <a:t>Stem Cells</a:t>
            </a:r>
            <a:endParaRPr lang="en-US" dirty="0"/>
          </a:p>
        </p:txBody>
      </p:sp>
      <p:pic>
        <p:nvPicPr>
          <p:cNvPr id="4098" name="Picture 2" descr="http://nuccimedicalclinic.com/wp-content/uploads/2012/09/48021-hi-stem_cell_all.jpg"/>
          <p:cNvPicPr>
            <a:picLocks noChangeAspect="1" noChangeArrowheads="1"/>
          </p:cNvPicPr>
          <p:nvPr/>
        </p:nvPicPr>
        <p:blipFill>
          <a:blip r:embed="rId2" cstate="print"/>
          <a:srcRect/>
          <a:stretch>
            <a:fillRect/>
          </a:stretch>
        </p:blipFill>
        <p:spPr bwMode="auto">
          <a:xfrm>
            <a:off x="6477000" y="4853305"/>
            <a:ext cx="2667000" cy="200469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Stem cells are used in research with the potential to treat diseases and aid in research</a:t>
            </a:r>
          </a:p>
          <a:p>
            <a:r>
              <a:rPr lang="en-US" sz="2400" dirty="0" smtClean="0"/>
              <a:t>However, ethical issues cause debate since stem cells are derived from zygotes- In order to use them, human embryos must be destroyed</a:t>
            </a:r>
          </a:p>
          <a:p>
            <a:pPr lvl="1"/>
            <a:r>
              <a:rPr lang="en-US" sz="2000" dirty="0" smtClean="0"/>
              <a:t>Debate is still ongoing, but new research about stimulating a patients cells to behave like stem cells may open new possibilities</a:t>
            </a:r>
          </a:p>
          <a:p>
            <a:pPr lvl="1"/>
            <a:endParaRPr lang="en-US" dirty="0"/>
          </a:p>
        </p:txBody>
      </p:sp>
      <p:sp>
        <p:nvSpPr>
          <p:cNvPr id="3" name="Title 2"/>
          <p:cNvSpPr>
            <a:spLocks noGrp="1"/>
          </p:cNvSpPr>
          <p:nvPr>
            <p:ph type="title"/>
          </p:nvPr>
        </p:nvSpPr>
        <p:spPr/>
        <p:txBody>
          <a:bodyPr/>
          <a:lstStyle/>
          <a:p>
            <a:r>
              <a:rPr lang="en-US" dirty="0" smtClean="0"/>
              <a:t>Stem cell research</a:t>
            </a:r>
            <a:endParaRPr lang="en-US" dirty="0"/>
          </a:p>
        </p:txBody>
      </p:sp>
      <p:pic>
        <p:nvPicPr>
          <p:cNvPr id="40962" name="Picture 2" descr="http://i.telegraph.co.uk/multimedia/archive/01742/stem-cell-research_1742102c.jpg"/>
          <p:cNvPicPr>
            <a:picLocks noChangeAspect="1" noChangeArrowheads="1"/>
          </p:cNvPicPr>
          <p:nvPr/>
        </p:nvPicPr>
        <p:blipFill>
          <a:blip r:embed="rId2" cstate="print"/>
          <a:srcRect/>
          <a:stretch>
            <a:fillRect/>
          </a:stretch>
        </p:blipFill>
        <p:spPr bwMode="auto">
          <a:xfrm>
            <a:off x="5029200" y="4724400"/>
            <a:ext cx="3407832" cy="2133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Gel electrophoresis</a:t>
            </a:r>
            <a:endParaRPr lang="en-US" dirty="0"/>
          </a:p>
        </p:txBody>
      </p:sp>
      <p:pic>
        <p:nvPicPr>
          <p:cNvPr id="23554" name="Picture 2" descr="http://www.mun.ca/biology/scarr/gel_electrophoresis.gif"/>
          <p:cNvPicPr>
            <a:picLocks noChangeAspect="1" noChangeArrowheads="1"/>
          </p:cNvPicPr>
          <p:nvPr/>
        </p:nvPicPr>
        <p:blipFill>
          <a:blip r:embed="rId2" cstate="print"/>
          <a:srcRect/>
          <a:stretch>
            <a:fillRect/>
          </a:stretch>
        </p:blipFill>
        <p:spPr bwMode="auto">
          <a:xfrm>
            <a:off x="6841554" y="5257800"/>
            <a:ext cx="2302446" cy="1600200"/>
          </a:xfrm>
          <a:prstGeom prst="rect">
            <a:avLst/>
          </a:prstGeom>
          <a:noFill/>
        </p:spPr>
      </p:pic>
      <p:pic>
        <p:nvPicPr>
          <p:cNvPr id="23556" name="Picture 4" descr="https://www.lifetechnologies.com/us/en/home/life-science/dna-rna-purification-analysis/nucleic-acid-gel-electrophoresis/dna-electrophoresis/acrylamide-gel-electrophoresis/_jcr_content/MainParsys/image_3.img.gif/1375269464720.gif"/>
          <p:cNvPicPr>
            <a:picLocks noChangeAspect="1" noChangeArrowheads="1"/>
          </p:cNvPicPr>
          <p:nvPr/>
        </p:nvPicPr>
        <p:blipFill>
          <a:blip r:embed="rId3" cstate="print"/>
          <a:srcRect/>
          <a:stretch>
            <a:fillRect/>
          </a:stretch>
        </p:blipFill>
        <p:spPr bwMode="auto">
          <a:xfrm>
            <a:off x="6832600" y="0"/>
            <a:ext cx="2311400" cy="1733550"/>
          </a:xfrm>
          <a:prstGeom prst="rect">
            <a:avLst/>
          </a:prstGeom>
          <a:noFill/>
        </p:spPr>
      </p:pic>
    </p:spTree>
    <p:extLst>
      <p:ext uri="{BB962C8B-B14F-4D97-AF65-F5344CB8AC3E}">
        <p14:creationId xmlns:p14="http://schemas.microsoft.com/office/powerpoint/2010/main" val="3226630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Gel electrophoresis is the process of separating molecules (DNA, RNA, proteins) based on size</a:t>
            </a:r>
          </a:p>
          <a:p>
            <a:pPr lvl="1"/>
            <a:r>
              <a:rPr lang="en-US" sz="2400" dirty="0" smtClean="0"/>
              <a:t>This process of comparing DNA is used in a number of things, including identifying individuals through fingerprinting, parental ID, and evolutionary relationships!</a:t>
            </a:r>
            <a:endParaRPr lang="en-US" sz="2400" dirty="0"/>
          </a:p>
        </p:txBody>
      </p:sp>
      <p:sp>
        <p:nvSpPr>
          <p:cNvPr id="3" name="Title 2"/>
          <p:cNvSpPr>
            <a:spLocks noGrp="1"/>
          </p:cNvSpPr>
          <p:nvPr>
            <p:ph type="title"/>
          </p:nvPr>
        </p:nvSpPr>
        <p:spPr/>
        <p:txBody>
          <a:bodyPr/>
          <a:lstStyle/>
          <a:p>
            <a:r>
              <a:rPr lang="en-US" dirty="0" smtClean="0"/>
              <a:t>Gel electrophoresis</a:t>
            </a:r>
            <a:endParaRPr lang="en-US" dirty="0"/>
          </a:p>
        </p:txBody>
      </p:sp>
      <p:pic>
        <p:nvPicPr>
          <p:cNvPr id="22530" name="Picture 2" descr="http://biology.clc.uc.edu/fankhauser/Labs/Genetics/genetics_gels/gel_loading_P2220051.jpg"/>
          <p:cNvPicPr>
            <a:picLocks noChangeAspect="1" noChangeArrowheads="1"/>
          </p:cNvPicPr>
          <p:nvPr/>
        </p:nvPicPr>
        <p:blipFill>
          <a:blip r:embed="rId2" cstate="print"/>
          <a:srcRect/>
          <a:stretch>
            <a:fillRect/>
          </a:stretch>
        </p:blipFill>
        <p:spPr bwMode="auto">
          <a:xfrm>
            <a:off x="3505200" y="4343400"/>
            <a:ext cx="3352800" cy="2514600"/>
          </a:xfrm>
          <a:prstGeom prst="rect">
            <a:avLst/>
          </a:prstGeom>
          <a:noFill/>
        </p:spPr>
      </p:pic>
    </p:spTree>
    <p:extLst>
      <p:ext uri="{BB962C8B-B14F-4D97-AF65-F5344CB8AC3E}">
        <p14:creationId xmlns:p14="http://schemas.microsoft.com/office/powerpoint/2010/main" val="1288117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719072"/>
            <a:ext cx="4495800" cy="5138928"/>
          </a:xfrm>
        </p:spPr>
        <p:txBody>
          <a:bodyPr>
            <a:normAutofit fontScale="77500" lnSpcReduction="20000"/>
          </a:bodyPr>
          <a:lstStyle/>
          <a:p>
            <a:pPr marL="502920" indent="-457200">
              <a:buFont typeface="+mj-lt"/>
              <a:buAutoNum type="arabicPeriod"/>
            </a:pPr>
            <a:r>
              <a:rPr lang="en-US" dirty="0" smtClean="0"/>
              <a:t>DNA samples are cut into different sized fragments using </a:t>
            </a:r>
            <a:r>
              <a:rPr lang="en-US" u="sng" dirty="0" smtClean="0"/>
              <a:t>restriction enzymes</a:t>
            </a:r>
          </a:p>
          <a:p>
            <a:pPr marL="502920" indent="-457200">
              <a:buFont typeface="+mj-lt"/>
              <a:buAutoNum type="arabicPeriod"/>
            </a:pPr>
            <a:r>
              <a:rPr lang="en-US" dirty="0" smtClean="0"/>
              <a:t>Fragments are run on gels through an electric current. Longer fragments move slowly (not as far), while smaller pieces will move faster (farther)</a:t>
            </a:r>
          </a:p>
          <a:p>
            <a:pPr marL="502920" indent="-457200">
              <a:buFont typeface="+mj-lt"/>
              <a:buAutoNum type="arabicPeriod"/>
            </a:pPr>
            <a:r>
              <a:rPr lang="en-US" dirty="0" smtClean="0"/>
              <a:t>These movements will create bands on the gel that can be read under UV light or through staining</a:t>
            </a:r>
          </a:p>
          <a:p>
            <a:pPr marL="502920" indent="-457200">
              <a:buFont typeface="+mj-lt"/>
              <a:buAutoNum type="arabicPeriod"/>
            </a:pPr>
            <a:r>
              <a:rPr lang="en-US" dirty="0" smtClean="0"/>
              <a:t>The different bands can be compared to other DNA segments for genetic similarities</a:t>
            </a:r>
            <a:endParaRPr lang="en-US" dirty="0"/>
          </a:p>
        </p:txBody>
      </p:sp>
      <p:sp>
        <p:nvSpPr>
          <p:cNvPr id="3" name="Title 2"/>
          <p:cNvSpPr>
            <a:spLocks noGrp="1"/>
          </p:cNvSpPr>
          <p:nvPr>
            <p:ph type="title"/>
          </p:nvPr>
        </p:nvSpPr>
        <p:spPr/>
        <p:txBody>
          <a:bodyPr/>
          <a:lstStyle/>
          <a:p>
            <a:r>
              <a:rPr lang="en-US" dirty="0" smtClean="0"/>
              <a:t>Steps in Gel Electrophoresis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524000"/>
            <a:ext cx="4267200" cy="315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3771" y="4953000"/>
            <a:ext cx="4572000" cy="169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784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r>
              <a:rPr lang="en-US" dirty="0" smtClean="0"/>
              <a:t>DNA fingerprints are different for every person (except identical twins)</a:t>
            </a:r>
          </a:p>
          <a:p>
            <a:r>
              <a:rPr lang="en-US" dirty="0" smtClean="0"/>
              <a:t>Can be used to identify suspects…which suspect’s gel matches the crime scene?</a:t>
            </a:r>
            <a:endParaRPr lang="en-US" dirty="0"/>
          </a:p>
        </p:txBody>
      </p:sp>
      <p:sp>
        <p:nvSpPr>
          <p:cNvPr id="4" name="Title 3"/>
          <p:cNvSpPr>
            <a:spLocks noGrp="1"/>
          </p:cNvSpPr>
          <p:nvPr>
            <p:ph type="title"/>
          </p:nvPr>
        </p:nvSpPr>
        <p:spPr/>
        <p:txBody>
          <a:bodyPr/>
          <a:lstStyle/>
          <a:p>
            <a:r>
              <a:rPr lang="en-US" dirty="0" smtClean="0"/>
              <a:t>Using Gels: Identifying Individuals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600200"/>
            <a:ext cx="4114801" cy="492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566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Parental gels can help determine the father</a:t>
            </a:r>
          </a:p>
          <a:p>
            <a:pPr lvl="1"/>
            <a:r>
              <a:rPr lang="en-US" dirty="0" smtClean="0"/>
              <a:t>Gels are read with half the bands coming from mom, and half from dad</a:t>
            </a:r>
          </a:p>
          <a:p>
            <a:r>
              <a:rPr lang="en-US" dirty="0" smtClean="0"/>
              <a:t>In this gel, is the father shown in A or B?</a:t>
            </a:r>
            <a:endParaRPr lang="en-US" dirty="0"/>
          </a:p>
        </p:txBody>
      </p:sp>
      <p:sp>
        <p:nvSpPr>
          <p:cNvPr id="4" name="Title 3"/>
          <p:cNvSpPr>
            <a:spLocks noGrp="1"/>
          </p:cNvSpPr>
          <p:nvPr>
            <p:ph type="title"/>
          </p:nvPr>
        </p:nvSpPr>
        <p:spPr/>
        <p:txBody>
          <a:bodyPr/>
          <a:lstStyle/>
          <a:p>
            <a:r>
              <a:rPr lang="en-US" dirty="0" smtClean="0"/>
              <a:t>Using Gels: Paternity</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6536" y="1403985"/>
            <a:ext cx="4578350" cy="266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911" y="4065619"/>
            <a:ext cx="4419600" cy="262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3810000" y="4724400"/>
            <a:ext cx="84591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MARTInkShape-1"/>
          <p:cNvSpPr/>
          <p:nvPr/>
        </p:nvSpPr>
        <p:spPr>
          <a:xfrm>
            <a:off x="8117335" y="4072461"/>
            <a:ext cx="765904" cy="847373"/>
          </a:xfrm>
          <a:custGeom>
            <a:avLst/>
            <a:gdLst/>
            <a:ahLst/>
            <a:cxnLst/>
            <a:rect l="0" t="0" r="0" b="0"/>
            <a:pathLst>
              <a:path w="765904" h="847373">
                <a:moveTo>
                  <a:pt x="705196" y="240578"/>
                </a:moveTo>
                <a:lnTo>
                  <a:pt x="705196" y="231097"/>
                </a:lnTo>
                <a:lnTo>
                  <a:pt x="702550" y="223797"/>
                </a:lnTo>
                <a:lnTo>
                  <a:pt x="680288" y="183717"/>
                </a:lnTo>
                <a:lnTo>
                  <a:pt x="642450" y="142334"/>
                </a:lnTo>
                <a:lnTo>
                  <a:pt x="601003" y="100679"/>
                </a:lnTo>
                <a:lnTo>
                  <a:pt x="557608" y="69701"/>
                </a:lnTo>
                <a:lnTo>
                  <a:pt x="517052" y="46219"/>
                </a:lnTo>
                <a:lnTo>
                  <a:pt x="472942" y="29518"/>
                </a:lnTo>
                <a:lnTo>
                  <a:pt x="428365" y="14396"/>
                </a:lnTo>
                <a:lnTo>
                  <a:pt x="383726" y="2127"/>
                </a:lnTo>
                <a:lnTo>
                  <a:pt x="343268" y="0"/>
                </a:lnTo>
                <a:lnTo>
                  <a:pt x="304187" y="572"/>
                </a:lnTo>
                <a:lnTo>
                  <a:pt x="265160" y="9210"/>
                </a:lnTo>
                <a:lnTo>
                  <a:pt x="224267" y="20471"/>
                </a:lnTo>
                <a:lnTo>
                  <a:pt x="187526" y="32250"/>
                </a:lnTo>
                <a:lnTo>
                  <a:pt x="161552" y="42150"/>
                </a:lnTo>
                <a:lnTo>
                  <a:pt x="123536" y="68461"/>
                </a:lnTo>
                <a:lnTo>
                  <a:pt x="82602" y="97772"/>
                </a:lnTo>
                <a:lnTo>
                  <a:pt x="56796" y="126270"/>
                </a:lnTo>
                <a:lnTo>
                  <a:pt x="33672" y="169375"/>
                </a:lnTo>
                <a:lnTo>
                  <a:pt x="16042" y="204905"/>
                </a:lnTo>
                <a:lnTo>
                  <a:pt x="3998" y="246724"/>
                </a:lnTo>
                <a:lnTo>
                  <a:pt x="590" y="287322"/>
                </a:lnTo>
                <a:lnTo>
                  <a:pt x="0" y="321567"/>
                </a:lnTo>
                <a:lnTo>
                  <a:pt x="2470" y="356848"/>
                </a:lnTo>
                <a:lnTo>
                  <a:pt x="12194" y="399585"/>
                </a:lnTo>
                <a:lnTo>
                  <a:pt x="23669" y="443819"/>
                </a:lnTo>
                <a:lnTo>
                  <a:pt x="33517" y="478950"/>
                </a:lnTo>
                <a:lnTo>
                  <a:pt x="48561" y="514495"/>
                </a:lnTo>
                <a:lnTo>
                  <a:pt x="65586" y="549170"/>
                </a:lnTo>
                <a:lnTo>
                  <a:pt x="91762" y="590702"/>
                </a:lnTo>
                <a:lnTo>
                  <a:pt x="125303" y="632089"/>
                </a:lnTo>
                <a:lnTo>
                  <a:pt x="160591" y="675064"/>
                </a:lnTo>
                <a:lnTo>
                  <a:pt x="196226" y="713245"/>
                </a:lnTo>
                <a:lnTo>
                  <a:pt x="225646" y="737815"/>
                </a:lnTo>
                <a:lnTo>
                  <a:pt x="266401" y="768635"/>
                </a:lnTo>
                <a:lnTo>
                  <a:pt x="309252" y="795266"/>
                </a:lnTo>
                <a:lnTo>
                  <a:pt x="350054" y="813755"/>
                </a:lnTo>
                <a:lnTo>
                  <a:pt x="391298" y="831482"/>
                </a:lnTo>
                <a:lnTo>
                  <a:pt x="434244" y="838400"/>
                </a:lnTo>
                <a:lnTo>
                  <a:pt x="472420" y="845647"/>
                </a:lnTo>
                <a:lnTo>
                  <a:pt x="508624" y="847372"/>
                </a:lnTo>
                <a:lnTo>
                  <a:pt x="544438" y="846721"/>
                </a:lnTo>
                <a:lnTo>
                  <a:pt x="580176" y="838066"/>
                </a:lnTo>
                <a:lnTo>
                  <a:pt x="615899" y="822062"/>
                </a:lnTo>
                <a:lnTo>
                  <a:pt x="657049" y="788097"/>
                </a:lnTo>
                <a:lnTo>
                  <a:pt x="700933" y="747792"/>
                </a:lnTo>
                <a:lnTo>
                  <a:pt x="730137" y="703524"/>
                </a:lnTo>
                <a:lnTo>
                  <a:pt x="749209" y="660089"/>
                </a:lnTo>
                <a:lnTo>
                  <a:pt x="761625" y="619778"/>
                </a:lnTo>
                <a:lnTo>
                  <a:pt x="765903" y="590066"/>
                </a:lnTo>
                <a:lnTo>
                  <a:pt x="761211" y="553360"/>
                </a:lnTo>
                <a:lnTo>
                  <a:pt x="756610" y="514800"/>
                </a:lnTo>
                <a:lnTo>
                  <a:pt x="749845" y="4816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84546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Species can be identified using gel electrophoresis- used in identifying and cataloguing species</a:t>
            </a:r>
            <a:endParaRPr lang="en-US" dirty="0"/>
          </a:p>
        </p:txBody>
      </p:sp>
      <p:sp>
        <p:nvSpPr>
          <p:cNvPr id="4" name="Title 3"/>
          <p:cNvSpPr>
            <a:spLocks noGrp="1"/>
          </p:cNvSpPr>
          <p:nvPr>
            <p:ph type="title"/>
          </p:nvPr>
        </p:nvSpPr>
        <p:spPr/>
        <p:txBody>
          <a:bodyPr/>
          <a:lstStyle/>
          <a:p>
            <a:r>
              <a:rPr lang="en-US" dirty="0" smtClean="0"/>
              <a:t>Using Gels: Endangered Species</a:t>
            </a:r>
            <a:endParaRPr lang="en-US" dirty="0"/>
          </a:p>
        </p:txBody>
      </p:sp>
      <p:pic>
        <p:nvPicPr>
          <p:cNvPr id="18434" name="Picture 2" descr="http://www.kidsplanet.org/factsheets/graphics/worlmap.jpg"/>
          <p:cNvPicPr>
            <a:picLocks noChangeAspect="1" noChangeArrowheads="1"/>
          </p:cNvPicPr>
          <p:nvPr/>
        </p:nvPicPr>
        <p:blipFill>
          <a:blip r:embed="rId2" cstate="print"/>
          <a:srcRect/>
          <a:stretch>
            <a:fillRect/>
          </a:stretch>
        </p:blipFill>
        <p:spPr bwMode="auto">
          <a:xfrm>
            <a:off x="3733800" y="3999611"/>
            <a:ext cx="5410200" cy="2858389"/>
          </a:xfrm>
          <a:prstGeom prst="rect">
            <a:avLst/>
          </a:prstGeom>
          <a:noFill/>
        </p:spPr>
      </p:pic>
      <p:pic>
        <p:nvPicPr>
          <p:cNvPr id="18436" name="Picture 4" descr="http://www.scienceclarified.com/photos/endangered-species-2875.jpg"/>
          <p:cNvPicPr>
            <a:picLocks noChangeAspect="1" noChangeArrowheads="1"/>
          </p:cNvPicPr>
          <p:nvPr/>
        </p:nvPicPr>
        <p:blipFill>
          <a:blip r:embed="rId3" cstate="print"/>
          <a:srcRect/>
          <a:stretch>
            <a:fillRect/>
          </a:stretch>
        </p:blipFill>
        <p:spPr bwMode="auto">
          <a:xfrm>
            <a:off x="6689587" y="1600200"/>
            <a:ext cx="2454413" cy="2419350"/>
          </a:xfrm>
          <a:prstGeom prst="rect">
            <a:avLst/>
          </a:prstGeom>
          <a:noFill/>
        </p:spPr>
      </p:pic>
      <p:pic>
        <p:nvPicPr>
          <p:cNvPr id="18438" name="Picture 6" descr="http://upload.wikimedia.org/wikipedia/commons/9/99/Panthera_tigris_altaica_22_-_Buffalo_Zoo.jpg"/>
          <p:cNvPicPr>
            <a:picLocks noChangeAspect="1" noChangeArrowheads="1"/>
          </p:cNvPicPr>
          <p:nvPr/>
        </p:nvPicPr>
        <p:blipFill>
          <a:blip r:embed="rId4" cstate="print"/>
          <a:srcRect/>
          <a:stretch>
            <a:fillRect/>
          </a:stretch>
        </p:blipFill>
        <p:spPr bwMode="auto">
          <a:xfrm>
            <a:off x="304800" y="4339475"/>
            <a:ext cx="3486150" cy="2518525"/>
          </a:xfrm>
          <a:prstGeom prst="rect">
            <a:avLst/>
          </a:prstGeom>
          <a:noFill/>
        </p:spPr>
      </p:pic>
    </p:spTree>
    <p:extLst>
      <p:ext uri="{BB962C8B-B14F-4D97-AF65-F5344CB8AC3E}">
        <p14:creationId xmlns:p14="http://schemas.microsoft.com/office/powerpoint/2010/main" val="3460797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Transgenic Organisms</a:t>
            </a:r>
            <a:endParaRPr lang="en-US" dirty="0"/>
          </a:p>
        </p:txBody>
      </p:sp>
      <p:pic>
        <p:nvPicPr>
          <p:cNvPr id="17410" name="Picture 2" descr="http://upload.wikimedia.org/wikipedia/commons/f/f2/GloFish.jpg"/>
          <p:cNvPicPr>
            <a:picLocks noChangeAspect="1" noChangeArrowheads="1"/>
          </p:cNvPicPr>
          <p:nvPr/>
        </p:nvPicPr>
        <p:blipFill>
          <a:blip r:embed="rId2" cstate="print"/>
          <a:srcRect/>
          <a:stretch>
            <a:fillRect/>
          </a:stretch>
        </p:blipFill>
        <p:spPr bwMode="auto">
          <a:xfrm>
            <a:off x="6781800" y="1905000"/>
            <a:ext cx="2362200" cy="3149600"/>
          </a:xfrm>
          <a:prstGeom prst="rect">
            <a:avLst/>
          </a:prstGeom>
          <a:noFill/>
        </p:spPr>
      </p:pic>
    </p:spTree>
    <p:extLst>
      <p:ext uri="{BB962C8B-B14F-4D97-AF65-F5344CB8AC3E}">
        <p14:creationId xmlns:p14="http://schemas.microsoft.com/office/powerpoint/2010/main" val="40944623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741</TotalTime>
  <Words>1273</Words>
  <Application>Microsoft Office PowerPoint</Application>
  <PresentationFormat>On-screen Show (4:3)</PresentationFormat>
  <Paragraphs>121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Franklin Gothic Medium</vt:lpstr>
      <vt:lpstr>Wingdings</vt:lpstr>
      <vt:lpstr>Wingdings 2</vt:lpstr>
      <vt:lpstr>Grid</vt:lpstr>
      <vt:lpstr>Biotechnology</vt:lpstr>
      <vt:lpstr>Genetic Engineering</vt:lpstr>
      <vt:lpstr>Gel electrophoresis</vt:lpstr>
      <vt:lpstr>Gel electrophoresis</vt:lpstr>
      <vt:lpstr>Steps in Gel Electrophoresis </vt:lpstr>
      <vt:lpstr>Using Gels: Identifying Individuals</vt:lpstr>
      <vt:lpstr>Using Gels: Paternity</vt:lpstr>
      <vt:lpstr>Using Gels: Endangered Species</vt:lpstr>
      <vt:lpstr>Transgenic Organisms</vt:lpstr>
      <vt:lpstr>What is a Transgenic Organism?</vt:lpstr>
      <vt:lpstr>Transgenic Organisms: Agriculture</vt:lpstr>
      <vt:lpstr>Transgenic organisms: Industry</vt:lpstr>
      <vt:lpstr>Steps of Bacterial Transformation</vt:lpstr>
      <vt:lpstr>Selective Breeding</vt:lpstr>
      <vt:lpstr>The Human Genome Project</vt:lpstr>
      <vt:lpstr>Human Genome Project</vt:lpstr>
      <vt:lpstr>Why The human genome project?</vt:lpstr>
      <vt:lpstr>The human genome project</vt:lpstr>
      <vt:lpstr>Gene therapy</vt:lpstr>
      <vt:lpstr>Ethical issues in genomics and biotechnology</vt:lpstr>
      <vt:lpstr>Genetically modified Organisms</vt:lpstr>
      <vt:lpstr>The debate over biotechnology</vt:lpstr>
      <vt:lpstr>Transgenic Organisms</vt:lpstr>
      <vt:lpstr>cloning</vt:lpstr>
      <vt:lpstr>Gene Therapy</vt:lpstr>
      <vt:lpstr>Stem Cells</vt:lpstr>
      <vt:lpstr>Stem cell research</vt:lpstr>
    </vt:vector>
  </TitlesOfParts>
  <Company>Currituck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Biotechnology</dc:title>
  <dc:creator>CCS</dc:creator>
  <cp:lastModifiedBy>Shaka Gore</cp:lastModifiedBy>
  <cp:revision>54</cp:revision>
  <dcterms:created xsi:type="dcterms:W3CDTF">2015-05-01T13:07:54Z</dcterms:created>
  <dcterms:modified xsi:type="dcterms:W3CDTF">2018-01-16T02:52:30Z</dcterms:modified>
</cp:coreProperties>
</file>