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300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6" r:id="rId18"/>
    <p:sldId id="275" r:id="rId19"/>
    <p:sldId id="304" r:id="rId20"/>
    <p:sldId id="278" r:id="rId21"/>
    <p:sldId id="279" r:id="rId22"/>
    <p:sldId id="280" r:id="rId23"/>
    <p:sldId id="281" r:id="rId24"/>
    <p:sldId id="282" r:id="rId25"/>
    <p:sldId id="283" r:id="rId26"/>
    <p:sldId id="305" r:id="rId27"/>
    <p:sldId id="284" r:id="rId28"/>
    <p:sldId id="285" r:id="rId29"/>
    <p:sldId id="286" r:id="rId30"/>
    <p:sldId id="287" r:id="rId31"/>
    <p:sldId id="292" r:id="rId32"/>
    <p:sldId id="293" r:id="rId33"/>
    <p:sldId id="294" r:id="rId34"/>
    <p:sldId id="288" r:id="rId35"/>
    <p:sldId id="289" r:id="rId36"/>
    <p:sldId id="290" r:id="rId37"/>
    <p:sldId id="291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7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numCol="1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numCol="1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0C5DD73-3857-4918-B0F2-BD5129A73AC4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F046814-1000-4339-8796-D21829AED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0C5DD73-3857-4918-B0F2-BD5129A73AC4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F046814-1000-4339-8796-D21829AE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 numCol="1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0C5DD73-3857-4918-B0F2-BD5129A73AC4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F046814-1000-4339-8796-D21829AE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0C5DD73-3857-4918-B0F2-BD5129A73AC4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F046814-1000-4339-8796-D21829AE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numCol="1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numCol="1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0C5DD73-3857-4918-B0F2-BD5129A73AC4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F046814-1000-4339-8796-D21829AE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0C5DD73-3857-4918-B0F2-BD5129A73AC4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F046814-1000-4339-8796-D21829AE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numCol="1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numCol="1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0C5DD73-3857-4918-B0F2-BD5129A73AC4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F046814-1000-4339-8796-D21829AE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0C5DD73-3857-4918-B0F2-BD5129A73AC4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F046814-1000-4339-8796-D21829AE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0C5DD73-3857-4918-B0F2-BD5129A73AC4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F046814-1000-4339-8796-D21829AE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numCol="1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0C5DD73-3857-4918-B0F2-BD5129A73AC4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F046814-1000-4339-8796-D21829AED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numCol="1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 numCol="1"/>
          <a:lstStyle/>
          <a:p>
            <a:fld id="{D0C5DD73-3857-4918-B0F2-BD5129A73AC4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 numCol="1"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 numCol="1"/>
          <a:lstStyle/>
          <a:p>
            <a:fld id="{7F046814-1000-4339-8796-D21829AE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numCol="1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numCol="1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numCol="1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0C5DD73-3857-4918-B0F2-BD5129A73AC4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numCol="1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numCol="1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F046814-1000-4339-8796-D21829AED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fZ8o9D1tu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The Structure of DNA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numCol="1">
            <a:normAutofit/>
          </a:bodyPr>
          <a:lstStyle/>
          <a:p>
            <a:r>
              <a:rPr lang="en-US" sz="2400" dirty="0" smtClean="0"/>
              <a:t>What is DNA?</a:t>
            </a:r>
            <a:endParaRPr lang="en-US" sz="2400" dirty="0"/>
          </a:p>
        </p:txBody>
      </p:sp>
      <p:pic>
        <p:nvPicPr>
          <p:cNvPr id="35842" name="Picture 2" descr="http://www.godandscience.org/images/dna-helix.gif"/>
          <p:cNvPicPr>
            <a:picLocks noChangeAspect="1" noChangeArrowheads="1"/>
          </p:cNvPicPr>
          <p:nvPr/>
        </p:nvPicPr>
        <p:blipFill>
          <a:blip r:embed="rId2" cstate="print"/>
          <a:srcRect t="31183"/>
          <a:stretch>
            <a:fillRect/>
          </a:stretch>
        </p:blipFill>
        <p:spPr bwMode="auto">
          <a:xfrm>
            <a:off x="-304800" y="2590800"/>
            <a:ext cx="9448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/>
              <a:t>Structure of DNA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800600"/>
          </a:xfrm>
        </p:spPr>
        <p:txBody>
          <a:bodyPr numCol="1"/>
          <a:lstStyle/>
          <a:p>
            <a:r>
              <a:rPr dirty="0"/>
              <a:t>Nucleotides put together make up the DNA strand!</a:t>
            </a:r>
            <a:endParaRPr kumimoji="0" lang="en-US" dirty="0"/>
          </a:p>
        </p:txBody>
      </p:sp>
      <p:pic>
        <p:nvPicPr>
          <p:cNvPr id="26626" name="Picture 2" descr="https://unlockinglifescode.org/sites/default/files/nucleotid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721894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/>
              <a:t>Parts of DNA: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75191"/>
            <a:ext cx="4419600" cy="4625609"/>
          </a:xfrm>
        </p:spPr>
        <p:txBody>
          <a:bodyPr numCol="1"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sides, or “backbone” of the DNA are composed of alternating phosphate-sugar </a:t>
            </a:r>
            <a:r>
              <a:rPr lang="en-US" dirty="0"/>
              <a:t>groups </a:t>
            </a:r>
          </a:p>
          <a:p>
            <a:endParaRPr lang="en-US" dirty="0"/>
          </a:p>
        </p:txBody>
      </p:sp>
      <p:pic>
        <p:nvPicPr>
          <p:cNvPr id="25602" name="Picture 2" descr="http://www.d.umn.edu/cla/faculty/troufs/anth1602/images/dna_0303_500.jpg"/>
          <p:cNvPicPr>
            <a:picLocks noChangeAspect="1" noChangeArrowheads="1"/>
          </p:cNvPicPr>
          <p:nvPr/>
        </p:nvPicPr>
        <p:blipFill>
          <a:blip r:embed="rId2" cstate="print"/>
          <a:srcRect l="32000"/>
          <a:stretch>
            <a:fillRect/>
          </a:stretch>
        </p:blipFill>
        <p:spPr bwMode="auto">
          <a:xfrm>
            <a:off x="4495800" y="1676400"/>
            <a:ext cx="4648200" cy="44841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95800" y="1524000"/>
            <a:ext cx="1219200" cy="480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10400" y="1524000"/>
            <a:ext cx="1219200" cy="480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 descr="http://static.planetminecraft.com/files/resource_media/screenshot/1336/dna_6339076_lrg.jpg"/>
          <p:cNvPicPr>
            <a:picLocks noChangeAspect="1" noChangeArrowheads="1"/>
          </p:cNvPicPr>
          <p:nvPr/>
        </p:nvPicPr>
        <p:blipFill>
          <a:blip r:embed="rId3" cstate="print"/>
          <a:srcRect r="40734"/>
          <a:stretch>
            <a:fillRect/>
          </a:stretch>
        </p:blipFill>
        <p:spPr bwMode="auto">
          <a:xfrm rot="15874391">
            <a:off x="1518088" y="3959834"/>
            <a:ext cx="1523095" cy="3363501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828800" y="6172200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MARTInkShape-Group1"/>
          <p:cNvGrpSpPr/>
          <p:nvPr/>
        </p:nvGrpSpPr>
        <p:grpSpPr>
          <a:xfrm>
            <a:off x="6474023" y="1848445"/>
            <a:ext cx="1705572" cy="946545"/>
            <a:chOff x="6474023" y="1848445"/>
            <a:chExt cx="1705572" cy="946545"/>
          </a:xfrm>
        </p:grpSpPr>
        <p:sp>
          <p:nvSpPr>
            <p:cNvPr id="9" name="SMARTInkShape-1"/>
            <p:cNvSpPr/>
            <p:nvPr/>
          </p:nvSpPr>
          <p:spPr>
            <a:xfrm>
              <a:off x="6474023" y="1848445"/>
              <a:ext cx="16041" cy="857251"/>
            </a:xfrm>
            <a:custGeom>
              <a:avLst/>
              <a:gdLst/>
              <a:ahLst/>
              <a:cxnLst/>
              <a:rect l="0" t="0" r="0" b="0"/>
              <a:pathLst>
                <a:path w="16041" h="857251">
                  <a:moveTo>
                    <a:pt x="0" y="0"/>
                  </a:moveTo>
                  <a:lnTo>
                    <a:pt x="0" y="40165"/>
                  </a:lnTo>
                  <a:lnTo>
                    <a:pt x="4741" y="79482"/>
                  </a:lnTo>
                  <a:lnTo>
                    <a:pt x="8562" y="118491"/>
                  </a:lnTo>
                  <a:lnTo>
                    <a:pt x="8857" y="159409"/>
                  </a:lnTo>
                  <a:lnTo>
                    <a:pt x="8915" y="200418"/>
                  </a:lnTo>
                  <a:lnTo>
                    <a:pt x="13668" y="237696"/>
                  </a:lnTo>
                  <a:lnTo>
                    <a:pt x="16040" y="282285"/>
                  </a:lnTo>
                  <a:lnTo>
                    <a:pt x="10628" y="323430"/>
                  </a:lnTo>
                  <a:lnTo>
                    <a:pt x="9154" y="362848"/>
                  </a:lnTo>
                  <a:lnTo>
                    <a:pt x="8974" y="403542"/>
                  </a:lnTo>
                  <a:lnTo>
                    <a:pt x="8936" y="446342"/>
                  </a:lnTo>
                  <a:lnTo>
                    <a:pt x="8930" y="488182"/>
                  </a:lnTo>
                  <a:lnTo>
                    <a:pt x="8930" y="531055"/>
                  </a:lnTo>
                  <a:lnTo>
                    <a:pt x="8930" y="573935"/>
                  </a:lnTo>
                  <a:lnTo>
                    <a:pt x="8930" y="617771"/>
                  </a:lnTo>
                  <a:lnTo>
                    <a:pt x="8930" y="660618"/>
                  </a:lnTo>
                  <a:lnTo>
                    <a:pt x="8930" y="703214"/>
                  </a:lnTo>
                  <a:lnTo>
                    <a:pt x="8930" y="744029"/>
                  </a:lnTo>
                  <a:lnTo>
                    <a:pt x="8930" y="785648"/>
                  </a:lnTo>
                  <a:lnTo>
                    <a:pt x="8930" y="830277"/>
                  </a:lnTo>
                  <a:lnTo>
                    <a:pt x="8930" y="857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"/>
            <p:cNvSpPr/>
            <p:nvPr/>
          </p:nvSpPr>
          <p:spPr>
            <a:xfrm>
              <a:off x="6527602" y="1848445"/>
              <a:ext cx="1651993" cy="946545"/>
            </a:xfrm>
            <a:custGeom>
              <a:avLst/>
              <a:gdLst/>
              <a:ahLst/>
              <a:cxnLst/>
              <a:rect l="0" t="0" r="0" b="0"/>
              <a:pathLst>
                <a:path w="1651993" h="946545">
                  <a:moveTo>
                    <a:pt x="0" y="0"/>
                  </a:moveTo>
                  <a:lnTo>
                    <a:pt x="43449" y="0"/>
                  </a:lnTo>
                  <a:lnTo>
                    <a:pt x="84447" y="0"/>
                  </a:lnTo>
                  <a:lnTo>
                    <a:pt x="127855" y="0"/>
                  </a:lnTo>
                  <a:lnTo>
                    <a:pt x="171704" y="0"/>
                  </a:lnTo>
                  <a:lnTo>
                    <a:pt x="209266" y="993"/>
                  </a:lnTo>
                  <a:lnTo>
                    <a:pt x="247438" y="8378"/>
                  </a:lnTo>
                  <a:lnTo>
                    <a:pt x="288973" y="8908"/>
                  </a:lnTo>
                  <a:lnTo>
                    <a:pt x="330413" y="8929"/>
                  </a:lnTo>
                  <a:lnTo>
                    <a:pt x="342310" y="9922"/>
                  </a:lnTo>
                  <a:lnTo>
                    <a:pt x="378024" y="17032"/>
                  </a:lnTo>
                  <a:lnTo>
                    <a:pt x="419695" y="17811"/>
                  </a:lnTo>
                  <a:lnTo>
                    <a:pt x="461367" y="17857"/>
                  </a:lnTo>
                  <a:lnTo>
                    <a:pt x="503039" y="17859"/>
                  </a:lnTo>
                  <a:lnTo>
                    <a:pt x="544711" y="17860"/>
                  </a:lnTo>
                  <a:lnTo>
                    <a:pt x="556617" y="18852"/>
                  </a:lnTo>
                  <a:lnTo>
                    <a:pt x="592336" y="25962"/>
                  </a:lnTo>
                  <a:lnTo>
                    <a:pt x="634007" y="26741"/>
                  </a:lnTo>
                  <a:lnTo>
                    <a:pt x="672372" y="26785"/>
                  </a:lnTo>
                  <a:lnTo>
                    <a:pt x="687769" y="27780"/>
                  </a:lnTo>
                  <a:lnTo>
                    <a:pt x="732070" y="35167"/>
                  </a:lnTo>
                  <a:lnTo>
                    <a:pt x="770584" y="35671"/>
                  </a:lnTo>
                  <a:lnTo>
                    <a:pt x="812048" y="35715"/>
                  </a:lnTo>
                  <a:lnTo>
                    <a:pt x="824262" y="36709"/>
                  </a:lnTo>
                  <a:lnTo>
                    <a:pt x="842294" y="40863"/>
                  </a:lnTo>
                  <a:lnTo>
                    <a:pt x="884216" y="37294"/>
                  </a:lnTo>
                  <a:lnTo>
                    <a:pt x="923480" y="43872"/>
                  </a:lnTo>
                  <a:lnTo>
                    <a:pt x="966534" y="45573"/>
                  </a:lnTo>
                  <a:lnTo>
                    <a:pt x="1009005" y="53023"/>
                  </a:lnTo>
                  <a:lnTo>
                    <a:pt x="1051836" y="53530"/>
                  </a:lnTo>
                  <a:lnTo>
                    <a:pt x="1095265" y="53576"/>
                  </a:lnTo>
                  <a:lnTo>
                    <a:pt x="1125302" y="54570"/>
                  </a:lnTo>
                  <a:lnTo>
                    <a:pt x="1169624" y="61956"/>
                  </a:lnTo>
                  <a:lnTo>
                    <a:pt x="1212560" y="62460"/>
                  </a:lnTo>
                  <a:lnTo>
                    <a:pt x="1225509" y="63479"/>
                  </a:lnTo>
                  <a:lnTo>
                    <a:pt x="1268125" y="70608"/>
                  </a:lnTo>
                  <a:lnTo>
                    <a:pt x="1312496" y="71389"/>
                  </a:lnTo>
                  <a:lnTo>
                    <a:pt x="1324495" y="72408"/>
                  </a:lnTo>
                  <a:lnTo>
                    <a:pt x="1360282" y="79538"/>
                  </a:lnTo>
                  <a:lnTo>
                    <a:pt x="1401960" y="80319"/>
                  </a:lnTo>
                  <a:lnTo>
                    <a:pt x="1443632" y="80365"/>
                  </a:lnTo>
                  <a:lnTo>
                    <a:pt x="1485304" y="80367"/>
                  </a:lnTo>
                  <a:lnTo>
                    <a:pt x="1502171" y="81360"/>
                  </a:lnTo>
                  <a:lnTo>
                    <a:pt x="1519908" y="87435"/>
                  </a:lnTo>
                  <a:lnTo>
                    <a:pt x="1562641" y="89283"/>
                  </a:lnTo>
                  <a:lnTo>
                    <a:pt x="1565635" y="89287"/>
                  </a:lnTo>
                  <a:lnTo>
                    <a:pt x="1571608" y="91939"/>
                  </a:lnTo>
                  <a:lnTo>
                    <a:pt x="1577571" y="95432"/>
                  </a:lnTo>
                  <a:lnTo>
                    <a:pt x="1589482" y="97675"/>
                  </a:lnTo>
                  <a:lnTo>
                    <a:pt x="1605579" y="98195"/>
                  </a:lnTo>
                  <a:lnTo>
                    <a:pt x="1615860" y="106788"/>
                  </a:lnTo>
                  <a:lnTo>
                    <a:pt x="1620891" y="107047"/>
                  </a:lnTo>
                  <a:lnTo>
                    <a:pt x="1622328" y="108076"/>
                  </a:lnTo>
                  <a:lnTo>
                    <a:pt x="1623286" y="109754"/>
                  </a:lnTo>
                  <a:lnTo>
                    <a:pt x="1625090" y="115716"/>
                  </a:lnTo>
                  <a:lnTo>
                    <a:pt x="1631317" y="123142"/>
                  </a:lnTo>
                  <a:lnTo>
                    <a:pt x="1633762" y="132327"/>
                  </a:lnTo>
                  <a:lnTo>
                    <a:pt x="1634132" y="172866"/>
                  </a:lnTo>
                  <a:lnTo>
                    <a:pt x="1634132" y="199095"/>
                  </a:lnTo>
                  <a:lnTo>
                    <a:pt x="1631486" y="205234"/>
                  </a:lnTo>
                  <a:lnTo>
                    <a:pt x="1627996" y="211270"/>
                  </a:lnTo>
                  <a:lnTo>
                    <a:pt x="1625754" y="223229"/>
                  </a:lnTo>
                  <a:lnTo>
                    <a:pt x="1625209" y="265661"/>
                  </a:lnTo>
                  <a:lnTo>
                    <a:pt x="1625203" y="306518"/>
                  </a:lnTo>
                  <a:lnTo>
                    <a:pt x="1625203" y="350299"/>
                  </a:lnTo>
                  <a:lnTo>
                    <a:pt x="1625203" y="394821"/>
                  </a:lnTo>
                  <a:lnTo>
                    <a:pt x="1624211" y="421932"/>
                  </a:lnTo>
                  <a:lnTo>
                    <a:pt x="1618135" y="439467"/>
                  </a:lnTo>
                  <a:lnTo>
                    <a:pt x="1616382" y="479339"/>
                  </a:lnTo>
                  <a:lnTo>
                    <a:pt x="1617271" y="520905"/>
                  </a:lnTo>
                  <a:lnTo>
                    <a:pt x="1624835" y="563784"/>
                  </a:lnTo>
                  <a:lnTo>
                    <a:pt x="1625181" y="606656"/>
                  </a:lnTo>
                  <a:lnTo>
                    <a:pt x="1625202" y="649159"/>
                  </a:lnTo>
                  <a:lnTo>
                    <a:pt x="1625203" y="689587"/>
                  </a:lnTo>
                  <a:lnTo>
                    <a:pt x="1626195" y="702290"/>
                  </a:lnTo>
                  <a:lnTo>
                    <a:pt x="1632892" y="724886"/>
                  </a:lnTo>
                  <a:lnTo>
                    <a:pt x="1634100" y="769285"/>
                  </a:lnTo>
                  <a:lnTo>
                    <a:pt x="1635123" y="800764"/>
                  </a:lnTo>
                  <a:lnTo>
                    <a:pt x="1641820" y="823145"/>
                  </a:lnTo>
                  <a:lnTo>
                    <a:pt x="1643981" y="853366"/>
                  </a:lnTo>
                  <a:lnTo>
                    <a:pt x="1650116" y="866001"/>
                  </a:lnTo>
                  <a:lnTo>
                    <a:pt x="1651991" y="909173"/>
                  </a:lnTo>
                  <a:lnTo>
                    <a:pt x="1651992" y="927325"/>
                  </a:lnTo>
                  <a:lnTo>
                    <a:pt x="1651000" y="927779"/>
                  </a:lnTo>
                  <a:lnTo>
                    <a:pt x="1647251" y="928284"/>
                  </a:lnTo>
                  <a:lnTo>
                    <a:pt x="1645855" y="929411"/>
                  </a:lnTo>
                  <a:lnTo>
                    <a:pt x="1643429" y="936341"/>
                  </a:lnTo>
                  <a:lnTo>
                    <a:pt x="1640580" y="937050"/>
                  </a:lnTo>
                  <a:lnTo>
                    <a:pt x="1629770" y="937584"/>
                  </a:lnTo>
                  <a:lnTo>
                    <a:pt x="1628247" y="938588"/>
                  </a:lnTo>
                  <a:lnTo>
                    <a:pt x="1627233" y="940249"/>
                  </a:lnTo>
                  <a:lnTo>
                    <a:pt x="1626556" y="942348"/>
                  </a:lnTo>
                  <a:lnTo>
                    <a:pt x="1625113" y="943748"/>
                  </a:lnTo>
                  <a:lnTo>
                    <a:pt x="1620863" y="945303"/>
                  </a:lnTo>
                  <a:lnTo>
                    <a:pt x="1586137" y="946544"/>
                  </a:lnTo>
                  <a:lnTo>
                    <a:pt x="1548051" y="937862"/>
                  </a:lnTo>
                  <a:lnTo>
                    <a:pt x="1506511" y="937620"/>
                  </a:lnTo>
                  <a:lnTo>
                    <a:pt x="1466058" y="937618"/>
                  </a:lnTo>
                  <a:lnTo>
                    <a:pt x="1433794" y="936625"/>
                  </a:lnTo>
                  <a:lnTo>
                    <a:pt x="1405041" y="929515"/>
                  </a:lnTo>
                  <a:lnTo>
                    <a:pt x="1366074" y="928736"/>
                  </a:lnTo>
                  <a:lnTo>
                    <a:pt x="1324560" y="928691"/>
                  </a:lnTo>
                  <a:lnTo>
                    <a:pt x="1300756" y="927696"/>
                  </a:lnTo>
                  <a:lnTo>
                    <a:pt x="1265039" y="920586"/>
                  </a:lnTo>
                  <a:lnTo>
                    <a:pt x="1223183" y="919831"/>
                  </a:lnTo>
                  <a:lnTo>
                    <a:pt x="1203358" y="918788"/>
                  </a:lnTo>
                  <a:lnTo>
                    <a:pt x="1165893" y="911658"/>
                  </a:lnTo>
                  <a:lnTo>
                    <a:pt x="1122998" y="910901"/>
                  </a:lnTo>
                  <a:lnTo>
                    <a:pt x="1095870" y="908197"/>
                  </a:lnTo>
                  <a:lnTo>
                    <a:pt x="1051622" y="902452"/>
                  </a:lnTo>
                  <a:lnTo>
                    <a:pt x="1007009" y="901947"/>
                  </a:lnTo>
                  <a:lnTo>
                    <a:pt x="991279" y="900928"/>
                  </a:lnTo>
                  <a:lnTo>
                    <a:pt x="946632" y="893798"/>
                  </a:lnTo>
                  <a:lnTo>
                    <a:pt x="901983" y="892050"/>
                  </a:lnTo>
                  <a:lnTo>
                    <a:pt x="857335" y="884873"/>
                  </a:lnTo>
                  <a:lnTo>
                    <a:pt x="812686" y="884113"/>
                  </a:lnTo>
                  <a:lnTo>
                    <a:pt x="783771" y="881408"/>
                  </a:lnTo>
                  <a:lnTo>
                    <a:pt x="767046" y="878901"/>
                  </a:lnTo>
                  <a:lnTo>
                    <a:pt x="734700" y="880085"/>
                  </a:lnTo>
                  <a:lnTo>
                    <a:pt x="695664" y="875765"/>
                  </a:lnTo>
                  <a:lnTo>
                    <a:pt x="656495" y="875196"/>
                  </a:lnTo>
                  <a:lnTo>
                    <a:pt x="615582" y="868053"/>
                  </a:lnTo>
                  <a:lnTo>
                    <a:pt x="583900" y="866735"/>
                  </a:lnTo>
                  <a:lnTo>
                    <a:pt x="548385" y="863698"/>
                  </a:lnTo>
                  <a:lnTo>
                    <a:pt x="504698" y="858099"/>
                  </a:lnTo>
                  <a:lnTo>
                    <a:pt x="461327" y="857418"/>
                  </a:lnTo>
                  <a:lnTo>
                    <a:pt x="418548" y="857283"/>
                  </a:lnTo>
                  <a:lnTo>
                    <a:pt x="380736" y="851120"/>
                  </a:lnTo>
                  <a:lnTo>
                    <a:pt x="344541" y="849150"/>
                  </a:lnTo>
                  <a:lnTo>
                    <a:pt x="307285" y="845839"/>
                  </a:lnTo>
                  <a:lnTo>
                    <a:pt x="275782" y="840665"/>
                  </a:lnTo>
                  <a:lnTo>
                    <a:pt x="235579" y="839503"/>
                  </a:lnTo>
                  <a:lnTo>
                    <a:pt x="191779" y="839401"/>
                  </a:lnTo>
                  <a:lnTo>
                    <a:pt x="149895" y="839392"/>
                  </a:lnTo>
                  <a:lnTo>
                    <a:pt x="137128" y="838399"/>
                  </a:lnTo>
                  <a:lnTo>
                    <a:pt x="114508" y="831703"/>
                  </a:lnTo>
                  <a:lnTo>
                    <a:pt x="111065" y="832281"/>
                  </a:lnTo>
                  <a:lnTo>
                    <a:pt x="104594" y="835569"/>
                  </a:lnTo>
                  <a:lnTo>
                    <a:pt x="101479" y="835851"/>
                  </a:lnTo>
                  <a:lnTo>
                    <a:pt x="77401" y="830729"/>
                  </a:lnTo>
                  <a:lnTo>
                    <a:pt x="44648" y="830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72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/>
              <a:t>Parts of DNA: Bases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4800600" cy="4625609"/>
          </a:xfrm>
        </p:spPr>
        <p:txBody>
          <a:bodyPr numCol="1">
            <a:normAutofit fontScale="92500"/>
          </a:bodyPr>
          <a:lstStyle/>
          <a:p>
            <a:r>
              <a:rPr dirty="0"/>
              <a:t>Each “rung of the ladder” is made up of </a:t>
            </a:r>
            <a:r>
              <a:rPr b="1" dirty="0"/>
              <a:t>complementary</a:t>
            </a:r>
            <a:r>
              <a:rPr dirty="0"/>
              <a:t> nitrogenous base pairs</a:t>
            </a:r>
            <a:endParaRPr kumimoji="0" lang="en-US" dirty="0"/>
          </a:p>
          <a:p>
            <a:pPr algn="l"/>
            <a:r>
              <a:rPr dirty="0"/>
              <a:t>The four bases </a:t>
            </a:r>
            <a:r>
              <a:rPr i="1" dirty="0"/>
              <a:t>are A (adenine), T (thymine), G (guanine), and C (cytosine)</a:t>
            </a:r>
          </a:p>
          <a:p>
            <a:pPr lvl="1"/>
            <a:r>
              <a:rPr b="1" dirty="0"/>
              <a:t>A </a:t>
            </a:r>
            <a:r>
              <a:rPr lang="en-US" b="1" dirty="0" smtClean="0"/>
              <a:t>pairs with </a:t>
            </a:r>
            <a:r>
              <a:rPr b="1" dirty="0" smtClean="0"/>
              <a:t>T</a:t>
            </a:r>
            <a:r>
              <a:rPr lang="en-US" b="1" dirty="0" smtClean="0"/>
              <a:t>  (2 H Bonds)</a:t>
            </a:r>
          </a:p>
          <a:p>
            <a:pPr lvl="1"/>
            <a:r>
              <a:rPr b="1" dirty="0" smtClean="0"/>
              <a:t> G pairs </a:t>
            </a:r>
            <a:r>
              <a:rPr b="1" dirty="0"/>
              <a:t>with </a:t>
            </a:r>
            <a:r>
              <a:rPr b="1" dirty="0" smtClean="0"/>
              <a:t>C</a:t>
            </a:r>
            <a:r>
              <a:rPr lang="en-US" b="1" dirty="0" smtClean="0"/>
              <a:t> (3 H Bonds)</a:t>
            </a:r>
            <a:endParaRPr b="1" dirty="0"/>
          </a:p>
        </p:txBody>
      </p:sp>
      <p:pic>
        <p:nvPicPr>
          <p:cNvPr id="5" name="Picture 2" descr="http://www.d.umn.edu/cla/faculty/troufs/anth1602/images/dna_0303_500.jpg"/>
          <p:cNvPicPr>
            <a:picLocks noChangeAspect="1" noChangeArrowheads="1"/>
          </p:cNvPicPr>
          <p:nvPr/>
        </p:nvPicPr>
        <p:blipFill>
          <a:blip r:embed="rId2" cstate="print"/>
          <a:srcRect l="32000"/>
          <a:stretch>
            <a:fillRect/>
          </a:stretch>
        </p:blipFill>
        <p:spPr bwMode="auto">
          <a:xfrm>
            <a:off x="4495800" y="1840452"/>
            <a:ext cx="4648200" cy="44841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562600" y="2057400"/>
            <a:ext cx="1600200" cy="3352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Nitrogenous Base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They form weak </a:t>
            </a:r>
            <a:r>
              <a:rPr lang="en-US" b="1" i="1" dirty="0" smtClean="0"/>
              <a:t>hydrogen bonds </a:t>
            </a:r>
            <a:r>
              <a:rPr lang="en-US" dirty="0" smtClean="0"/>
              <a:t>that hold the DNA strand together and are the reason DNA can be replicated</a:t>
            </a:r>
          </a:p>
          <a:p>
            <a:pPr lvl="1"/>
            <a:r>
              <a:rPr lang="en-US" dirty="0" smtClean="0"/>
              <a:t>A::T forms 2 H-bonds, and C:::G forms 3 H-Bonds</a:t>
            </a:r>
          </a:p>
          <a:p>
            <a:pPr lvl="1"/>
            <a:endParaRPr lang="en-US" dirty="0"/>
          </a:p>
        </p:txBody>
      </p:sp>
      <p:pic>
        <p:nvPicPr>
          <p:cNvPr id="40962" name="Picture 2" descr="http://www4.nau.edu/meteorite/meteorite/Images/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962400"/>
            <a:ext cx="853292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/>
              <a:t>DNA REPLICATION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Making a new strand</a:t>
            </a:r>
            <a:endParaRPr lang="en-US" sz="2400" dirty="0"/>
          </a:p>
        </p:txBody>
      </p:sp>
      <p:pic>
        <p:nvPicPr>
          <p:cNvPr id="20482" name="Picture 2" descr="http://anthro.palomar.edu/biobasis/images/DNA_re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203" y="2667000"/>
            <a:ext cx="9441786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553200" cy="4800600"/>
          </a:xfrm>
        </p:spPr>
        <p:txBody>
          <a:bodyPr numCol="1">
            <a:normAutofit fontScale="85000" lnSpcReduction="10000"/>
          </a:bodyPr>
          <a:lstStyle/>
          <a:p>
            <a:r>
              <a:rPr lang="en-US" b="1" i="1" dirty="0" smtClean="0"/>
              <a:t>DNA replication </a:t>
            </a:r>
            <a:r>
              <a:rPr lang="en-US" dirty="0" smtClean="0"/>
              <a:t>is the process of producing 2 identical replicas from one original DNA molecule</a:t>
            </a:r>
            <a:endParaRPr lang="en-US" b="1" i="1" dirty="0" smtClean="0"/>
          </a:p>
          <a:p>
            <a:pPr lvl="1"/>
            <a:r>
              <a:rPr lang="en-US" dirty="0" smtClean="0"/>
              <a:t>Replicate means “to copy”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During replication, the DNA molecule separates into two strands, and builds two new </a:t>
            </a:r>
            <a:r>
              <a:rPr lang="en-US" b="1" i="1" dirty="0" smtClean="0"/>
              <a:t>complimentary</a:t>
            </a:r>
            <a:r>
              <a:rPr lang="en-US" i="1" dirty="0" smtClean="0"/>
              <a:t> s</a:t>
            </a:r>
            <a:r>
              <a:rPr lang="en-US" dirty="0" smtClean="0"/>
              <a:t>trands using the base pairing rules (A::T, C:::G)</a:t>
            </a:r>
          </a:p>
          <a:p>
            <a:endParaRPr lang="en-US" dirty="0" smtClean="0"/>
          </a:p>
          <a:p>
            <a:r>
              <a:rPr lang="en-US" dirty="0" smtClean="0"/>
              <a:t>The molecule is unwound and “unzipped” with the help of </a:t>
            </a:r>
            <a:r>
              <a:rPr lang="en-US" b="1" i="1" dirty="0" smtClean="0"/>
              <a:t>helic</a:t>
            </a:r>
            <a:r>
              <a:rPr lang="en-US" b="1" i="1" u="sng" dirty="0" smtClean="0"/>
              <a:t>ase</a:t>
            </a:r>
            <a:r>
              <a:rPr lang="en-US" dirty="0" smtClean="0"/>
              <a:t>, an enzyme!</a:t>
            </a:r>
          </a:p>
          <a:p>
            <a:endParaRPr lang="en-US" dirty="0" smtClean="0"/>
          </a:p>
        </p:txBody>
      </p:sp>
      <p:pic>
        <p:nvPicPr>
          <p:cNvPr id="2052" name="Picture 4" descr="http://images.nigms.nih.gov/imageRepository/2543/DNA_Repl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10400" y="1600200"/>
            <a:ext cx="1841257" cy="5047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Steps in 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715000" cy="4648200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 smtClean="0"/>
              <a:t>Step 1: DNA unwinds, then “unzips,” exposing the N-bases (remember, the bases are ATCG)</a:t>
            </a:r>
          </a:p>
          <a:p>
            <a:endParaRPr lang="en-US" dirty="0" smtClean="0"/>
          </a:p>
          <a:p>
            <a:r>
              <a:rPr lang="en-US" dirty="0" smtClean="0"/>
              <a:t>Step 2: New DNA N-bases are added to each side of the molecule, making two separate strands</a:t>
            </a:r>
          </a:p>
          <a:p>
            <a:pPr lvl="1"/>
            <a:r>
              <a:rPr lang="en-US" dirty="0" smtClean="0"/>
              <a:t>If the unzipped side read ATCG, then TAGC would be added to that side. Now it is an independent strand!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5393531" y="2455069"/>
            <a:ext cx="3810000" cy="2709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67000" y="6534834"/>
            <a:ext cx="5638800" cy="64633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http://www.youtube.com/watch?v=hfZ8o9D1tus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610600" cy="1600199"/>
          </a:xfrm>
        </p:spPr>
        <p:txBody>
          <a:bodyPr numCol="1">
            <a:normAutofit lnSpcReduction="10000"/>
          </a:bodyPr>
          <a:lstStyle/>
          <a:p>
            <a:r>
              <a:rPr lang="en-US" dirty="0" smtClean="0"/>
              <a:t>Each new DNA strand (daughter chromosome) is made up of 1 strand from the original DNA (blue) and one new strand (red)</a:t>
            </a:r>
            <a:endParaRPr lang="en-US" dirty="0"/>
          </a:p>
        </p:txBody>
      </p:sp>
      <p:pic>
        <p:nvPicPr>
          <p:cNvPr id="64514" name="Picture 2" descr="https://www.ied.edu.hk/biotech/eng/classrm/explain/gen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971800"/>
            <a:ext cx="6629400" cy="359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Complementary Base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610600" cy="4625609"/>
          </a:xfrm>
        </p:spPr>
        <p:txBody>
          <a:bodyPr numCol="1"/>
          <a:lstStyle/>
          <a:p>
            <a:r>
              <a:rPr lang="en-US" dirty="0" smtClean="0"/>
              <a:t>Given one strand, you can always find the other strand using base pairing rules!</a:t>
            </a:r>
          </a:p>
          <a:p>
            <a:endParaRPr lang="en-US" dirty="0" smtClean="0"/>
          </a:p>
          <a:p>
            <a:r>
              <a:rPr lang="en-US" dirty="0" smtClean="0"/>
              <a:t>Let’s practice! </a:t>
            </a:r>
          </a:p>
          <a:p>
            <a:r>
              <a:rPr lang="en-US" dirty="0" smtClean="0"/>
              <a:t>If the </a:t>
            </a:r>
            <a:r>
              <a:rPr lang="en-US" b="1" i="1" dirty="0" smtClean="0"/>
              <a:t>DNA sequence </a:t>
            </a:r>
            <a:r>
              <a:rPr lang="en-US" dirty="0" smtClean="0"/>
              <a:t>of bases on one strand was G C T A C A T, what would the complementary side be during replication?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5257800"/>
            <a:ext cx="3352800" cy="7694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400" dirty="0" smtClean="0"/>
              <a:t>C G A T G T A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https://www.youtube.com/watch?v=z685FFqmrpo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A bit about DNA…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7620000" cy="4623816"/>
          </a:xfrm>
        </p:spPr>
        <p:txBody>
          <a:bodyPr numCol="1">
            <a:normAutofit/>
          </a:bodyPr>
          <a:lstStyle/>
          <a:p>
            <a:r>
              <a:rPr lang="en-US" sz="3200" dirty="0" smtClean="0"/>
              <a:t>DNA is the genetic material found in cells</a:t>
            </a:r>
          </a:p>
          <a:p>
            <a:r>
              <a:rPr lang="en-US" sz="3200" dirty="0" smtClean="0"/>
              <a:t>Stands for: “</a:t>
            </a:r>
            <a:r>
              <a:rPr lang="en-US" sz="3200" dirty="0" smtClean="0">
                <a:solidFill>
                  <a:srgbClr val="FF0000"/>
                </a:solidFill>
              </a:rPr>
              <a:t>D</a:t>
            </a:r>
            <a:r>
              <a:rPr lang="en-US" sz="3200" dirty="0" smtClean="0"/>
              <a:t>eoxyribo</a:t>
            </a:r>
            <a:r>
              <a:rPr lang="en-US" sz="32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ucleic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cid”</a:t>
            </a:r>
          </a:p>
          <a:p>
            <a:r>
              <a:rPr lang="en-US" sz="3200" dirty="0" smtClean="0"/>
              <a:t>Is made up of repeating nucleic acids</a:t>
            </a:r>
          </a:p>
          <a:p>
            <a:r>
              <a:rPr lang="en-US" sz="3200" dirty="0" smtClean="0"/>
              <a:t>It’s the “Unit of Heredity”</a:t>
            </a:r>
          </a:p>
          <a:p>
            <a:pPr marL="903288"/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0" y="1752600"/>
            <a:ext cx="350520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 smtClean="0"/>
              <a:t>How does a cell grow and divide?</a:t>
            </a:r>
            <a:endParaRPr lang="en-US" dirty="0"/>
          </a:p>
        </p:txBody>
      </p:sp>
      <p:pic>
        <p:nvPicPr>
          <p:cNvPr id="14338" name="Picture 2" descr="http://www.zo.utexas.edu/faculty/sjasper/images/12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52141"/>
            <a:ext cx="5791200" cy="4205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The </a:t>
            </a:r>
            <a:r>
              <a:rPr lang="en-US" b="1" i="1" dirty="0" smtClean="0"/>
              <a:t>Cell Cycle </a:t>
            </a:r>
            <a:r>
              <a:rPr lang="en-US" dirty="0" smtClean="0"/>
              <a:t>describes the life of a cell from birth to death</a:t>
            </a:r>
          </a:p>
          <a:p>
            <a:r>
              <a:rPr lang="en-US" dirty="0" smtClean="0"/>
              <a:t>There are three main parts of the cycle:</a:t>
            </a:r>
          </a:p>
          <a:p>
            <a:pPr lvl="1"/>
            <a:r>
              <a:rPr lang="en-US" b="1" i="1" dirty="0" smtClean="0"/>
              <a:t>Interphase</a:t>
            </a:r>
            <a:r>
              <a:rPr lang="en-US" dirty="0" smtClean="0"/>
              <a:t>-Normal cell activities; broken up into 3 parts</a:t>
            </a:r>
          </a:p>
          <a:p>
            <a:pPr lvl="1"/>
            <a:r>
              <a:rPr lang="en-US" b="1" i="1" dirty="0" smtClean="0"/>
              <a:t>Mitosis</a:t>
            </a:r>
            <a:r>
              <a:rPr lang="en-US" dirty="0" smtClean="0"/>
              <a:t>-The process of cell division (1 cell becomes 2!)</a:t>
            </a:r>
          </a:p>
          <a:p>
            <a:pPr lvl="1"/>
            <a:r>
              <a:rPr lang="en-US" b="1" dirty="0" smtClean="0"/>
              <a:t>Cytokinesis</a:t>
            </a:r>
            <a:r>
              <a:rPr lang="en-US" dirty="0" smtClean="0"/>
              <a:t>-The division of the organelles and cytoplasm following mitosis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Cell Cycle Detailed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867400"/>
            <a:ext cx="8686800" cy="990600"/>
          </a:xfrm>
        </p:spPr>
        <p:txBody>
          <a:bodyPr numCol="1">
            <a:normAutofit fontScale="92500" lnSpcReduction="20000"/>
          </a:bodyPr>
          <a:lstStyle/>
          <a:p>
            <a:r>
              <a:rPr lang="en-US" sz="2400" dirty="0" smtClean="0"/>
              <a:t>Interphase is indicated in grey-it is the </a:t>
            </a:r>
            <a:r>
              <a:rPr lang="en-US" sz="2400" b="1" dirty="0" smtClean="0"/>
              <a:t>longest</a:t>
            </a:r>
            <a:r>
              <a:rPr lang="en-US" sz="2400" dirty="0" smtClean="0"/>
              <a:t> phase of the cycle, broken into 3 parts</a:t>
            </a:r>
          </a:p>
          <a:p>
            <a:r>
              <a:rPr lang="en-US" sz="2400" dirty="0" smtClean="0"/>
              <a:t>Mitosis is indicated in pink-we will discuss the stages of mitosis later!</a:t>
            </a:r>
            <a:endParaRPr lang="en-US" sz="2400" dirty="0"/>
          </a:p>
        </p:txBody>
      </p:sp>
      <p:pic>
        <p:nvPicPr>
          <p:cNvPr id="1026" name="Picture 2" descr="http://www.labmonsters.com/wp-content/uploads/2012/01/011912_2148_CellCycle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524000"/>
            <a:ext cx="4495800" cy="4219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The Cell Cycle: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5410200" cy="5105400"/>
          </a:xfrm>
        </p:spPr>
        <p:txBody>
          <a:bodyPr numCol="1">
            <a:normAutofit fontScale="77500" lnSpcReduction="20000"/>
          </a:bodyPr>
          <a:lstStyle/>
          <a:p>
            <a:r>
              <a:rPr lang="en-US" b="1" i="1" dirty="0" smtClean="0"/>
              <a:t>G1 phase </a:t>
            </a:r>
            <a:r>
              <a:rPr lang="en-US" dirty="0" smtClean="0"/>
              <a:t>(Gap/Growth 1)-Period of cell growth</a:t>
            </a:r>
          </a:p>
          <a:p>
            <a:pPr lvl="1"/>
            <a:r>
              <a:rPr lang="en-US" dirty="0" smtClean="0"/>
              <a:t>Cells can remain in the G1 phase indefinitely</a:t>
            </a:r>
          </a:p>
          <a:p>
            <a:pPr lvl="1"/>
            <a:r>
              <a:rPr lang="en-US" dirty="0" smtClean="0"/>
              <a:t>Called G0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i="1" dirty="0" smtClean="0"/>
              <a:t>S phase </a:t>
            </a:r>
            <a:r>
              <a:rPr lang="en-US" dirty="0" smtClean="0"/>
              <a:t>(Synthesis)-Period when </a:t>
            </a:r>
            <a:r>
              <a:rPr lang="en-US" u="sng" dirty="0" smtClean="0"/>
              <a:t>DNA replication </a:t>
            </a:r>
            <a:r>
              <a:rPr lang="en-US" dirty="0" smtClean="0"/>
              <a:t>occurs</a:t>
            </a:r>
          </a:p>
          <a:p>
            <a:pPr lvl="1"/>
            <a:r>
              <a:rPr lang="en-US" dirty="0" smtClean="0"/>
              <a:t>Once a cell copies its DNA, it </a:t>
            </a:r>
            <a:r>
              <a:rPr lang="en-US" u="sng" dirty="0" smtClean="0"/>
              <a:t>must</a:t>
            </a:r>
            <a:r>
              <a:rPr lang="en-US" dirty="0" smtClean="0"/>
              <a:t> divide</a:t>
            </a:r>
          </a:p>
          <a:p>
            <a:pPr lvl="1"/>
            <a:r>
              <a:rPr lang="en-US" dirty="0" smtClean="0"/>
              <a:t>S phase allows daughter cells to have exact copy of parent DNA after division!</a:t>
            </a:r>
          </a:p>
          <a:p>
            <a:pPr lvl="1"/>
            <a:endParaRPr lang="en-US" dirty="0" smtClean="0"/>
          </a:p>
          <a:p>
            <a:r>
              <a:rPr lang="en-US" b="1" i="1" dirty="0" smtClean="0"/>
              <a:t>G2 phase </a:t>
            </a:r>
            <a:r>
              <a:rPr lang="en-US" dirty="0" smtClean="0"/>
              <a:t>(Gap/Growth 2)-Cell growth and preparation for Mitosis </a:t>
            </a:r>
          </a:p>
          <a:p>
            <a:endParaRPr lang="en-US" dirty="0"/>
          </a:p>
        </p:txBody>
      </p:sp>
      <p:pic>
        <p:nvPicPr>
          <p:cNvPr id="11266" name="Picture 2" descr="http://www.clker.com/cliparts/w/7/x/e/Y/t/the-cell-cycle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0"/>
            <a:ext cx="3034816" cy="2923540"/>
          </a:xfrm>
          <a:prstGeom prst="rect">
            <a:avLst/>
          </a:prstGeom>
          <a:noFill/>
        </p:spPr>
      </p:pic>
      <p:pic>
        <p:nvPicPr>
          <p:cNvPr id="18434" name="Picture 2" descr="http://assets.openstudy.com/updates/attachments/508a060ae4b0d596c4606486-exvikki-1351223632826-interphase_te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81524"/>
            <a:ext cx="2903028" cy="227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The Cell Cycle: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 numCol="1">
            <a:normAutofit/>
          </a:bodyPr>
          <a:lstStyle/>
          <a:p>
            <a:r>
              <a:rPr lang="en-US" b="1" i="1" dirty="0" smtClean="0"/>
              <a:t>Mitosis</a:t>
            </a:r>
            <a:r>
              <a:rPr lang="en-US" dirty="0" smtClean="0"/>
              <a:t> is a form of </a:t>
            </a:r>
            <a:r>
              <a:rPr lang="en-US" i="1" dirty="0" smtClean="0"/>
              <a:t>asexual reproduction</a:t>
            </a:r>
            <a:r>
              <a:rPr lang="en-US" dirty="0" smtClean="0"/>
              <a:t>-means only 1 organism required</a:t>
            </a:r>
          </a:p>
          <a:p>
            <a:r>
              <a:rPr lang="en-US" dirty="0" smtClean="0"/>
              <a:t>Occurs in response to the body’s need for growth and repair</a:t>
            </a:r>
          </a:p>
          <a:p>
            <a:r>
              <a:rPr lang="en-US" dirty="0" smtClean="0"/>
              <a:t>4 stages of mitosis: Prophase, Metaphase, Anaphase, Telophase </a:t>
            </a:r>
          </a:p>
          <a:p>
            <a:pPr lvl="1"/>
            <a:r>
              <a:rPr lang="en-US" dirty="0" smtClean="0"/>
              <a:t>We’ll talk more about this in a bit!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4" name="Picture 4" descr="http://salem.k12.va.us/staff/shuff/Ch6Ch7TestReviewAnswers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230541"/>
            <a:ext cx="4406509" cy="162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The cell cycle ends with </a:t>
            </a:r>
            <a:r>
              <a:rPr lang="en-US" b="1" i="1" dirty="0" smtClean="0"/>
              <a:t>cytokinesis</a:t>
            </a:r>
            <a:r>
              <a:rPr lang="en-US" dirty="0" smtClean="0">
                <a:sym typeface="Wingdings" pitchFamily="2" charset="2"/>
              </a:rPr>
              <a:t> the division of the cytoplasm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Accompanies </a:t>
            </a:r>
            <a:r>
              <a:rPr lang="en-US" i="1" dirty="0" smtClean="0">
                <a:sym typeface="Wingdings" pitchFamily="2" charset="2"/>
              </a:rPr>
              <a:t>mitosis</a:t>
            </a:r>
          </a:p>
          <a:p>
            <a:r>
              <a:rPr lang="en-US" dirty="0" smtClean="0">
                <a:sym typeface="Wingdings" pitchFamily="2" charset="2"/>
              </a:rPr>
              <a:t>This means one cell has divided into two cells, and those two cells can continue with their own independent cell cycles!</a:t>
            </a:r>
          </a:p>
        </p:txBody>
      </p:sp>
      <p:pic>
        <p:nvPicPr>
          <p:cNvPr id="9218" name="Picture 2" descr="http://hopes.stanford.edu/sites/hopes/files/f_b17cyto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1" y="4419600"/>
            <a:ext cx="3314699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http://highered.mheducation.com/sites/0072495855/student_view0/chapter2/animation__how_the_cell_cycle_works.html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Regulation of 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b="1" i="1" dirty="0" smtClean="0"/>
              <a:t>Cyclins</a:t>
            </a:r>
            <a:r>
              <a:rPr lang="en-US" dirty="0" smtClean="0"/>
              <a:t>-Proteins that regulate the rate of the cycle</a:t>
            </a:r>
          </a:p>
          <a:p>
            <a:pPr lvl="1"/>
            <a:r>
              <a:rPr lang="en-US" u="sng" dirty="0" smtClean="0"/>
              <a:t>Internal regulation</a:t>
            </a:r>
            <a:r>
              <a:rPr lang="en-US" dirty="0" smtClean="0"/>
              <a:t>-cell cycle can’t proceed until certain levels of these proteins are reached (ex. Poor nutrition</a:t>
            </a:r>
            <a:r>
              <a:rPr lang="en-US" dirty="0" smtClean="0">
                <a:sym typeface="Wingdings" pitchFamily="2" charset="2"/>
              </a:rPr>
              <a:t> cell stays in G1)</a:t>
            </a:r>
          </a:p>
          <a:p>
            <a:pPr lvl="1"/>
            <a:r>
              <a:rPr lang="en-US" u="sng" dirty="0" smtClean="0">
                <a:sym typeface="Wingdings" pitchFamily="2" charset="2"/>
              </a:rPr>
              <a:t>External regulation</a:t>
            </a:r>
            <a:r>
              <a:rPr lang="en-US" dirty="0" smtClean="0">
                <a:sym typeface="Wingdings" pitchFamily="2" charset="2"/>
              </a:rPr>
              <a:t>-cycle can speed up or slow down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Do you think a paper cut on your finger would cause the cell cycle to speed up or slow down?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Cell Cycle Checkpoints</a:t>
            </a:r>
            <a:endParaRPr lang="en-US" dirty="0"/>
          </a:p>
        </p:txBody>
      </p:sp>
      <p:pic>
        <p:nvPicPr>
          <p:cNvPr id="7170" name="Picture 2" descr="http://greatcourse.cnu.edu.cn/xbswx/wlkc/kcxx/download/11/images/7441408/slide0033_image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512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Case Study: Cancer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931664"/>
          </a:xfrm>
        </p:spPr>
        <p:txBody>
          <a:bodyPr numCol="1">
            <a:normAutofit fontScale="85000" lnSpcReduction="10000"/>
          </a:bodyPr>
          <a:lstStyle/>
          <a:p>
            <a:r>
              <a:rPr lang="en-US" dirty="0" smtClean="0"/>
              <a:t>Sometimes errors in the cell cycle can lead to cancer-</a:t>
            </a:r>
          </a:p>
          <a:p>
            <a:pPr lvl="1"/>
            <a:r>
              <a:rPr lang="en-US" dirty="0" smtClean="0"/>
              <a:t>Errors can be genetic or due to an environmental toxin</a:t>
            </a:r>
          </a:p>
          <a:p>
            <a:r>
              <a:rPr lang="en-US" dirty="0" smtClean="0"/>
              <a:t>Internal regulation error followed by external; cells cannot “feel” their neighbors, and thus begin uncontrolled division </a:t>
            </a:r>
          </a:p>
          <a:p>
            <a:pPr lvl="1"/>
            <a:r>
              <a:rPr lang="en-US" dirty="0" smtClean="0"/>
              <a:t>Lack density dependence  (tumor) and anchorage dependence (metastasized cancer cells) </a:t>
            </a:r>
            <a:endParaRPr lang="en-US" dirty="0"/>
          </a:p>
        </p:txBody>
      </p:sp>
      <p:pic>
        <p:nvPicPr>
          <p:cNvPr id="50178" name="Picture 2" descr="http://learn.genetics.utah.edu/content/epigenetics/control/images/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447800"/>
            <a:ext cx="2998131" cy="3181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0180" name="Picture 4" descr="http://www.cancer.ca/~/media/CCE/5850/ecc7d1d27275a4b9cb29cf31ea08780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30438" y="4705349"/>
            <a:ext cx="4713562" cy="2152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Where is it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915400" cy="5257800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DNA is found in the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cytoplasm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prokaryotes and the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nucleus</a:t>
            </a:r>
            <a:r>
              <a:rPr lang="en-US" dirty="0" smtClean="0"/>
              <a:t> of eukaryotes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nucleus of a human cell contains 30,000 or more genes in the form of DNA called a</a:t>
            </a:r>
            <a:r>
              <a:rPr lang="en-US" b="1" i="1" dirty="0" smtClean="0"/>
              <a:t> genome</a:t>
            </a:r>
          </a:p>
          <a:p>
            <a:endParaRPr lang="en-US" dirty="0"/>
          </a:p>
        </p:txBody>
      </p:sp>
      <p:pic>
        <p:nvPicPr>
          <p:cNvPr id="24578" name="Picture 2" descr="http://education-portal.com/cimages/multimages/16/cell_prokaryote_eukaryo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2743200"/>
            <a:ext cx="5445548" cy="2708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 smtClean="0"/>
              <a:t>Stages of Asexual Cell Division</a:t>
            </a:r>
          </a:p>
        </p:txBody>
      </p:sp>
      <p:pic>
        <p:nvPicPr>
          <p:cNvPr id="5122" name="Picture 2" descr="http://swh.schoolworkhelper.netdna-cdn.com/wp-content/uploads/2011/02/onion-mitosis-3-lab.jpg?c71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558799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that the cell cycle is made up of three main parts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Interphase (G1, S, and G2)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Mitosis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Cytokinesis</a:t>
            </a:r>
          </a:p>
          <a:p>
            <a:r>
              <a:rPr lang="en-US" b="1" i="1" dirty="0" smtClean="0">
                <a:sym typeface="Wingdings" pitchFamily="2" charset="2"/>
              </a:rPr>
              <a:t>Mitosis</a:t>
            </a:r>
            <a:r>
              <a:rPr lang="en-US" dirty="0" smtClean="0">
                <a:sym typeface="Wingdings" pitchFamily="2" charset="2"/>
              </a:rPr>
              <a:t> refers to the division of the cell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Asexual reproduction for unicellular eukaryotes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Occurs in response to the bodies need for growth and repair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in eukaryotes</a:t>
            </a:r>
          </a:p>
          <a:p>
            <a:r>
              <a:rPr lang="en-US" u="sng" dirty="0" smtClean="0"/>
              <a:t>1 cell </a:t>
            </a:r>
            <a:r>
              <a:rPr lang="en-US" dirty="0" smtClean="0"/>
              <a:t>divides to produce </a:t>
            </a:r>
            <a:r>
              <a:rPr lang="en-US" u="sng" dirty="0" smtClean="0"/>
              <a:t>2 daughter cells</a:t>
            </a:r>
          </a:p>
          <a:p>
            <a:r>
              <a:rPr lang="en-US" dirty="0" smtClean="0"/>
              <a:t>These cells are identical to the original cell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u="sng" dirty="0" smtClean="0">
                <a:sym typeface="Wingdings" pitchFamily="2" charset="2"/>
              </a:rPr>
              <a:t>same number of chromosomes!</a:t>
            </a:r>
            <a:endParaRPr lang="en-US" u="sng" dirty="0" smtClean="0"/>
          </a:p>
        </p:txBody>
      </p:sp>
      <p:pic>
        <p:nvPicPr>
          <p:cNvPr id="51202" name="Picture 2" descr="http://gleesonbiology.pbworks.com/f/1159268570/mitosis%20pictures%20very%20clear.gif"/>
          <p:cNvPicPr>
            <a:picLocks noChangeAspect="1" noChangeArrowheads="1"/>
          </p:cNvPicPr>
          <p:nvPr/>
        </p:nvPicPr>
        <p:blipFill>
          <a:blip r:embed="rId2" cstate="print"/>
          <a:srcRect b="4615"/>
          <a:stretch>
            <a:fillRect/>
          </a:stretch>
        </p:blipFill>
        <p:spPr bwMode="auto">
          <a:xfrm>
            <a:off x="2667000" y="4038600"/>
            <a:ext cx="3286125" cy="257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Stages of Mitosis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the cell leaves interphase and is ready to begin division…?</a:t>
            </a:r>
            <a:endParaRPr lang="en-US" dirty="0"/>
          </a:p>
        </p:txBody>
      </p:sp>
      <p:pic>
        <p:nvPicPr>
          <p:cNvPr id="50180" name="Picture 4" descr="http://www.phoenix5.org/glossary/graphics/mi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0"/>
            <a:ext cx="6712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Stage 1: Prophase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1"/>
            <a:ext cx="4648200" cy="4724400"/>
          </a:xfrm>
        </p:spPr>
        <p:txBody>
          <a:bodyPr numCol="1">
            <a:normAutofit fontScale="85000" lnSpcReduction="10000"/>
          </a:bodyPr>
          <a:lstStyle/>
          <a:p>
            <a:r>
              <a:rPr lang="en-US" dirty="0" smtClean="0"/>
              <a:t>What Happens?</a:t>
            </a:r>
          </a:p>
          <a:p>
            <a:pPr lvl="1"/>
            <a:r>
              <a:rPr lang="en-US" dirty="0" smtClean="0"/>
              <a:t>Nuclear membrane dissolves</a:t>
            </a:r>
          </a:p>
          <a:p>
            <a:pPr lvl="1"/>
            <a:r>
              <a:rPr lang="en-US" dirty="0" smtClean="0"/>
              <a:t>Chromatin condenses into chromosomes</a:t>
            </a:r>
          </a:p>
          <a:p>
            <a:pPr lvl="2"/>
            <a:r>
              <a:rPr lang="en-US" dirty="0" smtClean="0"/>
              <a:t>Chromatin: uncondensed DNA (looks like spaghetti)</a:t>
            </a:r>
          </a:p>
          <a:p>
            <a:pPr lvl="2"/>
            <a:r>
              <a:rPr lang="en-US" dirty="0" smtClean="0"/>
              <a:t>Chromosome: condensed DNA (looks like X’s)</a:t>
            </a:r>
          </a:p>
          <a:p>
            <a:pPr lvl="1"/>
            <a:r>
              <a:rPr lang="en-US" dirty="0" err="1" smtClean="0"/>
              <a:t>Centrioles</a:t>
            </a:r>
            <a:r>
              <a:rPr lang="en-US" dirty="0" smtClean="0"/>
              <a:t> move to opposite ends of the cell</a:t>
            </a:r>
          </a:p>
          <a:p>
            <a:pPr lvl="1"/>
            <a:r>
              <a:rPr lang="en-US" dirty="0" smtClean="0"/>
              <a:t>Spindle forms and spindle fibers extend from one side to the other</a:t>
            </a:r>
            <a:endParaRPr lang="en-US" dirty="0"/>
          </a:p>
        </p:txBody>
      </p:sp>
      <p:pic>
        <p:nvPicPr>
          <p:cNvPr id="4098" name="Picture 2" descr="https://encrypted-tbn0.gstatic.com/images?q=tbn:ANd9GcTyeHap8OWFO62EYcmTeJrYgnDSICjBSBPbe6EcZ_KnptIddRC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3200400" cy="2409569"/>
          </a:xfrm>
          <a:prstGeom prst="rect">
            <a:avLst/>
          </a:prstGeom>
          <a:noFill/>
        </p:spPr>
      </p:pic>
      <p:pic>
        <p:nvPicPr>
          <p:cNvPr id="4100" name="Picture 4" descr="https://encrypted-tbn0.gstatic.com/images?q=tbn:ANd9GcTkfsZbpVCxEFE4Iz8_fFw_OmJ7Q9IJUNesbeKXl7Q0R8391p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91000"/>
            <a:ext cx="3276600" cy="2466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Stage 2: 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2743199"/>
          </a:xfrm>
        </p:spPr>
        <p:txBody>
          <a:bodyPr numCol="1">
            <a:normAutofit fontScale="92500"/>
          </a:bodyPr>
          <a:lstStyle/>
          <a:p>
            <a:r>
              <a:rPr lang="en-US" dirty="0" smtClean="0"/>
              <a:t>What Happens?</a:t>
            </a:r>
          </a:p>
          <a:p>
            <a:pPr lvl="1"/>
            <a:r>
              <a:rPr lang="en-US" dirty="0" err="1" smtClean="0"/>
              <a:t>Centromeres</a:t>
            </a:r>
            <a:r>
              <a:rPr lang="en-US" dirty="0" smtClean="0"/>
              <a:t> (middle of chromosome) attach to spindle fibers </a:t>
            </a:r>
          </a:p>
          <a:p>
            <a:pPr lvl="1"/>
            <a:r>
              <a:rPr lang="en-US" dirty="0" smtClean="0"/>
              <a:t>Chromosomes are pulled to the middle of the cell</a:t>
            </a:r>
          </a:p>
        </p:txBody>
      </p:sp>
      <p:pic>
        <p:nvPicPr>
          <p:cNvPr id="3074" name="Picture 2" descr="https://encrypted-tbn2.gstatic.com/images?q=tbn:ANd9GcQE9h9eIhncrjORX4E7aUzGUkIsEdNearauR19enC-9G_iU1f8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14600"/>
            <a:ext cx="4090054" cy="3063594"/>
          </a:xfrm>
          <a:prstGeom prst="rect">
            <a:avLst/>
          </a:prstGeom>
          <a:noFill/>
        </p:spPr>
      </p:pic>
      <p:pic>
        <p:nvPicPr>
          <p:cNvPr id="3076" name="Picture 4" descr="https://classconnection.s3.amazonaws.com/967/flashcards/830967/jpg/sister_chromatids1321214424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267200"/>
            <a:ext cx="2533560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Stage 3: Anaphase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91000" cy="4625609"/>
          </a:xfrm>
        </p:spPr>
        <p:txBody>
          <a:bodyPr numCol="1"/>
          <a:lstStyle/>
          <a:p>
            <a:r>
              <a:rPr lang="en-US" dirty="0" smtClean="0"/>
              <a:t>What Happens?</a:t>
            </a:r>
          </a:p>
          <a:p>
            <a:pPr lvl="1"/>
            <a:r>
              <a:rPr lang="en-US" dirty="0" smtClean="0"/>
              <a:t>Spindle fibers pull chromosomes apart </a:t>
            </a:r>
          </a:p>
          <a:p>
            <a:pPr lvl="1"/>
            <a:r>
              <a:rPr lang="en-US" dirty="0" smtClean="0"/>
              <a:t>Each sister </a:t>
            </a:r>
            <a:r>
              <a:rPr lang="en-US" dirty="0" err="1" smtClean="0"/>
              <a:t>chromatid</a:t>
            </a:r>
            <a:r>
              <a:rPr lang="en-US" dirty="0" smtClean="0"/>
              <a:t> moves toward opposite end of the cell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052" name="Picture 4" descr="https://encrypted-tbn0.gstatic.com/images?q=tbn:ANd9GcSZuabPlbe48RCKJMYE9q5rJKchaaKRSCtAjm-3Q48WjV1w10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7000"/>
            <a:ext cx="3962400" cy="2918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Stage 4: 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 numCol="1">
            <a:normAutofit lnSpcReduction="10000"/>
          </a:bodyPr>
          <a:lstStyle/>
          <a:p>
            <a:r>
              <a:rPr lang="en-US" dirty="0" smtClean="0"/>
              <a:t>What Happens?</a:t>
            </a:r>
          </a:p>
          <a:p>
            <a:pPr lvl="1"/>
            <a:r>
              <a:rPr lang="en-US" dirty="0" smtClean="0"/>
              <a:t>Nuclear membrane reforms</a:t>
            </a:r>
          </a:p>
          <a:p>
            <a:pPr lvl="1"/>
            <a:r>
              <a:rPr lang="en-US" dirty="0" smtClean="0"/>
              <a:t>Spindle fibers disappear</a:t>
            </a:r>
          </a:p>
          <a:p>
            <a:pPr lvl="1"/>
            <a:r>
              <a:rPr lang="en-US" dirty="0" smtClean="0"/>
              <a:t>Animal Cells: </a:t>
            </a:r>
          </a:p>
          <a:p>
            <a:pPr lvl="2"/>
            <a:r>
              <a:rPr lang="en-US" dirty="0" smtClean="0"/>
              <a:t>Cell membrane pinches</a:t>
            </a:r>
          </a:p>
          <a:p>
            <a:pPr lvl="1"/>
            <a:r>
              <a:rPr lang="en-US" dirty="0" smtClean="0"/>
              <a:t>Plant Cells: </a:t>
            </a:r>
          </a:p>
          <a:p>
            <a:pPr lvl="2"/>
            <a:r>
              <a:rPr lang="en-US" dirty="0" smtClean="0"/>
              <a:t>New cell wall begins to form</a:t>
            </a:r>
            <a:endParaRPr lang="en-US" dirty="0"/>
          </a:p>
        </p:txBody>
      </p:sp>
      <p:pic>
        <p:nvPicPr>
          <p:cNvPr id="1026" name="Picture 2" descr="https://s3.amazonaws.com/classconnection/873/flashcards/367873/png/telophase_3d-1490F3012E45A3C7A4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514600"/>
            <a:ext cx="4404603" cy="269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happens?</a:t>
            </a:r>
          </a:p>
          <a:p>
            <a:pPr lvl="1"/>
            <a:r>
              <a:rPr lang="en-US" dirty="0" smtClean="0"/>
              <a:t>Division of the cytoplasm and organelles</a:t>
            </a:r>
          </a:p>
          <a:p>
            <a:pPr lvl="1"/>
            <a:r>
              <a:rPr lang="en-US" dirty="0" smtClean="0"/>
              <a:t>1 cell is now 2 identical cells!</a:t>
            </a:r>
            <a:endParaRPr lang="en-US" dirty="0"/>
          </a:p>
        </p:txBody>
      </p:sp>
      <p:pic>
        <p:nvPicPr>
          <p:cNvPr id="53250" name="Picture 2" descr="http://www.etkinders.com/wp-content/uploads/2013/06/cytokinesis_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76600"/>
            <a:ext cx="5282251" cy="3303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Mitosis</a:t>
            </a:r>
            <a:endParaRPr lang="en-US" dirty="0"/>
          </a:p>
        </p:txBody>
      </p:sp>
      <p:pic>
        <p:nvPicPr>
          <p:cNvPr id="54274" name="Picture 2" descr="http://www.herodevyapilir.com/foto/_mitoz_bolgnme_herodevyapilir_hayalkatibi.com_herodevyapilir.com_20131023-112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477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1752600"/>
            <a:ext cx="706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INTERPHASE		PROPHASE		METAPHASE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439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ANAPHASE		    TELOPHASE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6248400"/>
            <a:ext cx="160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CYTOKINESIS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Function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Purpose: DNA controls the production of proteins in the cell</a:t>
            </a:r>
          </a:p>
          <a:p>
            <a:pPr lvl="1"/>
            <a:r>
              <a:rPr lang="en-US" dirty="0" smtClean="0"/>
              <a:t>This is essential to life!</a:t>
            </a:r>
          </a:p>
          <a:p>
            <a:pPr lvl="1"/>
            <a:r>
              <a:rPr lang="en-US" dirty="0" smtClean="0"/>
              <a:t>DNA </a:t>
            </a:r>
            <a:r>
              <a:rPr lang="en-US" dirty="0" smtClean="0">
                <a:sym typeface="Wingdings" pitchFamily="2" charset="2"/>
              </a:rPr>
              <a:t> RNA  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Structure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181600" cy="5334000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 smtClean="0"/>
              <a:t>DNA is packaged tightly into pieces called </a:t>
            </a:r>
            <a:r>
              <a:rPr lang="en-US" b="1" i="1" dirty="0" smtClean="0"/>
              <a:t>chromosomes </a:t>
            </a:r>
            <a:r>
              <a:rPr lang="en-US" dirty="0" smtClean="0"/>
              <a:t> that are visible during cell division</a:t>
            </a:r>
            <a:endParaRPr lang="en-US" b="1" i="1" dirty="0" smtClean="0"/>
          </a:p>
          <a:p>
            <a:endParaRPr lang="en-US" b="1" i="1" dirty="0" smtClean="0"/>
          </a:p>
          <a:p>
            <a:r>
              <a:rPr lang="en-US" dirty="0" smtClean="0"/>
              <a:t>Each </a:t>
            </a:r>
            <a:r>
              <a:rPr lang="en-US" i="1" dirty="0" smtClean="0"/>
              <a:t>chromosome</a:t>
            </a:r>
            <a:r>
              <a:rPr lang="en-US" dirty="0" smtClean="0"/>
              <a:t> includes several thousand </a:t>
            </a:r>
            <a:r>
              <a:rPr lang="en-US" b="1" i="1" dirty="0" smtClean="0"/>
              <a:t>genes</a:t>
            </a:r>
          </a:p>
          <a:p>
            <a:endParaRPr lang="en-US" b="1" i="1" dirty="0" smtClean="0"/>
          </a:p>
          <a:p>
            <a:r>
              <a:rPr lang="en-US" dirty="0" smtClean="0"/>
              <a:t>Each </a:t>
            </a:r>
            <a:r>
              <a:rPr lang="en-US" i="1" dirty="0" smtClean="0"/>
              <a:t>gene</a:t>
            </a:r>
            <a:r>
              <a:rPr lang="en-US" dirty="0" smtClean="0"/>
              <a:t> contains the directions to make one or more </a:t>
            </a:r>
            <a:r>
              <a:rPr lang="en-US" b="1" i="1" dirty="0" smtClean="0"/>
              <a:t>proteins</a:t>
            </a:r>
          </a:p>
          <a:p>
            <a:pPr lvl="2"/>
            <a:r>
              <a:rPr lang="en-US" dirty="0" smtClean="0"/>
              <a:t>Proteins are made of amino acids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These proteins play a key role in the way we look and grow…ever hear someone say “it’s in your genes?”</a:t>
            </a:r>
            <a:endParaRPr lang="en-US" dirty="0"/>
          </a:p>
        </p:txBody>
      </p:sp>
      <p:pic>
        <p:nvPicPr>
          <p:cNvPr id="30722" name="Picture 2" descr="http://www.b4fa.org/wp-content/uploads/2012/06/what-is-a-chromosome11.png"/>
          <p:cNvPicPr>
            <a:picLocks noChangeAspect="1" noChangeArrowheads="1"/>
          </p:cNvPicPr>
          <p:nvPr/>
        </p:nvPicPr>
        <p:blipFill>
          <a:blip r:embed="rId2" cstate="print"/>
          <a:srcRect l="6588" r="18118"/>
          <a:stretch>
            <a:fillRect/>
          </a:stretch>
        </p:blipFill>
        <p:spPr bwMode="auto">
          <a:xfrm>
            <a:off x="5161280" y="1447800"/>
            <a:ext cx="3982720" cy="3733800"/>
          </a:xfrm>
          <a:prstGeom prst="rect">
            <a:avLst/>
          </a:prstGeom>
          <a:noFill/>
        </p:spPr>
      </p:pic>
      <p:pic>
        <p:nvPicPr>
          <p:cNvPr id="30724" name="Picture 4" descr="http://www.bbc.co.uk/staticarchive/678f62dce35d0fc7ef2333d6d3bfbf53744374ff.jpg"/>
          <p:cNvPicPr>
            <a:picLocks noChangeAspect="1" noChangeArrowheads="1"/>
          </p:cNvPicPr>
          <p:nvPr/>
        </p:nvPicPr>
        <p:blipFill>
          <a:blip r:embed="rId3" cstate="print"/>
          <a:srcRect l="58608"/>
          <a:stretch>
            <a:fillRect/>
          </a:stretch>
        </p:blipFill>
        <p:spPr bwMode="auto">
          <a:xfrm>
            <a:off x="6248400" y="5107169"/>
            <a:ext cx="1875297" cy="1750831"/>
          </a:xfrm>
          <a:prstGeom prst="rect">
            <a:avLst/>
          </a:prstGeom>
          <a:noFill/>
        </p:spPr>
      </p:pic>
      <p:sp>
        <p:nvSpPr>
          <p:cNvPr id="9" name="Curved Left Arrow 8"/>
          <p:cNvSpPr/>
          <p:nvPr/>
        </p:nvSpPr>
        <p:spPr>
          <a:xfrm rot="8755777">
            <a:off x="5887314" y="4967455"/>
            <a:ext cx="264971" cy="6963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Structure of DNA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2438400" cy="2333684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667000"/>
            <a:ext cx="3029087" cy="2792909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Picture 4" descr="http://feminspire.com/wp-content/uploads/2012/08/Screen-shot-2012-08-20-at-11.21.53-P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572000"/>
            <a:ext cx="2254985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962400" y="2438400"/>
            <a:ext cx="13716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5200" y="5486400"/>
            <a:ext cx="26670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828800"/>
            <a:ext cx="1524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One </a:t>
            </a:r>
          </a:p>
          <a:p>
            <a:pPr algn="ctr"/>
            <a:r>
              <a:rPr lang="en-US" b="1" dirty="0" smtClean="0"/>
              <a:t>Chromosome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2286000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Contains many genes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6211669"/>
            <a:ext cx="3102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Each gene codes for a protein</a:t>
            </a:r>
          </a:p>
          <a:p>
            <a:pPr algn="ctr"/>
            <a:r>
              <a:rPr lang="en-US" b="1" dirty="0" smtClean="0"/>
              <a:t>Ex. Keratin protein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9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 numCol="1">
            <a:normAutofit fontScale="85000" lnSpcReduction="20000"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Specialization</a:t>
            </a:r>
          </a:p>
          <a:p>
            <a:pPr lvl="1"/>
            <a:r>
              <a:rPr lang="en-US" dirty="0" smtClean="0"/>
              <a:t>In embryo, all genes on the DNA is “on”. This undifferentiated cell (stem cell) can develop into any type of cell.</a:t>
            </a:r>
          </a:p>
          <a:p>
            <a:pPr lvl="1"/>
            <a:r>
              <a:rPr lang="en-US" dirty="0" smtClean="0"/>
              <a:t>Specialization occurs when certain genes are turned “off” and other genes remain “on” – making a particular type of cell</a:t>
            </a:r>
          </a:p>
          <a:p>
            <a:pPr lvl="2"/>
            <a:r>
              <a:rPr lang="en-US" dirty="0" smtClean="0"/>
              <a:t>Ex. Muscle cells and Nerve cells in your body have the same DNA, but they have different genes activated. </a:t>
            </a:r>
            <a:endParaRPr lang="en-US" dirty="0"/>
          </a:p>
        </p:txBody>
      </p:sp>
      <p:pic>
        <p:nvPicPr>
          <p:cNvPr id="1026" name="Picture 2" descr="Chromosome showing banding si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90" y="1905000"/>
            <a:ext cx="424173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 numCol="1"/>
          <a:lstStyle/>
          <a:p>
            <a:r>
              <a:rPr lang="en-US" dirty="0" smtClean="0"/>
              <a:t>But what does DNA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800600" cy="4571999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DNA is comprised of two strands that twist around each other, called a </a:t>
            </a:r>
            <a:r>
              <a:rPr lang="en-US" b="1" i="1" dirty="0" smtClean="0"/>
              <a:t>double helix</a:t>
            </a:r>
          </a:p>
          <a:p>
            <a:pPr lvl="1"/>
            <a:r>
              <a:rPr lang="en-US" dirty="0" smtClean="0"/>
              <a:t>Discovered by </a:t>
            </a:r>
            <a:r>
              <a:rPr lang="en-US" i="1" dirty="0" smtClean="0"/>
              <a:t>Watson and Crick </a:t>
            </a:r>
            <a:r>
              <a:rPr lang="en-US" dirty="0" smtClean="0"/>
              <a:t>in 1953</a:t>
            </a:r>
            <a:endParaRPr lang="en-US" i="1" dirty="0" smtClean="0"/>
          </a:p>
          <a:p>
            <a:r>
              <a:rPr lang="en-US" dirty="0" smtClean="0"/>
              <a:t>“Twisted ladder structure” </a:t>
            </a:r>
          </a:p>
        </p:txBody>
      </p:sp>
      <p:pic>
        <p:nvPicPr>
          <p:cNvPr id="5" name="Content Placeholder 4" descr="steel_gallery_green_4l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1200" y="2057400"/>
            <a:ext cx="3095625" cy="4624387"/>
          </a:xfrm>
        </p:spPr>
      </p:pic>
      <p:sp>
        <p:nvSpPr>
          <p:cNvPr id="6" name="TextBox 5"/>
          <p:cNvSpPr txBox="1"/>
          <p:nvPr/>
        </p:nvSpPr>
        <p:spPr>
          <a:xfrm>
            <a:off x="5105400" y="1600200"/>
            <a:ext cx="381000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Think of DNA as a spiral staircase!</a:t>
            </a:r>
            <a:endParaRPr lang="en-US" dirty="0"/>
          </a:p>
        </p:txBody>
      </p:sp>
      <p:pic>
        <p:nvPicPr>
          <p:cNvPr id="28674" name="Picture 2" descr="http://www.egs.uu.se/software/webtag/image/dna_helix.jpg"/>
          <p:cNvPicPr>
            <a:picLocks noChangeAspect="1" noChangeArrowheads="1"/>
          </p:cNvPicPr>
          <p:nvPr/>
        </p:nvPicPr>
        <p:blipFill>
          <a:blip r:embed="rId3" cstate="print"/>
          <a:srcRect l="7048" r="29515"/>
          <a:stretch>
            <a:fillRect/>
          </a:stretch>
        </p:blipFill>
        <p:spPr bwMode="auto">
          <a:xfrm rot="16200000">
            <a:off x="2171702" y="3467100"/>
            <a:ext cx="1371600" cy="495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Structure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4343400" cy="5029200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 smtClean="0"/>
              <a:t>DNA is a made of building blocks called </a:t>
            </a:r>
            <a:r>
              <a:rPr lang="en-US" b="1" i="1" dirty="0" smtClean="0"/>
              <a:t>nucleotides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nucleotide</a:t>
            </a:r>
            <a:r>
              <a:rPr lang="en-US" dirty="0" smtClean="0"/>
              <a:t> is made of: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one</a:t>
            </a:r>
            <a:r>
              <a:rPr sz="2800" dirty="0" smtClean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phosphate</a:t>
            </a:r>
          </a:p>
          <a:p>
            <a:pPr lvl="1"/>
            <a:r>
              <a:rPr lang="en-US" dirty="0" smtClean="0"/>
              <a:t>one 5-carbon sugar (called deoxyribose)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one</a:t>
            </a:r>
            <a:r>
              <a:rPr sz="2800" dirty="0" smtClean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nitrogen </a:t>
            </a:r>
            <a:r>
              <a:rPr sz="2800" dirty="0" smtClean="0">
                <a:solidFill>
                  <a:srgbClr val="000000"/>
                </a:solidFill>
              </a:rPr>
              <a:t>base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Adenine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Thymine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Guanine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Cytosine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2"/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27650" name="Picture 2" descr="http://knowgenetics.org/wp-content/uploads/2012/12/Bio-1-e13543216563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2438400"/>
            <a:ext cx="4610100" cy="27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1367</TotalTime>
  <Words>1348</Words>
  <Application>Microsoft Office PowerPoint</Application>
  <PresentationFormat>On-screen Show (4:3)</PresentationFormat>
  <Paragraphs>184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Corbel</vt:lpstr>
      <vt:lpstr>Wingdings</vt:lpstr>
      <vt:lpstr>Wingdings 2</vt:lpstr>
      <vt:lpstr>Wingdings 3</vt:lpstr>
      <vt:lpstr>Module</vt:lpstr>
      <vt:lpstr>The Structure of DNA</vt:lpstr>
      <vt:lpstr>A bit about DNA…</vt:lpstr>
      <vt:lpstr>Where is it found?</vt:lpstr>
      <vt:lpstr>Function of DNA</vt:lpstr>
      <vt:lpstr>Structure of DNA</vt:lpstr>
      <vt:lpstr>Structure of DNA</vt:lpstr>
      <vt:lpstr>Specialization</vt:lpstr>
      <vt:lpstr>But what does DNA look like?</vt:lpstr>
      <vt:lpstr>Structure of DNA</vt:lpstr>
      <vt:lpstr>Structure of DNA</vt:lpstr>
      <vt:lpstr>Parts of DNA: Sides</vt:lpstr>
      <vt:lpstr>Parts of DNA: Bases</vt:lpstr>
      <vt:lpstr>Nitrogenous Base Pairs</vt:lpstr>
      <vt:lpstr>DNA REPLICATION</vt:lpstr>
      <vt:lpstr>DNA Replication</vt:lpstr>
      <vt:lpstr>Steps in DNA Replication</vt:lpstr>
      <vt:lpstr>DNA Replication</vt:lpstr>
      <vt:lpstr>Complementary Base Pairs</vt:lpstr>
      <vt:lpstr>DNA REPLICATION</vt:lpstr>
      <vt:lpstr>The Cell Cycle</vt:lpstr>
      <vt:lpstr>The Cell Cycle</vt:lpstr>
      <vt:lpstr>Cell Cycle Detailed</vt:lpstr>
      <vt:lpstr>The Cell Cycle: Interphase</vt:lpstr>
      <vt:lpstr>The Cell Cycle: Mitosis</vt:lpstr>
      <vt:lpstr>Cytokinesis</vt:lpstr>
      <vt:lpstr>The Cell Cycle</vt:lpstr>
      <vt:lpstr>Regulation of the Cell Cycle</vt:lpstr>
      <vt:lpstr>Cell Cycle Checkpoints</vt:lpstr>
      <vt:lpstr>Case Study: Cancer</vt:lpstr>
      <vt:lpstr>Mitosis</vt:lpstr>
      <vt:lpstr>The Cell Cycle</vt:lpstr>
      <vt:lpstr>More About Mitosis</vt:lpstr>
      <vt:lpstr>The Stages of Mitosis</vt:lpstr>
      <vt:lpstr>Stage 1: Prophase </vt:lpstr>
      <vt:lpstr>Stage 2: Metaphase</vt:lpstr>
      <vt:lpstr>Stage 3: Anaphase</vt:lpstr>
      <vt:lpstr>Stage 4: Telophase</vt:lpstr>
      <vt:lpstr>Cytokinesis</vt:lpstr>
      <vt:lpstr>Stages of Mitosis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Structure of DNA</dc:title>
  <dc:creator>Ashley</dc:creator>
  <cp:lastModifiedBy>Shaka Gore</cp:lastModifiedBy>
  <cp:revision>125</cp:revision>
  <dcterms:created xsi:type="dcterms:W3CDTF">2013-09-26T16:40:25Z</dcterms:created>
  <dcterms:modified xsi:type="dcterms:W3CDTF">2017-11-29T16:22:05Z</dcterms:modified>
</cp:coreProperties>
</file>