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0" r:id="rId4"/>
    <p:sldId id="283" r:id="rId5"/>
    <p:sldId id="284" r:id="rId6"/>
    <p:sldId id="285" r:id="rId7"/>
    <p:sldId id="281" r:id="rId8"/>
    <p:sldId id="305" r:id="rId9"/>
    <p:sldId id="282" r:id="rId10"/>
    <p:sldId id="286" r:id="rId11"/>
    <p:sldId id="303" r:id="rId12"/>
    <p:sldId id="287" r:id="rId13"/>
    <p:sldId id="288" r:id="rId14"/>
    <p:sldId id="319" r:id="rId15"/>
    <p:sldId id="304" r:id="rId16"/>
    <p:sldId id="290" r:id="rId17"/>
    <p:sldId id="291" r:id="rId18"/>
    <p:sldId id="292" r:id="rId19"/>
    <p:sldId id="293" r:id="rId20"/>
    <p:sldId id="294" r:id="rId21"/>
    <p:sldId id="295" r:id="rId22"/>
    <p:sldId id="300" r:id="rId23"/>
    <p:sldId id="301" r:id="rId24"/>
    <p:sldId id="296" r:id="rId25"/>
    <p:sldId id="297" r:id="rId26"/>
    <p:sldId id="298" r:id="rId27"/>
    <p:sldId id="307" r:id="rId28"/>
    <p:sldId id="299" r:id="rId29"/>
    <p:sldId id="302" r:id="rId30"/>
    <p:sldId id="320" r:id="rId31"/>
    <p:sldId id="321" r:id="rId32"/>
    <p:sldId id="308" r:id="rId33"/>
    <p:sldId id="309" r:id="rId34"/>
    <p:sldId id="310" r:id="rId35"/>
    <p:sldId id="311" r:id="rId36"/>
    <p:sldId id="312" r:id="rId37"/>
    <p:sldId id="313" r:id="rId38"/>
    <p:sldId id="314" r:id="rId39"/>
    <p:sldId id="315" r:id="rId40"/>
    <p:sldId id="316" r:id="rId41"/>
    <p:sldId id="317" r:id="rId42"/>
    <p:sldId id="318" r:id="rId43"/>
    <p:sldId id="322" r:id="rId44"/>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charset="0"/>
        <a:ea typeface="+mn-ea"/>
        <a:cs typeface="+mn-cs"/>
      </a:defRPr>
    </a:lvl1pPr>
    <a:lvl2pPr marL="457200" algn="ctr" rtl="0" fontAlgn="base">
      <a:spcBef>
        <a:spcPct val="0"/>
      </a:spcBef>
      <a:spcAft>
        <a:spcPct val="0"/>
      </a:spcAft>
      <a:defRPr sz="2400" kern="1200" baseline="-25000">
        <a:solidFill>
          <a:schemeClr val="tx1"/>
        </a:solidFill>
        <a:latin typeface="Arial" charset="0"/>
        <a:ea typeface="+mn-ea"/>
        <a:cs typeface="+mn-cs"/>
      </a:defRPr>
    </a:lvl2pPr>
    <a:lvl3pPr marL="914400" algn="ctr" rtl="0" fontAlgn="base">
      <a:spcBef>
        <a:spcPct val="0"/>
      </a:spcBef>
      <a:spcAft>
        <a:spcPct val="0"/>
      </a:spcAft>
      <a:defRPr sz="2400" kern="1200" baseline="-25000">
        <a:solidFill>
          <a:schemeClr val="tx1"/>
        </a:solidFill>
        <a:latin typeface="Arial" charset="0"/>
        <a:ea typeface="+mn-ea"/>
        <a:cs typeface="+mn-cs"/>
      </a:defRPr>
    </a:lvl3pPr>
    <a:lvl4pPr marL="1371600" algn="ctr" rtl="0" fontAlgn="base">
      <a:spcBef>
        <a:spcPct val="0"/>
      </a:spcBef>
      <a:spcAft>
        <a:spcPct val="0"/>
      </a:spcAft>
      <a:defRPr sz="2400" kern="1200" baseline="-25000">
        <a:solidFill>
          <a:schemeClr val="tx1"/>
        </a:solidFill>
        <a:latin typeface="Arial" charset="0"/>
        <a:ea typeface="+mn-ea"/>
        <a:cs typeface="+mn-cs"/>
      </a:defRPr>
    </a:lvl4pPr>
    <a:lvl5pPr marL="1828800" algn="ctr" rtl="0" fontAlgn="base">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6BA"/>
    <a:srgbClr val="1C86C0"/>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6" autoAdjust="0"/>
    <p:restoredTop sz="95596" autoAdjust="0"/>
  </p:normalViewPr>
  <p:slideViewPr>
    <p:cSldViewPr>
      <p:cViewPr varScale="1">
        <p:scale>
          <a:sx n="69" d="100"/>
          <a:sy n="69" d="100"/>
        </p:scale>
        <p:origin x="15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E942E4F7-597B-463F-BED5-9D327C1A2879}" type="slidenum">
              <a:rPr lang="en-US"/>
              <a:pPr/>
              <a:t>‹#›</a:t>
            </a:fld>
            <a:endParaRPr lang="en-US"/>
          </a:p>
        </p:txBody>
      </p:sp>
    </p:spTree>
    <p:extLst>
      <p:ext uri="{BB962C8B-B14F-4D97-AF65-F5344CB8AC3E}">
        <p14:creationId xmlns:p14="http://schemas.microsoft.com/office/powerpoint/2010/main" val="37613816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C50A3-8515-4FED-ACA1-AC426645516F}"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EA56850-163D-46AC-BAC3-B4572A04BCA8}" type="slidenum">
              <a:rPr lang="en-US"/>
              <a:pPr/>
              <a:t>41</a:t>
            </a:fld>
            <a:endParaRPr lang="en-US"/>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B083A7B-5CD3-475F-851F-647D9E947E48}" type="slidenum">
              <a:rPr lang="en-US"/>
              <a:pPr/>
              <a:t>42</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216F9-2E60-46DB-8617-335D253F9EF7}"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20F78EC-F99F-4680-B1F8-F431E639A12D}" type="slidenum">
              <a:rPr lang="en-US"/>
              <a:pPr/>
              <a:t>32</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0664D0E-B981-48FB-AD00-0DBF0C395F96}" type="slidenum">
              <a:rPr lang="en-US"/>
              <a:pPr/>
              <a:t>35</a:t>
            </a:fld>
            <a:endParaRPr lang="en-US"/>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46B075C-2CBB-4311-A52B-D2EDEDA6769C}" type="slidenum">
              <a:rPr lang="en-US"/>
              <a:pPr/>
              <a:t>36</a:t>
            </a:fld>
            <a:endParaRPr lang="en-US"/>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6066A65-4905-4217-9379-9F976476BC72}" type="slidenum">
              <a:rPr lang="en-US"/>
              <a:pPr/>
              <a:t>37</a:t>
            </a:fld>
            <a:endParaRPr lang="en-US"/>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3BD53D8-44D8-486F-9F5F-A7D8431A9963}" type="slidenum">
              <a:rPr lang="en-US"/>
              <a:pPr/>
              <a:t>38</a:t>
            </a:fld>
            <a:endParaRPr lang="en-US"/>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764C1DE-2B77-4A73-A2EA-134360CB9E23}" type="slidenum">
              <a:rPr lang="en-US"/>
              <a:pPr/>
              <a:t>39</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65AE5C8-17EC-4F8A-BAB0-EAE25AD29F36}" type="slidenum">
              <a:rPr lang="en-US"/>
              <a:pPr/>
              <a:t>40</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772400" cy="704850"/>
          </a:xfrm>
          <a:effectLst>
            <a:outerShdw dist="12700" algn="ctr" rotWithShape="0">
              <a:schemeClr val="bg1"/>
            </a:outerShdw>
          </a:effectLst>
        </p:spPr>
        <p:txBody>
          <a:bodyPr/>
          <a:lstStyle>
            <a:lvl1pP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33400" y="1295400"/>
            <a:ext cx="7772400" cy="685800"/>
          </a:xfrm>
          <a:effectLst>
            <a:outerShdw dist="12700" algn="ctr" rotWithShape="0">
              <a:schemeClr val="bg1"/>
            </a:outerShdw>
          </a:effectLst>
        </p:spPr>
        <p:txBody>
          <a:bodyPr/>
          <a:lstStyle>
            <a:lvl1pPr marL="0" indent="0">
              <a:buFontTx/>
              <a:buNone/>
              <a:defRPr sz="2400">
                <a:solidFill>
                  <a:schemeClr val="hlink"/>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7450" y="4572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9812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4.wav"/><Relationship Id="rId9" Type="http://schemas.openxmlformats.org/officeDocument/2006/relationships/image" Target="../media/image18.wmf"/></Relationships>
</file>

<file path=ppt/slides/_rels/slide3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5.wav"/></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7.wav"/><Relationship Id="rId4" Type="http://schemas.openxmlformats.org/officeDocument/2006/relationships/audio" Target="../media/audio6.wav"/></Relationships>
</file>

<file path=ppt/slides/_rels/slide38.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5.wav"/><Relationship Id="rId9" Type="http://schemas.openxmlformats.org/officeDocument/2006/relationships/image" Target="../media/image18.wmf"/></Relationships>
</file>

<file path=ppt/slides/_rels/slide3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5.wav"/><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4.wav"/><Relationship Id="rId9" Type="http://schemas.openxmlformats.org/officeDocument/2006/relationships/image" Target="../media/image18.wmf"/></Relationships>
</file>

<file path=ppt/slides/_rels/slide4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5.wav"/></Relationships>
</file>

<file path=ppt/slides/_rels/slide4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7.wav"/><Relationship Id="rId5" Type="http://schemas.openxmlformats.org/officeDocument/2006/relationships/audio" Target="../media/audio3.wav"/><Relationship Id="rId4" Type="http://schemas.openxmlformats.org/officeDocument/2006/relationships/audio" Target="../media/audio5.wav"/></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4648200" cy="704850"/>
          </a:xfrm>
        </p:spPr>
        <p:txBody>
          <a:bodyPr/>
          <a:lstStyle/>
          <a:p>
            <a:r>
              <a:rPr lang="en-US" dirty="0" smtClean="0"/>
              <a:t>DNA/RNA</a:t>
            </a:r>
            <a:endParaRPr lang="en-US" dirty="0"/>
          </a:p>
        </p:txBody>
      </p:sp>
      <p:sp>
        <p:nvSpPr>
          <p:cNvPr id="2051" name="Rectangle 3"/>
          <p:cNvSpPr>
            <a:spLocks noGrp="1" noChangeArrowheads="1"/>
          </p:cNvSpPr>
          <p:nvPr>
            <p:ph type="subTitle" idx="1"/>
          </p:nvPr>
        </p:nvSpPr>
        <p:spPr>
          <a:xfrm>
            <a:off x="685800" y="1295400"/>
            <a:ext cx="4648200" cy="685800"/>
          </a:xfrm>
        </p:spPr>
        <p:txBody>
          <a:bodyPr/>
          <a:lstStyle/>
          <a:p>
            <a:r>
              <a:rPr lang="en-US" dirty="0" smtClean="0"/>
              <a:t>Transcription and Translation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Transcription</a:t>
            </a:r>
            <a:endParaRPr lang="en-US" dirty="0"/>
          </a:p>
        </p:txBody>
      </p:sp>
      <p:sp>
        <p:nvSpPr>
          <p:cNvPr id="3" name="Content Placeholder 2"/>
          <p:cNvSpPr>
            <a:spLocks noGrp="1"/>
          </p:cNvSpPr>
          <p:nvPr>
            <p:ph idx="1"/>
          </p:nvPr>
        </p:nvSpPr>
        <p:spPr>
          <a:xfrm>
            <a:off x="381000" y="1981200"/>
            <a:ext cx="8229600" cy="4267200"/>
          </a:xfrm>
        </p:spPr>
        <p:txBody>
          <a:bodyPr/>
          <a:lstStyle/>
          <a:p>
            <a:r>
              <a:rPr lang="en-US" sz="2800" dirty="0" smtClean="0"/>
              <a:t>How does it happen?</a:t>
            </a:r>
          </a:p>
          <a:p>
            <a:pPr lvl="1"/>
            <a:r>
              <a:rPr lang="en-US" sz="2400" dirty="0" smtClean="0"/>
              <a:t>After an enzyme targets the portion of the DNA that should be copied (initiation), the sections of DNA (genes) will temporarily unwind to allow mRNA to transcribe (copy). This will continue until an enzyme signals “the end”</a:t>
            </a:r>
          </a:p>
          <a:p>
            <a:pPr lvl="1"/>
            <a:r>
              <a:rPr lang="en-US" sz="2400" dirty="0" smtClean="0"/>
              <a:t>mRNA leaves the nucleus, travels into the cytoplasm and attaches to a ribosome</a:t>
            </a:r>
          </a:p>
          <a:p>
            <a:pPr lvl="1"/>
            <a:r>
              <a:rPr lang="en-US" sz="2400" dirty="0" smtClean="0"/>
              <a:t>The “message” from DNA can now be translated to make a protein</a:t>
            </a:r>
          </a:p>
          <a:p>
            <a:pPr lvl="1"/>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pic>
        <p:nvPicPr>
          <p:cNvPr id="176130" name="Picture 2" descr="http://image.slidesharecdn.com/dnatranscriptionandtranslation10thgrade-140521222805-phpapp02/95/dna-transcription-and-translation-10th-grade-3-638.jpg?cb=1400729436"/>
          <p:cNvPicPr>
            <a:picLocks noChangeAspect="1" noChangeArrowheads="1"/>
          </p:cNvPicPr>
          <p:nvPr/>
        </p:nvPicPr>
        <p:blipFill>
          <a:blip r:embed="rId2" cstate="print"/>
          <a:srcRect/>
          <a:stretch>
            <a:fillRect/>
          </a:stretch>
        </p:blipFill>
        <p:spPr bwMode="auto">
          <a:xfrm>
            <a:off x="1066800" y="1219200"/>
            <a:ext cx="6934200" cy="52060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Transcription</a:t>
            </a:r>
            <a:endParaRPr lang="en-US" dirty="0"/>
          </a:p>
        </p:txBody>
      </p:sp>
      <p:sp>
        <p:nvSpPr>
          <p:cNvPr id="3" name="Content Placeholder 2"/>
          <p:cNvSpPr>
            <a:spLocks noGrp="1"/>
          </p:cNvSpPr>
          <p:nvPr>
            <p:ph idx="1"/>
          </p:nvPr>
        </p:nvSpPr>
        <p:spPr>
          <a:xfrm>
            <a:off x="304800" y="1981200"/>
            <a:ext cx="7924800" cy="4267200"/>
          </a:xfrm>
        </p:spPr>
        <p:txBody>
          <a:bodyPr/>
          <a:lstStyle/>
          <a:p>
            <a:r>
              <a:rPr lang="en-US" sz="2400" dirty="0" smtClean="0"/>
              <a:t>Transcribing DNA to mRNA is very easy if you remember these complementary pairs!</a:t>
            </a:r>
          </a:p>
          <a:p>
            <a:pPr lvl="1"/>
            <a:r>
              <a:rPr lang="en-US" sz="2400" dirty="0" smtClean="0"/>
              <a:t>C (in RNA) will attach to a G (in DNA)</a:t>
            </a:r>
          </a:p>
          <a:p>
            <a:pPr lvl="1"/>
            <a:r>
              <a:rPr lang="en-US" sz="2400" dirty="0" smtClean="0"/>
              <a:t>G (in RNA) will attach to a C (in DNA)</a:t>
            </a:r>
          </a:p>
          <a:p>
            <a:pPr lvl="1"/>
            <a:r>
              <a:rPr lang="en-US" sz="2400" dirty="0" smtClean="0"/>
              <a:t>A (in RNA) will attach to a T (in DNA)</a:t>
            </a:r>
          </a:p>
          <a:p>
            <a:pPr lvl="1"/>
            <a:r>
              <a:rPr lang="en-US" sz="2400" dirty="0" smtClean="0">
                <a:solidFill>
                  <a:srgbClr val="FF0000"/>
                </a:solidFill>
              </a:rPr>
              <a:t>U (in RNA) </a:t>
            </a:r>
            <a:r>
              <a:rPr lang="en-US" sz="2400" dirty="0" smtClean="0"/>
              <a:t>will attach to a </a:t>
            </a:r>
            <a:r>
              <a:rPr lang="en-US" sz="2400" dirty="0" err="1" smtClean="0"/>
              <a:t>A</a:t>
            </a:r>
            <a:r>
              <a:rPr lang="en-US" sz="2400" dirty="0" smtClean="0"/>
              <a:t> (in DNA)</a:t>
            </a:r>
          </a:p>
          <a:p>
            <a:r>
              <a:rPr lang="en-US" sz="2400" dirty="0" smtClean="0"/>
              <a:t>Try it!</a:t>
            </a:r>
          </a:p>
          <a:p>
            <a:pPr lvl="1">
              <a:buNone/>
            </a:pPr>
            <a:r>
              <a:rPr lang="en-US" sz="2400" dirty="0" smtClean="0"/>
              <a:t>A piece of DNA reads: T A G C A T </a:t>
            </a:r>
            <a:r>
              <a:rPr lang="en-US" sz="2400" dirty="0" err="1" smtClean="0"/>
              <a:t>T</a:t>
            </a:r>
            <a:r>
              <a:rPr lang="en-US" sz="2400" dirty="0" smtClean="0"/>
              <a:t> C </a:t>
            </a:r>
            <a:r>
              <a:rPr lang="en-US" sz="2400" dirty="0" err="1" smtClean="0"/>
              <a:t>C</a:t>
            </a:r>
            <a:r>
              <a:rPr lang="en-US" sz="2400" dirty="0" smtClean="0"/>
              <a:t> G </a:t>
            </a:r>
            <a:r>
              <a:rPr lang="es-ES" sz="2400" dirty="0" smtClean="0"/>
              <a:t>A U </a:t>
            </a:r>
          </a:p>
          <a:p>
            <a:pPr lvl="1">
              <a:buNone/>
            </a:pPr>
            <a:r>
              <a:rPr lang="es-ES" sz="2400" dirty="0" smtClean="0"/>
              <a:t>transcribe </a:t>
            </a:r>
            <a:r>
              <a:rPr lang="es-ES" sz="2400" dirty="0" err="1" smtClean="0"/>
              <a:t>to</a:t>
            </a:r>
            <a:r>
              <a:rPr lang="es-ES" sz="2400" dirty="0" smtClean="0"/>
              <a:t> </a:t>
            </a:r>
            <a:r>
              <a:rPr lang="es-ES" sz="2400" dirty="0" err="1" smtClean="0"/>
              <a:t>mRNA</a:t>
            </a:r>
            <a:r>
              <a:rPr lang="es-ES" sz="2400" dirty="0" smtClean="0"/>
              <a:t>:___________________________</a:t>
            </a:r>
            <a:endParaRPr lang="en-US" sz="2400" dirty="0" smtClean="0"/>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Transcription</a:t>
            </a:r>
            <a:endParaRPr lang="en-US" dirty="0"/>
          </a:p>
        </p:txBody>
      </p:sp>
      <p:sp>
        <p:nvSpPr>
          <p:cNvPr id="3" name="Content Placeholder 2"/>
          <p:cNvSpPr>
            <a:spLocks noGrp="1"/>
          </p:cNvSpPr>
          <p:nvPr>
            <p:ph idx="1"/>
          </p:nvPr>
        </p:nvSpPr>
        <p:spPr/>
        <p:txBody>
          <a:bodyPr/>
          <a:lstStyle/>
          <a:p>
            <a:pPr marL="394009" indent="-188633"/>
            <a:r>
              <a:rPr lang="en-US" sz="3600" dirty="0" smtClean="0"/>
              <a:t>If 1 side of DNA reads: </a:t>
            </a:r>
          </a:p>
          <a:p>
            <a:pPr marL="394009" indent="-188633">
              <a:buNone/>
            </a:pPr>
            <a:r>
              <a:rPr lang="en-US" sz="3600" dirty="0" smtClean="0"/>
              <a:t>A </a:t>
            </a:r>
            <a:r>
              <a:rPr lang="en-US" sz="3600" dirty="0" err="1" smtClean="0"/>
              <a:t>A</a:t>
            </a:r>
            <a:r>
              <a:rPr lang="en-US" sz="3600" dirty="0" smtClean="0"/>
              <a:t> G C G T A T C </a:t>
            </a:r>
            <a:r>
              <a:rPr lang="en-US" sz="3600" dirty="0" err="1" smtClean="0"/>
              <a:t>C</a:t>
            </a:r>
            <a:r>
              <a:rPr lang="en-US" sz="3600" dirty="0" smtClean="0"/>
              <a:t> </a:t>
            </a:r>
            <a:r>
              <a:rPr lang="en-US" sz="3600" dirty="0" err="1" smtClean="0"/>
              <a:t>C</a:t>
            </a:r>
            <a:r>
              <a:rPr lang="en-US" sz="3600" dirty="0" smtClean="0"/>
              <a:t> G </a:t>
            </a:r>
          </a:p>
          <a:p>
            <a:pPr marL="394009" indent="-188633"/>
            <a:r>
              <a:rPr lang="en-US" sz="3600" dirty="0"/>
              <a:t>T</a:t>
            </a:r>
            <a:r>
              <a:rPr lang="en-US" sz="3600" dirty="0" smtClean="0"/>
              <a:t>hen mRNA reads:      </a:t>
            </a:r>
          </a:p>
          <a:p>
            <a:pPr>
              <a:buNone/>
            </a:pPr>
            <a:r>
              <a:rPr lang="en-US" sz="3600" dirty="0" smtClean="0"/>
              <a:t>____________________________</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Bellringer-3/27/15</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Describe the steps taken during transcription.</a:t>
            </a:r>
          </a:p>
          <a:p>
            <a:pPr marL="514350" indent="-514350">
              <a:buFont typeface="+mj-lt"/>
              <a:buAutoNum type="arabicPeriod"/>
            </a:pPr>
            <a:r>
              <a:rPr lang="en-US" dirty="0" smtClean="0"/>
              <a:t>Transcribe the following to mRNA:</a:t>
            </a:r>
          </a:p>
          <a:p>
            <a:pPr marL="914400" lvl="1" indent="-514350"/>
            <a:r>
              <a:rPr lang="en-US" dirty="0" smtClean="0"/>
              <a:t>AAT	CGA	TAG	CCG	ATA</a:t>
            </a:r>
            <a:endParaRPr lang="en-US" dirty="0"/>
          </a:p>
        </p:txBody>
      </p:sp>
      <p:grpSp>
        <p:nvGrpSpPr>
          <p:cNvPr id="23" name="SMARTInkShape-Group1"/>
          <p:cNvGrpSpPr/>
          <p:nvPr/>
        </p:nvGrpSpPr>
        <p:grpSpPr>
          <a:xfrm>
            <a:off x="1912351" y="4045148"/>
            <a:ext cx="4436658" cy="375048"/>
            <a:chOff x="1912351" y="4045148"/>
            <a:chExt cx="4436658" cy="375048"/>
          </a:xfrm>
        </p:grpSpPr>
        <p:sp>
          <p:nvSpPr>
            <p:cNvPr id="4" name="SMARTInkShape-1"/>
            <p:cNvSpPr/>
            <p:nvPr/>
          </p:nvSpPr>
          <p:spPr bwMode="auto">
            <a:xfrm>
              <a:off x="1912351" y="4161603"/>
              <a:ext cx="221845" cy="212655"/>
            </a:xfrm>
            <a:custGeom>
              <a:avLst/>
              <a:gdLst/>
              <a:ahLst/>
              <a:cxnLst/>
              <a:rect l="0" t="0" r="0" b="0"/>
              <a:pathLst>
                <a:path w="221845" h="212655">
                  <a:moveTo>
                    <a:pt x="52180" y="8561"/>
                  </a:moveTo>
                  <a:lnTo>
                    <a:pt x="52180" y="0"/>
                  </a:lnTo>
                  <a:lnTo>
                    <a:pt x="38914" y="11978"/>
                  </a:lnTo>
                  <a:lnTo>
                    <a:pt x="32063" y="15041"/>
                  </a:lnTo>
                  <a:lnTo>
                    <a:pt x="25711" y="21694"/>
                  </a:lnTo>
                  <a:lnTo>
                    <a:pt x="13548" y="46874"/>
                  </a:lnTo>
                  <a:lnTo>
                    <a:pt x="3320" y="82708"/>
                  </a:lnTo>
                  <a:lnTo>
                    <a:pt x="0" y="112331"/>
                  </a:lnTo>
                  <a:lnTo>
                    <a:pt x="3757" y="141503"/>
                  </a:lnTo>
                  <a:lnTo>
                    <a:pt x="27318" y="183567"/>
                  </a:lnTo>
                  <a:lnTo>
                    <a:pt x="39146" y="193167"/>
                  </a:lnTo>
                  <a:lnTo>
                    <a:pt x="70993" y="207415"/>
                  </a:lnTo>
                  <a:lnTo>
                    <a:pt x="106939" y="212654"/>
                  </a:lnTo>
                  <a:lnTo>
                    <a:pt x="148582" y="211043"/>
                  </a:lnTo>
                  <a:lnTo>
                    <a:pt x="189743" y="200627"/>
                  </a:lnTo>
                  <a:lnTo>
                    <a:pt x="221844" y="18715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5" name="SMARTInkShape-2"/>
            <p:cNvSpPr/>
            <p:nvPr/>
          </p:nvSpPr>
          <p:spPr bwMode="auto">
            <a:xfrm>
              <a:off x="2134195" y="4188023"/>
              <a:ext cx="17861" cy="160736"/>
            </a:xfrm>
            <a:custGeom>
              <a:avLst/>
              <a:gdLst/>
              <a:ahLst/>
              <a:cxnLst/>
              <a:rect l="0" t="0" r="0" b="0"/>
              <a:pathLst>
                <a:path w="17861" h="160736">
                  <a:moveTo>
                    <a:pt x="0" y="160735"/>
                  </a:moveTo>
                  <a:lnTo>
                    <a:pt x="0" y="155994"/>
                  </a:lnTo>
                  <a:lnTo>
                    <a:pt x="993" y="154598"/>
                  </a:lnTo>
                  <a:lnTo>
                    <a:pt x="2646" y="153667"/>
                  </a:lnTo>
                  <a:lnTo>
                    <a:pt x="8821" y="151837"/>
                  </a:lnTo>
                  <a:lnTo>
                    <a:pt x="17750" y="142985"/>
                  </a:lnTo>
                  <a:lnTo>
                    <a:pt x="17860" y="99511"/>
                  </a:lnTo>
                  <a:lnTo>
                    <a:pt x="17860" y="72799"/>
                  </a:lnTo>
                  <a:lnTo>
                    <a:pt x="16868" y="72345"/>
                  </a:lnTo>
                  <a:lnTo>
                    <a:pt x="10171" y="71557"/>
                  </a:lnTo>
                  <a:lnTo>
                    <a:pt x="9482" y="68845"/>
                  </a:lnTo>
                  <a:lnTo>
                    <a:pt x="8930" y="24311"/>
                  </a:lnTo>
                  <a:lnTo>
                    <a:pt x="8930"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6" name="SMARTInkShape-3"/>
            <p:cNvSpPr/>
            <p:nvPr/>
          </p:nvSpPr>
          <p:spPr bwMode="auto">
            <a:xfrm>
              <a:off x="2214671" y="4107656"/>
              <a:ext cx="214205" cy="205384"/>
            </a:xfrm>
            <a:custGeom>
              <a:avLst/>
              <a:gdLst/>
              <a:ahLst/>
              <a:cxnLst/>
              <a:rect l="0" t="0" r="0" b="0"/>
              <a:pathLst>
                <a:path w="214205" h="205384">
                  <a:moveTo>
                    <a:pt x="26681" y="0"/>
                  </a:moveTo>
                  <a:lnTo>
                    <a:pt x="18992" y="0"/>
                  </a:lnTo>
                  <a:lnTo>
                    <a:pt x="18578" y="992"/>
                  </a:lnTo>
                  <a:lnTo>
                    <a:pt x="17754" y="16586"/>
                  </a:lnTo>
                  <a:lnTo>
                    <a:pt x="11614" y="24737"/>
                  </a:lnTo>
                  <a:lnTo>
                    <a:pt x="9189" y="34077"/>
                  </a:lnTo>
                  <a:lnTo>
                    <a:pt x="8824" y="65518"/>
                  </a:lnTo>
                  <a:lnTo>
                    <a:pt x="6176" y="71453"/>
                  </a:lnTo>
                  <a:lnTo>
                    <a:pt x="2685" y="77397"/>
                  </a:lnTo>
                  <a:lnTo>
                    <a:pt x="443" y="89299"/>
                  </a:lnTo>
                  <a:lnTo>
                    <a:pt x="0" y="101204"/>
                  </a:lnTo>
                  <a:lnTo>
                    <a:pt x="2586" y="107157"/>
                  </a:lnTo>
                  <a:lnTo>
                    <a:pt x="7589" y="114322"/>
                  </a:lnTo>
                  <a:lnTo>
                    <a:pt x="8578" y="122867"/>
                  </a:lnTo>
                  <a:lnTo>
                    <a:pt x="8789" y="137031"/>
                  </a:lnTo>
                  <a:lnTo>
                    <a:pt x="11453" y="142924"/>
                  </a:lnTo>
                  <a:lnTo>
                    <a:pt x="14952" y="148850"/>
                  </a:lnTo>
                  <a:lnTo>
                    <a:pt x="16507" y="154791"/>
                  </a:lnTo>
                  <a:lnTo>
                    <a:pt x="17914" y="156772"/>
                  </a:lnTo>
                  <a:lnTo>
                    <a:pt x="19844" y="158093"/>
                  </a:lnTo>
                  <a:lnTo>
                    <a:pt x="22123" y="158973"/>
                  </a:lnTo>
                  <a:lnTo>
                    <a:pt x="23642" y="160553"/>
                  </a:lnTo>
                  <a:lnTo>
                    <a:pt x="25330" y="164953"/>
                  </a:lnTo>
                  <a:lnTo>
                    <a:pt x="26280" y="173009"/>
                  </a:lnTo>
                  <a:lnTo>
                    <a:pt x="27406" y="174871"/>
                  </a:lnTo>
                  <a:lnTo>
                    <a:pt x="29148" y="176112"/>
                  </a:lnTo>
                  <a:lnTo>
                    <a:pt x="33731" y="177491"/>
                  </a:lnTo>
                  <a:lnTo>
                    <a:pt x="39074" y="178104"/>
                  </a:lnTo>
                  <a:lnTo>
                    <a:pt x="40896" y="179259"/>
                  </a:lnTo>
                  <a:lnTo>
                    <a:pt x="42111" y="181022"/>
                  </a:lnTo>
                  <a:lnTo>
                    <a:pt x="42921" y="183189"/>
                  </a:lnTo>
                  <a:lnTo>
                    <a:pt x="44453" y="184634"/>
                  </a:lnTo>
                  <a:lnTo>
                    <a:pt x="48801" y="186239"/>
                  </a:lnTo>
                  <a:lnTo>
                    <a:pt x="50357" y="187660"/>
                  </a:lnTo>
                  <a:lnTo>
                    <a:pt x="52086" y="191883"/>
                  </a:lnTo>
                  <a:lnTo>
                    <a:pt x="53540" y="193407"/>
                  </a:lnTo>
                  <a:lnTo>
                    <a:pt x="71225" y="204477"/>
                  </a:lnTo>
                  <a:lnTo>
                    <a:pt x="113830" y="205382"/>
                  </a:lnTo>
                  <a:lnTo>
                    <a:pt x="138064" y="205383"/>
                  </a:lnTo>
                  <a:lnTo>
                    <a:pt x="143322" y="202737"/>
                  </a:lnTo>
                  <a:lnTo>
                    <a:pt x="148967" y="199246"/>
                  </a:lnTo>
                  <a:lnTo>
                    <a:pt x="154783" y="197694"/>
                  </a:lnTo>
                  <a:lnTo>
                    <a:pt x="156730" y="196289"/>
                  </a:lnTo>
                  <a:lnTo>
                    <a:pt x="158029" y="194359"/>
                  </a:lnTo>
                  <a:lnTo>
                    <a:pt x="158895" y="192081"/>
                  </a:lnTo>
                  <a:lnTo>
                    <a:pt x="160464" y="190561"/>
                  </a:lnTo>
                  <a:lnTo>
                    <a:pt x="164853" y="188874"/>
                  </a:lnTo>
                  <a:lnTo>
                    <a:pt x="172903" y="187924"/>
                  </a:lnTo>
                  <a:lnTo>
                    <a:pt x="174764" y="186798"/>
                  </a:lnTo>
                  <a:lnTo>
                    <a:pt x="176004" y="185056"/>
                  </a:lnTo>
                  <a:lnTo>
                    <a:pt x="176831" y="182902"/>
                  </a:lnTo>
                  <a:lnTo>
                    <a:pt x="178375" y="181466"/>
                  </a:lnTo>
                  <a:lnTo>
                    <a:pt x="187483" y="177854"/>
                  </a:lnTo>
                  <a:lnTo>
                    <a:pt x="194982" y="170939"/>
                  </a:lnTo>
                  <a:lnTo>
                    <a:pt x="195941" y="165301"/>
                  </a:lnTo>
                  <a:lnTo>
                    <a:pt x="196225" y="157347"/>
                  </a:lnTo>
                  <a:lnTo>
                    <a:pt x="197257" y="155500"/>
                  </a:lnTo>
                  <a:lnTo>
                    <a:pt x="198937" y="154268"/>
                  </a:lnTo>
                  <a:lnTo>
                    <a:pt x="201050" y="153447"/>
                  </a:lnTo>
                  <a:lnTo>
                    <a:pt x="202458" y="151908"/>
                  </a:lnTo>
                  <a:lnTo>
                    <a:pt x="204023" y="147551"/>
                  </a:lnTo>
                  <a:lnTo>
                    <a:pt x="206260" y="118811"/>
                  </a:lnTo>
                  <a:lnTo>
                    <a:pt x="212341" y="107107"/>
                  </a:lnTo>
                  <a:lnTo>
                    <a:pt x="214204" y="64583"/>
                  </a:lnTo>
                  <a:lnTo>
                    <a:pt x="214204" y="3571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7" name="SMARTInkShape-4"/>
            <p:cNvSpPr/>
            <p:nvPr/>
          </p:nvSpPr>
          <p:spPr bwMode="auto">
            <a:xfrm>
              <a:off x="2544961" y="4107657"/>
              <a:ext cx="125017" cy="232172"/>
            </a:xfrm>
            <a:custGeom>
              <a:avLst/>
              <a:gdLst/>
              <a:ahLst/>
              <a:cxnLst/>
              <a:rect l="0" t="0" r="0" b="0"/>
              <a:pathLst>
                <a:path w="125017" h="232172">
                  <a:moveTo>
                    <a:pt x="0" y="223241"/>
                  </a:moveTo>
                  <a:lnTo>
                    <a:pt x="0" y="201042"/>
                  </a:lnTo>
                  <a:lnTo>
                    <a:pt x="2646" y="195846"/>
                  </a:lnTo>
                  <a:lnTo>
                    <a:pt x="7688" y="189167"/>
                  </a:lnTo>
                  <a:lnTo>
                    <a:pt x="8685" y="180718"/>
                  </a:lnTo>
                  <a:lnTo>
                    <a:pt x="8929" y="148716"/>
                  </a:lnTo>
                  <a:lnTo>
                    <a:pt x="11575" y="142824"/>
                  </a:lnTo>
                  <a:lnTo>
                    <a:pt x="15066" y="136899"/>
                  </a:lnTo>
                  <a:lnTo>
                    <a:pt x="17308" y="125011"/>
                  </a:lnTo>
                  <a:lnTo>
                    <a:pt x="17750" y="113108"/>
                  </a:lnTo>
                  <a:lnTo>
                    <a:pt x="20457" y="107155"/>
                  </a:lnTo>
                  <a:lnTo>
                    <a:pt x="23975" y="101202"/>
                  </a:lnTo>
                  <a:lnTo>
                    <a:pt x="26233" y="89296"/>
                  </a:lnTo>
                  <a:lnTo>
                    <a:pt x="27534" y="82351"/>
                  </a:lnTo>
                  <a:lnTo>
                    <a:pt x="43569" y="39767"/>
                  </a:lnTo>
                  <a:lnTo>
                    <a:pt x="44169" y="33218"/>
                  </a:lnTo>
                  <a:lnTo>
                    <a:pt x="47081" y="27000"/>
                  </a:lnTo>
                  <a:lnTo>
                    <a:pt x="52295" y="19664"/>
                  </a:lnTo>
                  <a:lnTo>
                    <a:pt x="53198" y="13653"/>
                  </a:lnTo>
                  <a:lnTo>
                    <a:pt x="54317" y="12078"/>
                  </a:lnTo>
                  <a:lnTo>
                    <a:pt x="56055" y="11028"/>
                  </a:lnTo>
                  <a:lnTo>
                    <a:pt x="58206" y="10329"/>
                  </a:lnTo>
                  <a:lnTo>
                    <a:pt x="59640" y="8870"/>
                  </a:lnTo>
                  <a:lnTo>
                    <a:pt x="62130" y="1364"/>
                  </a:lnTo>
                  <a:lnTo>
                    <a:pt x="64986" y="606"/>
                  </a:lnTo>
                  <a:lnTo>
                    <a:pt x="76175" y="0"/>
                  </a:lnTo>
                  <a:lnTo>
                    <a:pt x="77573" y="991"/>
                  </a:lnTo>
                  <a:lnTo>
                    <a:pt x="78504" y="2645"/>
                  </a:lnTo>
                  <a:lnTo>
                    <a:pt x="80122" y="9094"/>
                  </a:lnTo>
                  <a:lnTo>
                    <a:pt x="80366" y="47635"/>
                  </a:lnTo>
                  <a:lnTo>
                    <a:pt x="83013" y="53582"/>
                  </a:lnTo>
                  <a:lnTo>
                    <a:pt x="86504" y="59532"/>
                  </a:lnTo>
                  <a:lnTo>
                    <a:pt x="88745" y="71438"/>
                  </a:lnTo>
                  <a:lnTo>
                    <a:pt x="90216" y="107707"/>
                  </a:lnTo>
                  <a:lnTo>
                    <a:pt x="96976" y="149954"/>
                  </a:lnTo>
                  <a:lnTo>
                    <a:pt x="98117" y="172216"/>
                  </a:lnTo>
                  <a:lnTo>
                    <a:pt x="100823" y="178405"/>
                  </a:lnTo>
                  <a:lnTo>
                    <a:pt x="104342" y="184462"/>
                  </a:lnTo>
                  <a:lnTo>
                    <a:pt x="106600" y="196436"/>
                  </a:lnTo>
                  <a:lnTo>
                    <a:pt x="107046" y="203615"/>
                  </a:lnTo>
                  <a:lnTo>
                    <a:pt x="113271" y="212162"/>
                  </a:lnTo>
                  <a:lnTo>
                    <a:pt x="115715" y="221586"/>
                  </a:lnTo>
                  <a:lnTo>
                    <a:pt x="115976" y="227492"/>
                  </a:lnTo>
                  <a:lnTo>
                    <a:pt x="117005" y="229051"/>
                  </a:lnTo>
                  <a:lnTo>
                    <a:pt x="118683" y="230091"/>
                  </a:lnTo>
                  <a:lnTo>
                    <a:pt x="125016" y="232171"/>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SMARTInkShape-5"/>
            <p:cNvSpPr/>
            <p:nvPr/>
          </p:nvSpPr>
          <p:spPr bwMode="auto">
            <a:xfrm>
              <a:off x="2562821" y="4223742"/>
              <a:ext cx="116086" cy="17861"/>
            </a:xfrm>
            <a:custGeom>
              <a:avLst/>
              <a:gdLst/>
              <a:ahLst/>
              <a:cxnLst/>
              <a:rect l="0" t="0" r="0" b="0"/>
              <a:pathLst>
                <a:path w="116086" h="17861">
                  <a:moveTo>
                    <a:pt x="8929" y="17860"/>
                  </a:moveTo>
                  <a:lnTo>
                    <a:pt x="0" y="8930"/>
                  </a:lnTo>
                  <a:lnTo>
                    <a:pt x="41925" y="8930"/>
                  </a:lnTo>
                  <a:lnTo>
                    <a:pt x="74782" y="8930"/>
                  </a:lnTo>
                  <a:lnTo>
                    <a:pt x="80530" y="6284"/>
                  </a:lnTo>
                  <a:lnTo>
                    <a:pt x="86392" y="2793"/>
                  </a:lnTo>
                  <a:lnTo>
                    <a:pt x="98240" y="552"/>
                  </a:lnTo>
                  <a:lnTo>
                    <a:pt x="116085"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SMARTInkShape-6"/>
            <p:cNvSpPr/>
            <p:nvPr/>
          </p:nvSpPr>
          <p:spPr bwMode="auto">
            <a:xfrm>
              <a:off x="2821781" y="4080870"/>
              <a:ext cx="196454" cy="303608"/>
            </a:xfrm>
            <a:custGeom>
              <a:avLst/>
              <a:gdLst/>
              <a:ahLst/>
              <a:cxnLst/>
              <a:rect l="0" t="0" r="0" b="0"/>
              <a:pathLst>
                <a:path w="196454" h="303608">
                  <a:moveTo>
                    <a:pt x="178594" y="8927"/>
                  </a:moveTo>
                  <a:lnTo>
                    <a:pt x="169696" y="8927"/>
                  </a:lnTo>
                  <a:lnTo>
                    <a:pt x="169664" y="7"/>
                  </a:lnTo>
                  <a:lnTo>
                    <a:pt x="164924" y="0"/>
                  </a:lnTo>
                  <a:lnTo>
                    <a:pt x="163527" y="991"/>
                  </a:lnTo>
                  <a:lnTo>
                    <a:pt x="162597" y="2644"/>
                  </a:lnTo>
                  <a:lnTo>
                    <a:pt x="161102" y="7686"/>
                  </a:lnTo>
                  <a:lnTo>
                    <a:pt x="158252" y="8375"/>
                  </a:lnTo>
                  <a:lnTo>
                    <a:pt x="153079" y="8818"/>
                  </a:lnTo>
                  <a:lnTo>
                    <a:pt x="144927" y="15042"/>
                  </a:lnTo>
                  <a:lnTo>
                    <a:pt x="136648" y="18015"/>
                  </a:lnTo>
                  <a:lnTo>
                    <a:pt x="118228" y="32656"/>
                  </a:lnTo>
                  <a:lnTo>
                    <a:pt x="108810" y="35313"/>
                  </a:lnTo>
                  <a:lnTo>
                    <a:pt x="100354" y="41773"/>
                  </a:lnTo>
                  <a:lnTo>
                    <a:pt x="94873" y="43369"/>
                  </a:lnTo>
                  <a:lnTo>
                    <a:pt x="93014" y="44787"/>
                  </a:lnTo>
                  <a:lnTo>
                    <a:pt x="68349" y="74447"/>
                  </a:lnTo>
                  <a:lnTo>
                    <a:pt x="62458" y="77735"/>
                  </a:lnTo>
                  <a:lnTo>
                    <a:pt x="56533" y="80188"/>
                  </a:lnTo>
                  <a:lnTo>
                    <a:pt x="50592" y="84585"/>
                  </a:lnTo>
                  <a:lnTo>
                    <a:pt x="47290" y="89847"/>
                  </a:lnTo>
                  <a:lnTo>
                    <a:pt x="44831" y="95493"/>
                  </a:lnTo>
                  <a:lnTo>
                    <a:pt x="20979" y="122866"/>
                  </a:lnTo>
                  <a:lnTo>
                    <a:pt x="17792" y="131212"/>
                  </a:lnTo>
                  <a:lnTo>
                    <a:pt x="11997" y="139968"/>
                  </a:lnTo>
                  <a:lnTo>
                    <a:pt x="8847" y="148847"/>
                  </a:lnTo>
                  <a:lnTo>
                    <a:pt x="3062" y="157761"/>
                  </a:lnTo>
                  <a:lnTo>
                    <a:pt x="908" y="166687"/>
                  </a:lnTo>
                  <a:lnTo>
                    <a:pt x="2" y="211333"/>
                  </a:lnTo>
                  <a:lnTo>
                    <a:pt x="0" y="236387"/>
                  </a:lnTo>
                  <a:lnTo>
                    <a:pt x="2646" y="241651"/>
                  </a:lnTo>
                  <a:lnTo>
                    <a:pt x="6137" y="247297"/>
                  </a:lnTo>
                  <a:lnTo>
                    <a:pt x="7689" y="253114"/>
                  </a:lnTo>
                  <a:lnTo>
                    <a:pt x="9095" y="255062"/>
                  </a:lnTo>
                  <a:lnTo>
                    <a:pt x="11024" y="256361"/>
                  </a:lnTo>
                  <a:lnTo>
                    <a:pt x="13303" y="257226"/>
                  </a:lnTo>
                  <a:lnTo>
                    <a:pt x="14822" y="258796"/>
                  </a:lnTo>
                  <a:lnTo>
                    <a:pt x="19905" y="268444"/>
                  </a:lnTo>
                  <a:lnTo>
                    <a:pt x="40056" y="290076"/>
                  </a:lnTo>
                  <a:lnTo>
                    <a:pt x="45254" y="292632"/>
                  </a:lnTo>
                  <a:lnTo>
                    <a:pt x="48028" y="293314"/>
                  </a:lnTo>
                  <a:lnTo>
                    <a:pt x="49878" y="294760"/>
                  </a:lnTo>
                  <a:lnTo>
                    <a:pt x="51934" y="299013"/>
                  </a:lnTo>
                  <a:lnTo>
                    <a:pt x="53474" y="300545"/>
                  </a:lnTo>
                  <a:lnTo>
                    <a:pt x="61122" y="303203"/>
                  </a:lnTo>
                  <a:lnTo>
                    <a:pt x="105010" y="303606"/>
                  </a:lnTo>
                  <a:lnTo>
                    <a:pt x="123629" y="303607"/>
                  </a:lnTo>
                  <a:lnTo>
                    <a:pt x="132582" y="295918"/>
                  </a:lnTo>
                  <a:lnTo>
                    <a:pt x="138282" y="295045"/>
                  </a:lnTo>
                  <a:lnTo>
                    <a:pt x="139813" y="293930"/>
                  </a:lnTo>
                  <a:lnTo>
                    <a:pt x="140834" y="292194"/>
                  </a:lnTo>
                  <a:lnTo>
                    <a:pt x="141514" y="290045"/>
                  </a:lnTo>
                  <a:lnTo>
                    <a:pt x="142960" y="288613"/>
                  </a:lnTo>
                  <a:lnTo>
                    <a:pt x="151890" y="285007"/>
                  </a:lnTo>
                  <a:lnTo>
                    <a:pt x="159374" y="278092"/>
                  </a:lnTo>
                  <a:lnTo>
                    <a:pt x="160332" y="272455"/>
                  </a:lnTo>
                  <a:lnTo>
                    <a:pt x="161458" y="270933"/>
                  </a:lnTo>
                  <a:lnTo>
                    <a:pt x="165356" y="269241"/>
                  </a:lnTo>
                  <a:lnTo>
                    <a:pt x="166792" y="267798"/>
                  </a:lnTo>
                  <a:lnTo>
                    <a:pt x="170404" y="258873"/>
                  </a:lnTo>
                  <a:lnTo>
                    <a:pt x="177320" y="251389"/>
                  </a:lnTo>
                  <a:lnTo>
                    <a:pt x="178482" y="242460"/>
                  </a:lnTo>
                  <a:lnTo>
                    <a:pt x="186273" y="233530"/>
                  </a:lnTo>
                  <a:lnTo>
                    <a:pt x="187153" y="227832"/>
                  </a:lnTo>
                  <a:lnTo>
                    <a:pt x="187521" y="206766"/>
                  </a:lnTo>
                  <a:lnTo>
                    <a:pt x="188514" y="206304"/>
                  </a:lnTo>
                  <a:lnTo>
                    <a:pt x="192263" y="205790"/>
                  </a:lnTo>
                  <a:lnTo>
                    <a:pt x="193660" y="204661"/>
                  </a:lnTo>
                  <a:lnTo>
                    <a:pt x="196085" y="197728"/>
                  </a:lnTo>
                  <a:lnTo>
                    <a:pt x="196453" y="178591"/>
                  </a:lnTo>
                  <a:lnTo>
                    <a:pt x="165324" y="178591"/>
                  </a:lnTo>
                  <a:lnTo>
                    <a:pt x="163794" y="179583"/>
                  </a:lnTo>
                  <a:lnTo>
                    <a:pt x="162775" y="181237"/>
                  </a:lnTo>
                  <a:lnTo>
                    <a:pt x="162094" y="183331"/>
                  </a:lnTo>
                  <a:lnTo>
                    <a:pt x="160649" y="184728"/>
                  </a:lnTo>
                  <a:lnTo>
                    <a:pt x="153166" y="187152"/>
                  </a:lnTo>
                  <a:lnTo>
                    <a:pt x="133946" y="187521"/>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0" name="SMARTInkShape-7"/>
            <p:cNvSpPr/>
            <p:nvPr/>
          </p:nvSpPr>
          <p:spPr bwMode="auto">
            <a:xfrm>
              <a:off x="3170071" y="4152305"/>
              <a:ext cx="133914" cy="223243"/>
            </a:xfrm>
            <a:custGeom>
              <a:avLst/>
              <a:gdLst/>
              <a:ahLst/>
              <a:cxnLst/>
              <a:rect l="0" t="0" r="0" b="0"/>
              <a:pathLst>
                <a:path w="133914" h="223243">
                  <a:moveTo>
                    <a:pt x="98195" y="8929"/>
                  </a:moveTo>
                  <a:lnTo>
                    <a:pt x="98195" y="32"/>
                  </a:lnTo>
                  <a:lnTo>
                    <a:pt x="68025" y="0"/>
                  </a:lnTo>
                  <a:lnTo>
                    <a:pt x="66175" y="992"/>
                  </a:lnTo>
                  <a:lnTo>
                    <a:pt x="64942" y="2645"/>
                  </a:lnTo>
                  <a:lnTo>
                    <a:pt x="64120" y="4740"/>
                  </a:lnTo>
                  <a:lnTo>
                    <a:pt x="62580" y="6137"/>
                  </a:lnTo>
                  <a:lnTo>
                    <a:pt x="58223" y="7688"/>
                  </a:lnTo>
                  <a:lnTo>
                    <a:pt x="56664" y="9094"/>
                  </a:lnTo>
                  <a:lnTo>
                    <a:pt x="54932" y="13302"/>
                  </a:lnTo>
                  <a:lnTo>
                    <a:pt x="53478" y="14821"/>
                  </a:lnTo>
                  <a:lnTo>
                    <a:pt x="49216" y="16509"/>
                  </a:lnTo>
                  <a:lnTo>
                    <a:pt x="41239" y="17459"/>
                  </a:lnTo>
                  <a:lnTo>
                    <a:pt x="39388" y="18585"/>
                  </a:lnTo>
                  <a:lnTo>
                    <a:pt x="38154" y="20327"/>
                  </a:lnTo>
                  <a:lnTo>
                    <a:pt x="37332" y="22481"/>
                  </a:lnTo>
                  <a:lnTo>
                    <a:pt x="35791" y="23917"/>
                  </a:lnTo>
                  <a:lnTo>
                    <a:pt x="31434" y="25512"/>
                  </a:lnTo>
                  <a:lnTo>
                    <a:pt x="29875" y="27922"/>
                  </a:lnTo>
                  <a:lnTo>
                    <a:pt x="26689" y="38810"/>
                  </a:lnTo>
                  <a:lnTo>
                    <a:pt x="24727" y="40757"/>
                  </a:lnTo>
                  <a:lnTo>
                    <a:pt x="22427" y="42054"/>
                  </a:lnTo>
                  <a:lnTo>
                    <a:pt x="20894" y="43911"/>
                  </a:lnTo>
                  <a:lnTo>
                    <a:pt x="19191" y="48620"/>
                  </a:lnTo>
                  <a:lnTo>
                    <a:pt x="17105" y="59727"/>
                  </a:lnTo>
                  <a:lnTo>
                    <a:pt x="11770" y="68519"/>
                  </a:lnTo>
                  <a:lnTo>
                    <a:pt x="9465" y="80379"/>
                  </a:lnTo>
                  <a:lnTo>
                    <a:pt x="8931" y="101204"/>
                  </a:lnTo>
                  <a:lnTo>
                    <a:pt x="6267" y="107157"/>
                  </a:lnTo>
                  <a:lnTo>
                    <a:pt x="2767" y="113109"/>
                  </a:lnTo>
                  <a:lnTo>
                    <a:pt x="521" y="125015"/>
                  </a:lnTo>
                  <a:lnTo>
                    <a:pt x="0" y="138163"/>
                  </a:lnTo>
                  <a:lnTo>
                    <a:pt x="2628" y="143427"/>
                  </a:lnTo>
                  <a:lnTo>
                    <a:pt x="6111" y="149073"/>
                  </a:lnTo>
                  <a:lnTo>
                    <a:pt x="8347" y="160783"/>
                  </a:lnTo>
                  <a:lnTo>
                    <a:pt x="8789" y="167909"/>
                  </a:lnTo>
                  <a:lnTo>
                    <a:pt x="15013" y="176446"/>
                  </a:lnTo>
                  <a:lnTo>
                    <a:pt x="16577" y="181939"/>
                  </a:lnTo>
                  <a:lnTo>
                    <a:pt x="17986" y="183800"/>
                  </a:lnTo>
                  <a:lnTo>
                    <a:pt x="45184" y="203338"/>
                  </a:lnTo>
                  <a:lnTo>
                    <a:pt x="47972" y="204019"/>
                  </a:lnTo>
                  <a:lnTo>
                    <a:pt x="49830" y="205466"/>
                  </a:lnTo>
                  <a:lnTo>
                    <a:pt x="51895" y="209719"/>
                  </a:lnTo>
                  <a:lnTo>
                    <a:pt x="53437" y="211250"/>
                  </a:lnTo>
                  <a:lnTo>
                    <a:pt x="57797" y="212951"/>
                  </a:lnTo>
                  <a:lnTo>
                    <a:pt x="86310" y="215281"/>
                  </a:lnTo>
                  <a:lnTo>
                    <a:pt x="98199" y="221375"/>
                  </a:lnTo>
                  <a:lnTo>
                    <a:pt x="133913" y="22324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1" name="SMARTInkShape-8"/>
            <p:cNvSpPr/>
            <p:nvPr/>
          </p:nvSpPr>
          <p:spPr bwMode="auto">
            <a:xfrm>
              <a:off x="3429003" y="4143375"/>
              <a:ext cx="223240" cy="241092"/>
            </a:xfrm>
            <a:custGeom>
              <a:avLst/>
              <a:gdLst/>
              <a:ahLst/>
              <a:cxnLst/>
              <a:rect l="0" t="0" r="0" b="0"/>
              <a:pathLst>
                <a:path w="223240" h="241092">
                  <a:moveTo>
                    <a:pt x="17856" y="0"/>
                  </a:moveTo>
                  <a:lnTo>
                    <a:pt x="13116" y="0"/>
                  </a:lnTo>
                  <a:lnTo>
                    <a:pt x="11720" y="992"/>
                  </a:lnTo>
                  <a:lnTo>
                    <a:pt x="10789" y="2646"/>
                  </a:lnTo>
                  <a:lnTo>
                    <a:pt x="9172" y="9094"/>
                  </a:lnTo>
                  <a:lnTo>
                    <a:pt x="8927" y="31127"/>
                  </a:lnTo>
                  <a:lnTo>
                    <a:pt x="6281" y="36324"/>
                  </a:lnTo>
                  <a:lnTo>
                    <a:pt x="2790" y="41941"/>
                  </a:lnTo>
                  <a:lnTo>
                    <a:pt x="365" y="51850"/>
                  </a:lnTo>
                  <a:lnTo>
                    <a:pt x="0" y="91938"/>
                  </a:lnTo>
                  <a:lnTo>
                    <a:pt x="2644" y="98077"/>
                  </a:lnTo>
                  <a:lnTo>
                    <a:pt x="6135" y="104113"/>
                  </a:lnTo>
                  <a:lnTo>
                    <a:pt x="8375" y="116073"/>
                  </a:lnTo>
                  <a:lnTo>
                    <a:pt x="8818" y="127989"/>
                  </a:lnTo>
                  <a:lnTo>
                    <a:pt x="11524" y="133945"/>
                  </a:lnTo>
                  <a:lnTo>
                    <a:pt x="15042" y="139898"/>
                  </a:lnTo>
                  <a:lnTo>
                    <a:pt x="17301" y="151805"/>
                  </a:lnTo>
                  <a:lnTo>
                    <a:pt x="17486" y="154781"/>
                  </a:lnTo>
                  <a:lnTo>
                    <a:pt x="20338" y="160734"/>
                  </a:lnTo>
                  <a:lnTo>
                    <a:pt x="23920" y="166688"/>
                  </a:lnTo>
                  <a:lnTo>
                    <a:pt x="26929" y="175617"/>
                  </a:lnTo>
                  <a:lnTo>
                    <a:pt x="51497" y="205935"/>
                  </a:lnTo>
                  <a:lnTo>
                    <a:pt x="52190" y="208728"/>
                  </a:lnTo>
                  <a:lnTo>
                    <a:pt x="57905" y="217398"/>
                  </a:lnTo>
                  <a:lnTo>
                    <a:pt x="63106" y="220645"/>
                  </a:lnTo>
                  <a:lnTo>
                    <a:pt x="68725" y="223080"/>
                  </a:lnTo>
                  <a:lnTo>
                    <a:pt x="78636" y="230779"/>
                  </a:lnTo>
                  <a:lnTo>
                    <a:pt x="87152" y="232889"/>
                  </a:lnTo>
                  <a:lnTo>
                    <a:pt x="95494" y="238227"/>
                  </a:lnTo>
                  <a:lnTo>
                    <a:pt x="107202" y="240534"/>
                  </a:lnTo>
                  <a:lnTo>
                    <a:pt x="128358" y="241091"/>
                  </a:lnTo>
                  <a:lnTo>
                    <a:pt x="134106" y="238451"/>
                  </a:lnTo>
                  <a:lnTo>
                    <a:pt x="139968" y="234963"/>
                  </a:lnTo>
                  <a:lnTo>
                    <a:pt x="150048" y="232539"/>
                  </a:lnTo>
                  <a:lnTo>
                    <a:pt x="158584" y="226108"/>
                  </a:lnTo>
                  <a:lnTo>
                    <a:pt x="164077" y="224516"/>
                  </a:lnTo>
                  <a:lnTo>
                    <a:pt x="165938" y="223099"/>
                  </a:lnTo>
                  <a:lnTo>
                    <a:pt x="169550" y="217357"/>
                  </a:lnTo>
                  <a:lnTo>
                    <a:pt x="173911" y="215665"/>
                  </a:lnTo>
                  <a:lnTo>
                    <a:pt x="175471" y="214223"/>
                  </a:lnTo>
                  <a:lnTo>
                    <a:pt x="182920" y="202002"/>
                  </a:lnTo>
                  <a:lnTo>
                    <a:pt x="202262" y="180736"/>
                  </a:lnTo>
                  <a:lnTo>
                    <a:pt x="203994" y="175246"/>
                  </a:lnTo>
                  <a:lnTo>
                    <a:pt x="205448" y="173386"/>
                  </a:lnTo>
                  <a:lnTo>
                    <a:pt x="209710" y="171318"/>
                  </a:lnTo>
                  <a:lnTo>
                    <a:pt x="211243" y="169775"/>
                  </a:lnTo>
                  <a:lnTo>
                    <a:pt x="212946" y="165414"/>
                  </a:lnTo>
                  <a:lnTo>
                    <a:pt x="214190" y="148717"/>
                  </a:lnTo>
                  <a:lnTo>
                    <a:pt x="215222" y="146769"/>
                  </a:lnTo>
                  <a:lnTo>
                    <a:pt x="216902" y="145471"/>
                  </a:lnTo>
                  <a:lnTo>
                    <a:pt x="219015" y="144606"/>
                  </a:lnTo>
                  <a:lnTo>
                    <a:pt x="220423" y="143037"/>
                  </a:lnTo>
                  <a:lnTo>
                    <a:pt x="221987" y="138648"/>
                  </a:lnTo>
                  <a:lnTo>
                    <a:pt x="223239" y="8929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2" name="SMARTInkShape-9"/>
            <p:cNvSpPr/>
            <p:nvPr/>
          </p:nvSpPr>
          <p:spPr bwMode="auto">
            <a:xfrm>
              <a:off x="3821906" y="4188024"/>
              <a:ext cx="133947" cy="232172"/>
            </a:xfrm>
            <a:custGeom>
              <a:avLst/>
              <a:gdLst/>
              <a:ahLst/>
              <a:cxnLst/>
              <a:rect l="0" t="0" r="0" b="0"/>
              <a:pathLst>
                <a:path w="133947" h="232172">
                  <a:moveTo>
                    <a:pt x="0" y="232171"/>
                  </a:moveTo>
                  <a:lnTo>
                    <a:pt x="0" y="197284"/>
                  </a:lnTo>
                  <a:lnTo>
                    <a:pt x="2646" y="189215"/>
                  </a:lnTo>
                  <a:lnTo>
                    <a:pt x="6137" y="182322"/>
                  </a:lnTo>
                  <a:lnTo>
                    <a:pt x="9677" y="163776"/>
                  </a:lnTo>
                  <a:lnTo>
                    <a:pt x="15949" y="151817"/>
                  </a:lnTo>
                  <a:lnTo>
                    <a:pt x="16586" y="148836"/>
                  </a:lnTo>
                  <a:lnTo>
                    <a:pt x="25436" y="130969"/>
                  </a:lnTo>
                  <a:lnTo>
                    <a:pt x="27514" y="112925"/>
                  </a:lnTo>
                  <a:lnTo>
                    <a:pt x="42619" y="81725"/>
                  </a:lnTo>
                  <a:lnTo>
                    <a:pt x="43295" y="78296"/>
                  </a:lnTo>
                  <a:lnTo>
                    <a:pt x="44739" y="76010"/>
                  </a:lnTo>
                  <a:lnTo>
                    <a:pt x="46693" y="74485"/>
                  </a:lnTo>
                  <a:lnTo>
                    <a:pt x="48988" y="73469"/>
                  </a:lnTo>
                  <a:lnTo>
                    <a:pt x="50518" y="70808"/>
                  </a:lnTo>
                  <a:lnTo>
                    <a:pt x="54302" y="49214"/>
                  </a:lnTo>
                  <a:lnTo>
                    <a:pt x="56045" y="47692"/>
                  </a:lnTo>
                  <a:lnTo>
                    <a:pt x="58199" y="46677"/>
                  </a:lnTo>
                  <a:lnTo>
                    <a:pt x="59635" y="45009"/>
                  </a:lnTo>
                  <a:lnTo>
                    <a:pt x="61231" y="40509"/>
                  </a:lnTo>
                  <a:lnTo>
                    <a:pt x="63248" y="29536"/>
                  </a:lnTo>
                  <a:lnTo>
                    <a:pt x="68570" y="20767"/>
                  </a:lnTo>
                  <a:lnTo>
                    <a:pt x="71060" y="10684"/>
                  </a:lnTo>
                  <a:lnTo>
                    <a:pt x="72178" y="10099"/>
                  </a:lnTo>
                  <a:lnTo>
                    <a:pt x="76066" y="9449"/>
                  </a:lnTo>
                  <a:lnTo>
                    <a:pt x="77500" y="8283"/>
                  </a:lnTo>
                  <a:lnTo>
                    <a:pt x="80364" y="10"/>
                  </a:lnTo>
                  <a:lnTo>
                    <a:pt x="88056" y="0"/>
                  </a:lnTo>
                  <a:lnTo>
                    <a:pt x="88470" y="992"/>
                  </a:lnTo>
                  <a:lnTo>
                    <a:pt x="90287" y="32996"/>
                  </a:lnTo>
                  <a:lnTo>
                    <a:pt x="96365" y="44698"/>
                  </a:lnTo>
                  <a:lnTo>
                    <a:pt x="99212" y="86320"/>
                  </a:lnTo>
                  <a:lnTo>
                    <a:pt x="105293" y="98226"/>
                  </a:lnTo>
                  <a:lnTo>
                    <a:pt x="108127" y="130968"/>
                  </a:lnTo>
                  <a:lnTo>
                    <a:pt x="114220" y="142874"/>
                  </a:lnTo>
                  <a:lnTo>
                    <a:pt x="118683" y="165242"/>
                  </a:lnTo>
                  <a:lnTo>
                    <a:pt x="124182" y="177827"/>
                  </a:lnTo>
                  <a:lnTo>
                    <a:pt x="125006" y="199823"/>
                  </a:lnTo>
                  <a:lnTo>
                    <a:pt x="126001" y="201676"/>
                  </a:lnTo>
                  <a:lnTo>
                    <a:pt x="127658" y="202911"/>
                  </a:lnTo>
                  <a:lnTo>
                    <a:pt x="133946" y="20538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3" name="SMARTInkShape-10"/>
            <p:cNvSpPr/>
            <p:nvPr/>
          </p:nvSpPr>
          <p:spPr bwMode="auto">
            <a:xfrm>
              <a:off x="3839766" y="4286250"/>
              <a:ext cx="89298" cy="8931"/>
            </a:xfrm>
            <a:custGeom>
              <a:avLst/>
              <a:gdLst/>
              <a:ahLst/>
              <a:cxnLst/>
              <a:rect l="0" t="0" r="0" b="0"/>
              <a:pathLst>
                <a:path w="89298" h="8931">
                  <a:moveTo>
                    <a:pt x="0" y="8930"/>
                  </a:moveTo>
                  <a:lnTo>
                    <a:pt x="39972" y="8930"/>
                  </a:lnTo>
                  <a:lnTo>
                    <a:pt x="45216" y="6284"/>
                  </a:lnTo>
                  <a:lnTo>
                    <a:pt x="48003" y="4189"/>
                  </a:lnTo>
                  <a:lnTo>
                    <a:pt x="56392" y="1862"/>
                  </a:lnTo>
                  <a:lnTo>
                    <a:pt x="89297"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 name="SMARTInkShape-11"/>
            <p:cNvSpPr/>
            <p:nvPr/>
          </p:nvSpPr>
          <p:spPr bwMode="auto">
            <a:xfrm>
              <a:off x="4036228" y="4179094"/>
              <a:ext cx="250023" cy="205380"/>
            </a:xfrm>
            <a:custGeom>
              <a:avLst/>
              <a:gdLst/>
              <a:ahLst/>
              <a:cxnLst/>
              <a:rect l="0" t="0" r="0" b="0"/>
              <a:pathLst>
                <a:path w="250023" h="205380">
                  <a:moveTo>
                    <a:pt x="26780" y="0"/>
                  </a:moveTo>
                  <a:lnTo>
                    <a:pt x="18218" y="0"/>
                  </a:lnTo>
                  <a:lnTo>
                    <a:pt x="17959" y="4740"/>
                  </a:lnTo>
                  <a:lnTo>
                    <a:pt x="16931" y="6137"/>
                  </a:lnTo>
                  <a:lnTo>
                    <a:pt x="13142" y="7688"/>
                  </a:lnTo>
                  <a:lnTo>
                    <a:pt x="11735" y="9094"/>
                  </a:lnTo>
                  <a:lnTo>
                    <a:pt x="9291" y="16509"/>
                  </a:lnTo>
                  <a:lnTo>
                    <a:pt x="9031" y="22200"/>
                  </a:lnTo>
                  <a:lnTo>
                    <a:pt x="6324" y="27395"/>
                  </a:lnTo>
                  <a:lnTo>
                    <a:pt x="1241" y="34074"/>
                  </a:lnTo>
                  <a:lnTo>
                    <a:pt x="238" y="42523"/>
                  </a:lnTo>
                  <a:lnTo>
                    <a:pt x="0" y="65517"/>
                  </a:lnTo>
                  <a:lnTo>
                    <a:pt x="2641" y="71452"/>
                  </a:lnTo>
                  <a:lnTo>
                    <a:pt x="6130" y="77397"/>
                  </a:lnTo>
                  <a:lnTo>
                    <a:pt x="8369" y="89298"/>
                  </a:lnTo>
                  <a:lnTo>
                    <a:pt x="8812" y="101203"/>
                  </a:lnTo>
                  <a:lnTo>
                    <a:pt x="11518" y="107156"/>
                  </a:lnTo>
                  <a:lnTo>
                    <a:pt x="15036" y="113109"/>
                  </a:lnTo>
                  <a:lnTo>
                    <a:pt x="18009" y="122039"/>
                  </a:lnTo>
                  <a:lnTo>
                    <a:pt x="23740" y="130969"/>
                  </a:lnTo>
                  <a:lnTo>
                    <a:pt x="25429" y="136922"/>
                  </a:lnTo>
                  <a:lnTo>
                    <a:pt x="26871" y="138906"/>
                  </a:lnTo>
                  <a:lnTo>
                    <a:pt x="28825" y="140229"/>
                  </a:lnTo>
                  <a:lnTo>
                    <a:pt x="33642" y="142691"/>
                  </a:lnTo>
                  <a:lnTo>
                    <a:pt x="39090" y="147092"/>
                  </a:lnTo>
                  <a:lnTo>
                    <a:pt x="42173" y="152356"/>
                  </a:lnTo>
                  <a:lnTo>
                    <a:pt x="44535" y="158003"/>
                  </a:lnTo>
                  <a:lnTo>
                    <a:pt x="48892" y="163819"/>
                  </a:lnTo>
                  <a:lnTo>
                    <a:pt x="54136" y="167067"/>
                  </a:lnTo>
                  <a:lnTo>
                    <a:pt x="59774" y="169502"/>
                  </a:lnTo>
                  <a:lnTo>
                    <a:pt x="65588" y="173891"/>
                  </a:lnTo>
                  <a:lnTo>
                    <a:pt x="68832" y="179150"/>
                  </a:lnTo>
                  <a:lnTo>
                    <a:pt x="69697" y="181941"/>
                  </a:lnTo>
                  <a:lnTo>
                    <a:pt x="71267" y="183802"/>
                  </a:lnTo>
                  <a:lnTo>
                    <a:pt x="89452" y="194373"/>
                  </a:lnTo>
                  <a:lnTo>
                    <a:pt x="104192" y="197171"/>
                  </a:lnTo>
                  <a:lnTo>
                    <a:pt x="116081" y="203466"/>
                  </a:lnTo>
                  <a:lnTo>
                    <a:pt x="160725" y="205378"/>
                  </a:lnTo>
                  <a:lnTo>
                    <a:pt x="163702" y="205379"/>
                  </a:lnTo>
                  <a:lnTo>
                    <a:pt x="165686" y="204388"/>
                  </a:lnTo>
                  <a:lnTo>
                    <a:pt x="167009" y="202735"/>
                  </a:lnTo>
                  <a:lnTo>
                    <a:pt x="167891" y="200641"/>
                  </a:lnTo>
                  <a:lnTo>
                    <a:pt x="169471" y="199245"/>
                  </a:lnTo>
                  <a:lnTo>
                    <a:pt x="179136" y="194358"/>
                  </a:lnTo>
                  <a:lnTo>
                    <a:pt x="184783" y="190561"/>
                  </a:lnTo>
                  <a:lnTo>
                    <a:pt x="190599" y="188873"/>
                  </a:lnTo>
                  <a:lnTo>
                    <a:pt x="192548" y="187431"/>
                  </a:lnTo>
                  <a:lnTo>
                    <a:pt x="193847" y="185478"/>
                  </a:lnTo>
                  <a:lnTo>
                    <a:pt x="194712" y="183183"/>
                  </a:lnTo>
                  <a:lnTo>
                    <a:pt x="196282" y="181653"/>
                  </a:lnTo>
                  <a:lnTo>
                    <a:pt x="200671" y="179953"/>
                  </a:lnTo>
                  <a:lnTo>
                    <a:pt x="202239" y="178508"/>
                  </a:lnTo>
                  <a:lnTo>
                    <a:pt x="212258" y="160555"/>
                  </a:lnTo>
                  <a:lnTo>
                    <a:pt x="212940" y="157638"/>
                  </a:lnTo>
                  <a:lnTo>
                    <a:pt x="221872" y="144628"/>
                  </a:lnTo>
                  <a:lnTo>
                    <a:pt x="229101" y="136092"/>
                  </a:lnTo>
                  <a:lnTo>
                    <a:pt x="232248" y="127746"/>
                  </a:lnTo>
                  <a:lnTo>
                    <a:pt x="238030" y="118989"/>
                  </a:lnTo>
                  <a:lnTo>
                    <a:pt x="240185" y="110111"/>
                  </a:lnTo>
                  <a:lnTo>
                    <a:pt x="241057" y="86319"/>
                  </a:lnTo>
                  <a:lnTo>
                    <a:pt x="242061" y="84335"/>
                  </a:lnTo>
                  <a:lnTo>
                    <a:pt x="243722" y="83012"/>
                  </a:lnTo>
                  <a:lnTo>
                    <a:pt x="245822" y="82130"/>
                  </a:lnTo>
                  <a:lnTo>
                    <a:pt x="247222" y="80550"/>
                  </a:lnTo>
                  <a:lnTo>
                    <a:pt x="249653" y="72833"/>
                  </a:lnTo>
                  <a:lnTo>
                    <a:pt x="250022" y="28830"/>
                  </a:lnTo>
                  <a:lnTo>
                    <a:pt x="250022" y="1785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5" name="SMARTInkShape-12"/>
            <p:cNvSpPr/>
            <p:nvPr/>
          </p:nvSpPr>
          <p:spPr bwMode="auto">
            <a:xfrm>
              <a:off x="4330902" y="4107659"/>
              <a:ext cx="151802" cy="267889"/>
            </a:xfrm>
            <a:custGeom>
              <a:avLst/>
              <a:gdLst/>
              <a:ahLst/>
              <a:cxnLst/>
              <a:rect l="0" t="0" r="0" b="0"/>
              <a:pathLst>
                <a:path w="151802" h="267889">
                  <a:moveTo>
                    <a:pt x="133942" y="8927"/>
                  </a:moveTo>
                  <a:lnTo>
                    <a:pt x="126253" y="1238"/>
                  </a:lnTo>
                  <a:lnTo>
                    <a:pt x="116483" y="29"/>
                  </a:lnTo>
                  <a:lnTo>
                    <a:pt x="108429" y="0"/>
                  </a:lnTo>
                  <a:lnTo>
                    <a:pt x="100276" y="6135"/>
                  </a:lnTo>
                  <a:lnTo>
                    <a:pt x="90936" y="8560"/>
                  </a:lnTo>
                  <a:lnTo>
                    <a:pt x="82488" y="14991"/>
                  </a:lnTo>
                  <a:lnTo>
                    <a:pt x="77009" y="16583"/>
                  </a:lnTo>
                  <a:lnTo>
                    <a:pt x="75150" y="18000"/>
                  </a:lnTo>
                  <a:lnTo>
                    <a:pt x="71543" y="23742"/>
                  </a:lnTo>
                  <a:lnTo>
                    <a:pt x="59150" y="31126"/>
                  </a:lnTo>
                  <a:lnTo>
                    <a:pt x="50486" y="39096"/>
                  </a:lnTo>
                  <a:lnTo>
                    <a:pt x="47241" y="44825"/>
                  </a:lnTo>
                  <a:lnTo>
                    <a:pt x="46376" y="47742"/>
                  </a:lnTo>
                  <a:lnTo>
                    <a:pt x="44806" y="49686"/>
                  </a:lnTo>
                  <a:lnTo>
                    <a:pt x="32368" y="57804"/>
                  </a:lnTo>
                  <a:lnTo>
                    <a:pt x="29266" y="63061"/>
                  </a:lnTo>
                  <a:lnTo>
                    <a:pt x="26896" y="68705"/>
                  </a:lnTo>
                  <a:lnTo>
                    <a:pt x="20975" y="77461"/>
                  </a:lnTo>
                  <a:lnTo>
                    <a:pt x="17788" y="86339"/>
                  </a:lnTo>
                  <a:lnTo>
                    <a:pt x="11993" y="95253"/>
                  </a:lnTo>
                  <a:lnTo>
                    <a:pt x="8843" y="104179"/>
                  </a:lnTo>
                  <a:lnTo>
                    <a:pt x="3058" y="113107"/>
                  </a:lnTo>
                  <a:lnTo>
                    <a:pt x="904" y="122037"/>
                  </a:lnTo>
                  <a:lnTo>
                    <a:pt x="0" y="163708"/>
                  </a:lnTo>
                  <a:lnTo>
                    <a:pt x="2644" y="169661"/>
                  </a:lnTo>
                  <a:lnTo>
                    <a:pt x="6134" y="175614"/>
                  </a:lnTo>
                  <a:lnTo>
                    <a:pt x="8375" y="187521"/>
                  </a:lnTo>
                  <a:lnTo>
                    <a:pt x="8559" y="190497"/>
                  </a:lnTo>
                  <a:lnTo>
                    <a:pt x="11409" y="196450"/>
                  </a:lnTo>
                  <a:lnTo>
                    <a:pt x="39969" y="227490"/>
                  </a:lnTo>
                  <a:lnTo>
                    <a:pt x="45213" y="230089"/>
                  </a:lnTo>
                  <a:lnTo>
                    <a:pt x="48000" y="230782"/>
                  </a:lnTo>
                  <a:lnTo>
                    <a:pt x="49858" y="232237"/>
                  </a:lnTo>
                  <a:lnTo>
                    <a:pt x="51923" y="236498"/>
                  </a:lnTo>
                  <a:lnTo>
                    <a:pt x="53466" y="238032"/>
                  </a:lnTo>
                  <a:lnTo>
                    <a:pt x="71602" y="247987"/>
                  </a:lnTo>
                  <a:lnTo>
                    <a:pt x="74522" y="248667"/>
                  </a:lnTo>
                  <a:lnTo>
                    <a:pt x="89116" y="258051"/>
                  </a:lnTo>
                  <a:lnTo>
                    <a:pt x="114351" y="258947"/>
                  </a:lnTo>
                  <a:lnTo>
                    <a:pt x="122870" y="265093"/>
                  </a:lnTo>
                  <a:lnTo>
                    <a:pt x="132288" y="267520"/>
                  </a:lnTo>
                  <a:lnTo>
                    <a:pt x="151801" y="267888"/>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6" name="SMARTInkShape-13"/>
            <p:cNvSpPr/>
            <p:nvPr/>
          </p:nvSpPr>
          <p:spPr bwMode="auto">
            <a:xfrm>
              <a:off x="4652367" y="4080977"/>
              <a:ext cx="205384" cy="303501"/>
            </a:xfrm>
            <a:custGeom>
              <a:avLst/>
              <a:gdLst/>
              <a:ahLst/>
              <a:cxnLst/>
              <a:rect l="0" t="0" r="0" b="0"/>
              <a:pathLst>
                <a:path w="205384" h="303501">
                  <a:moveTo>
                    <a:pt x="133946" y="26679"/>
                  </a:moveTo>
                  <a:lnTo>
                    <a:pt x="129205" y="26679"/>
                  </a:lnTo>
                  <a:lnTo>
                    <a:pt x="127809" y="25687"/>
                  </a:lnTo>
                  <a:lnTo>
                    <a:pt x="126878" y="24034"/>
                  </a:lnTo>
                  <a:lnTo>
                    <a:pt x="125124" y="18118"/>
                  </a:lnTo>
                  <a:lnTo>
                    <a:pt x="116457" y="9197"/>
                  </a:lnTo>
                  <a:lnTo>
                    <a:pt x="111455" y="8931"/>
                  </a:lnTo>
                  <a:lnTo>
                    <a:pt x="110023" y="7902"/>
                  </a:lnTo>
                  <a:lnTo>
                    <a:pt x="109067" y="6224"/>
                  </a:lnTo>
                  <a:lnTo>
                    <a:pt x="108430" y="4112"/>
                  </a:lnTo>
                  <a:lnTo>
                    <a:pt x="107013" y="2705"/>
                  </a:lnTo>
                  <a:lnTo>
                    <a:pt x="99579" y="261"/>
                  </a:lnTo>
                  <a:lnTo>
                    <a:pt x="93887" y="0"/>
                  </a:lnTo>
                  <a:lnTo>
                    <a:pt x="92357" y="956"/>
                  </a:lnTo>
                  <a:lnTo>
                    <a:pt x="91337" y="2585"/>
                  </a:lnTo>
                  <a:lnTo>
                    <a:pt x="90657" y="4663"/>
                  </a:lnTo>
                  <a:lnTo>
                    <a:pt x="89212" y="6049"/>
                  </a:lnTo>
                  <a:lnTo>
                    <a:pt x="84959" y="7588"/>
                  </a:lnTo>
                  <a:lnTo>
                    <a:pt x="73082" y="8712"/>
                  </a:lnTo>
                  <a:lnTo>
                    <a:pt x="64633" y="14935"/>
                  </a:lnTo>
                  <a:lnTo>
                    <a:pt x="59153" y="16499"/>
                  </a:lnTo>
                  <a:lnTo>
                    <a:pt x="57295" y="17908"/>
                  </a:lnTo>
                  <a:lnTo>
                    <a:pt x="29257" y="53637"/>
                  </a:lnTo>
                  <a:lnTo>
                    <a:pt x="26894" y="59496"/>
                  </a:lnTo>
                  <a:lnTo>
                    <a:pt x="20977" y="68373"/>
                  </a:lnTo>
                  <a:lnTo>
                    <a:pt x="17791" y="77287"/>
                  </a:lnTo>
                  <a:lnTo>
                    <a:pt x="11996" y="86212"/>
                  </a:lnTo>
                  <a:lnTo>
                    <a:pt x="9838" y="95141"/>
                  </a:lnTo>
                  <a:lnTo>
                    <a:pt x="8207" y="105062"/>
                  </a:lnTo>
                  <a:lnTo>
                    <a:pt x="851" y="123895"/>
                  </a:lnTo>
                  <a:lnTo>
                    <a:pt x="7" y="166348"/>
                  </a:lnTo>
                  <a:lnTo>
                    <a:pt x="0" y="208249"/>
                  </a:lnTo>
                  <a:lnTo>
                    <a:pt x="2646" y="214202"/>
                  </a:lnTo>
                  <a:lnTo>
                    <a:pt x="6137" y="220155"/>
                  </a:lnTo>
                  <a:lnTo>
                    <a:pt x="9095" y="229086"/>
                  </a:lnTo>
                  <a:lnTo>
                    <a:pt x="14822" y="238015"/>
                  </a:lnTo>
                  <a:lnTo>
                    <a:pt x="17459" y="248158"/>
                  </a:lnTo>
                  <a:lnTo>
                    <a:pt x="23917" y="256702"/>
                  </a:lnTo>
                  <a:lnTo>
                    <a:pt x="25513" y="262196"/>
                  </a:lnTo>
                  <a:lnTo>
                    <a:pt x="26930" y="264057"/>
                  </a:lnTo>
                  <a:lnTo>
                    <a:pt x="32674" y="267670"/>
                  </a:lnTo>
                  <a:lnTo>
                    <a:pt x="34366" y="272031"/>
                  </a:lnTo>
                  <a:lnTo>
                    <a:pt x="35809" y="273591"/>
                  </a:lnTo>
                  <a:lnTo>
                    <a:pt x="51934" y="284277"/>
                  </a:lnTo>
                  <a:lnTo>
                    <a:pt x="60383" y="291508"/>
                  </a:lnTo>
                  <a:lnTo>
                    <a:pt x="68713" y="294655"/>
                  </a:lnTo>
                  <a:lnTo>
                    <a:pt x="78636" y="302139"/>
                  </a:lnTo>
                  <a:lnTo>
                    <a:pt x="84595" y="303096"/>
                  </a:lnTo>
                  <a:lnTo>
                    <a:pt x="128361" y="303499"/>
                  </a:lnTo>
                  <a:lnTo>
                    <a:pt x="132291" y="303500"/>
                  </a:lnTo>
                  <a:lnTo>
                    <a:pt x="141488" y="295811"/>
                  </a:lnTo>
                  <a:lnTo>
                    <a:pt x="147204" y="294938"/>
                  </a:lnTo>
                  <a:lnTo>
                    <a:pt x="148738" y="293823"/>
                  </a:lnTo>
                  <a:lnTo>
                    <a:pt x="149760" y="292087"/>
                  </a:lnTo>
                  <a:lnTo>
                    <a:pt x="150442" y="289938"/>
                  </a:lnTo>
                  <a:lnTo>
                    <a:pt x="151888" y="288506"/>
                  </a:lnTo>
                  <a:lnTo>
                    <a:pt x="160819" y="284900"/>
                  </a:lnTo>
                  <a:lnTo>
                    <a:pt x="165072" y="281012"/>
                  </a:lnTo>
                  <a:lnTo>
                    <a:pt x="167623" y="275976"/>
                  </a:lnTo>
                  <a:lnTo>
                    <a:pt x="168303" y="273244"/>
                  </a:lnTo>
                  <a:lnTo>
                    <a:pt x="177687" y="259006"/>
                  </a:lnTo>
                  <a:lnTo>
                    <a:pt x="178191" y="254620"/>
                  </a:lnTo>
                  <a:lnTo>
                    <a:pt x="181061" y="249364"/>
                  </a:lnTo>
                  <a:lnTo>
                    <a:pt x="184651" y="243720"/>
                  </a:lnTo>
                  <a:lnTo>
                    <a:pt x="187145" y="233793"/>
                  </a:lnTo>
                  <a:lnTo>
                    <a:pt x="187411" y="227835"/>
                  </a:lnTo>
                  <a:lnTo>
                    <a:pt x="188441" y="226267"/>
                  </a:lnTo>
                  <a:lnTo>
                    <a:pt x="190120" y="225222"/>
                  </a:lnTo>
                  <a:lnTo>
                    <a:pt x="192231" y="224526"/>
                  </a:lnTo>
                  <a:lnTo>
                    <a:pt x="193638" y="223069"/>
                  </a:lnTo>
                  <a:lnTo>
                    <a:pt x="195203" y="218805"/>
                  </a:lnTo>
                  <a:lnTo>
                    <a:pt x="196444" y="197729"/>
                  </a:lnTo>
                  <a:lnTo>
                    <a:pt x="204141" y="188777"/>
                  </a:lnTo>
                  <a:lnTo>
                    <a:pt x="205351" y="178887"/>
                  </a:lnTo>
                  <a:lnTo>
                    <a:pt x="205383" y="169554"/>
                  </a:lnTo>
                  <a:lnTo>
                    <a:pt x="200643" y="169554"/>
                  </a:lnTo>
                  <a:lnTo>
                    <a:pt x="199246" y="170546"/>
                  </a:lnTo>
                  <a:lnTo>
                    <a:pt x="198315" y="172200"/>
                  </a:lnTo>
                  <a:lnTo>
                    <a:pt x="196822" y="177243"/>
                  </a:lnTo>
                  <a:lnTo>
                    <a:pt x="193971" y="177932"/>
                  </a:lnTo>
                  <a:lnTo>
                    <a:pt x="191822" y="178116"/>
                  </a:lnTo>
                  <a:lnTo>
                    <a:pt x="186788" y="175674"/>
                  </a:lnTo>
                  <a:lnTo>
                    <a:pt x="181244" y="172274"/>
                  </a:lnTo>
                  <a:lnTo>
                    <a:pt x="171385" y="169912"/>
                  </a:lnTo>
                  <a:lnTo>
                    <a:pt x="135700" y="169555"/>
                  </a:lnTo>
                  <a:lnTo>
                    <a:pt x="127163" y="175691"/>
                  </a:lnTo>
                  <a:lnTo>
                    <a:pt x="118817" y="177656"/>
                  </a:lnTo>
                  <a:lnTo>
                    <a:pt x="98227" y="178484"/>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7" name="SMARTInkShape-14"/>
            <p:cNvSpPr/>
            <p:nvPr/>
          </p:nvSpPr>
          <p:spPr bwMode="auto">
            <a:xfrm>
              <a:off x="4912606" y="4116586"/>
              <a:ext cx="195176" cy="250032"/>
            </a:xfrm>
            <a:custGeom>
              <a:avLst/>
              <a:gdLst/>
              <a:ahLst/>
              <a:cxnLst/>
              <a:rect l="0" t="0" r="0" b="0"/>
              <a:pathLst>
                <a:path w="195176" h="250032">
                  <a:moveTo>
                    <a:pt x="150527" y="8930"/>
                  </a:moveTo>
                  <a:lnTo>
                    <a:pt x="141600" y="3"/>
                  </a:lnTo>
                  <a:lnTo>
                    <a:pt x="119367" y="0"/>
                  </a:lnTo>
                  <a:lnTo>
                    <a:pt x="117848" y="992"/>
                  </a:lnTo>
                  <a:lnTo>
                    <a:pt x="116835" y="2646"/>
                  </a:lnTo>
                  <a:lnTo>
                    <a:pt x="116159" y="4740"/>
                  </a:lnTo>
                  <a:lnTo>
                    <a:pt x="114717" y="6137"/>
                  </a:lnTo>
                  <a:lnTo>
                    <a:pt x="107238" y="8561"/>
                  </a:lnTo>
                  <a:lnTo>
                    <a:pt x="101541" y="8821"/>
                  </a:lnTo>
                  <a:lnTo>
                    <a:pt x="100010" y="9849"/>
                  </a:lnTo>
                  <a:lnTo>
                    <a:pt x="98990" y="11527"/>
                  </a:lnTo>
                  <a:lnTo>
                    <a:pt x="98310" y="13638"/>
                  </a:lnTo>
                  <a:lnTo>
                    <a:pt x="96864" y="15045"/>
                  </a:lnTo>
                  <a:lnTo>
                    <a:pt x="92611" y="16609"/>
                  </a:lnTo>
                  <a:lnTo>
                    <a:pt x="91080" y="18017"/>
                  </a:lnTo>
                  <a:lnTo>
                    <a:pt x="83681" y="30178"/>
                  </a:lnTo>
                  <a:lnTo>
                    <a:pt x="78485" y="33256"/>
                  </a:lnTo>
                  <a:lnTo>
                    <a:pt x="75710" y="34077"/>
                  </a:lnTo>
                  <a:lnTo>
                    <a:pt x="73859" y="35616"/>
                  </a:lnTo>
                  <a:lnTo>
                    <a:pt x="54778" y="62558"/>
                  </a:lnTo>
                  <a:lnTo>
                    <a:pt x="53952" y="65518"/>
                  </a:lnTo>
                  <a:lnTo>
                    <a:pt x="52409" y="67491"/>
                  </a:lnTo>
                  <a:lnTo>
                    <a:pt x="40017" y="75658"/>
                  </a:lnTo>
                  <a:lnTo>
                    <a:pt x="36919" y="80920"/>
                  </a:lnTo>
                  <a:lnTo>
                    <a:pt x="34550" y="86566"/>
                  </a:lnTo>
                  <a:lnTo>
                    <a:pt x="20299" y="110338"/>
                  </a:lnTo>
                  <a:lnTo>
                    <a:pt x="16691" y="121218"/>
                  </a:lnTo>
                  <a:lnTo>
                    <a:pt x="10771" y="131717"/>
                  </a:lnTo>
                  <a:lnTo>
                    <a:pt x="6933" y="156909"/>
                  </a:lnTo>
                  <a:lnTo>
                    <a:pt x="0" y="167789"/>
                  </a:lnTo>
                  <a:lnTo>
                    <a:pt x="565" y="169406"/>
                  </a:lnTo>
                  <a:lnTo>
                    <a:pt x="5111" y="176423"/>
                  </a:lnTo>
                  <a:lnTo>
                    <a:pt x="7150" y="187682"/>
                  </a:lnTo>
                  <a:lnTo>
                    <a:pt x="7553" y="194721"/>
                  </a:lnTo>
                  <a:lnTo>
                    <a:pt x="13769" y="203240"/>
                  </a:lnTo>
                  <a:lnTo>
                    <a:pt x="16740" y="211583"/>
                  </a:lnTo>
                  <a:lnTo>
                    <a:pt x="33081" y="230778"/>
                  </a:lnTo>
                  <a:lnTo>
                    <a:pt x="41302" y="232889"/>
                  </a:lnTo>
                  <a:lnTo>
                    <a:pt x="49593" y="238227"/>
                  </a:lnTo>
                  <a:lnTo>
                    <a:pt x="58333" y="241242"/>
                  </a:lnTo>
                  <a:lnTo>
                    <a:pt x="67207" y="246986"/>
                  </a:lnTo>
                  <a:lnTo>
                    <a:pt x="76120" y="249129"/>
                  </a:lnTo>
                  <a:lnTo>
                    <a:pt x="119790" y="250030"/>
                  </a:lnTo>
                  <a:lnTo>
                    <a:pt x="144683" y="250031"/>
                  </a:lnTo>
                  <a:lnTo>
                    <a:pt x="146631" y="249039"/>
                  </a:lnTo>
                  <a:lnTo>
                    <a:pt x="147929" y="247386"/>
                  </a:lnTo>
                  <a:lnTo>
                    <a:pt x="148796" y="245291"/>
                  </a:lnTo>
                  <a:lnTo>
                    <a:pt x="150365" y="243894"/>
                  </a:lnTo>
                  <a:lnTo>
                    <a:pt x="160013" y="239007"/>
                  </a:lnTo>
                  <a:lnTo>
                    <a:pt x="166732" y="233522"/>
                  </a:lnTo>
                  <a:lnTo>
                    <a:pt x="175189" y="231446"/>
                  </a:lnTo>
                  <a:lnTo>
                    <a:pt x="193891" y="215587"/>
                  </a:lnTo>
                  <a:lnTo>
                    <a:pt x="195062" y="206736"/>
                  </a:lnTo>
                  <a:lnTo>
                    <a:pt x="195175" y="162097"/>
                  </a:lnTo>
                  <a:lnTo>
                    <a:pt x="195175" y="125016"/>
                  </a:lnTo>
                  <a:lnTo>
                    <a:pt x="153234" y="125016"/>
                  </a:lnTo>
                  <a:lnTo>
                    <a:pt x="123738" y="12501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8" name="SMARTInkShape-15"/>
            <p:cNvSpPr/>
            <p:nvPr/>
          </p:nvSpPr>
          <p:spPr bwMode="auto">
            <a:xfrm>
              <a:off x="5250690" y="4107656"/>
              <a:ext cx="160702" cy="241103"/>
            </a:xfrm>
            <a:custGeom>
              <a:avLst/>
              <a:gdLst/>
              <a:ahLst/>
              <a:cxnLst/>
              <a:rect l="0" t="0" r="0" b="0"/>
              <a:pathLst>
                <a:path w="160702" h="241103">
                  <a:moveTo>
                    <a:pt x="124982" y="0"/>
                  </a:moveTo>
                  <a:lnTo>
                    <a:pt x="99545" y="0"/>
                  </a:lnTo>
                  <a:lnTo>
                    <a:pt x="82402" y="14822"/>
                  </a:lnTo>
                  <a:lnTo>
                    <a:pt x="74111" y="17952"/>
                  </a:lnTo>
                  <a:lnTo>
                    <a:pt x="59462" y="30170"/>
                  </a:lnTo>
                  <a:lnTo>
                    <a:pt x="56174" y="35899"/>
                  </a:lnTo>
                  <a:lnTo>
                    <a:pt x="53721" y="41752"/>
                  </a:lnTo>
                  <a:lnTo>
                    <a:pt x="38167" y="62513"/>
                  </a:lnTo>
                  <a:lnTo>
                    <a:pt x="35796" y="68463"/>
                  </a:lnTo>
                  <a:lnTo>
                    <a:pt x="20303" y="89297"/>
                  </a:lnTo>
                  <a:lnTo>
                    <a:pt x="8177" y="130724"/>
                  </a:lnTo>
                  <a:lnTo>
                    <a:pt x="1882" y="142827"/>
                  </a:lnTo>
                  <a:lnTo>
                    <a:pt x="0" y="172640"/>
                  </a:lnTo>
                  <a:lnTo>
                    <a:pt x="2627" y="178593"/>
                  </a:lnTo>
                  <a:lnTo>
                    <a:pt x="6109" y="184547"/>
                  </a:lnTo>
                  <a:lnTo>
                    <a:pt x="8346" y="196453"/>
                  </a:lnTo>
                  <a:lnTo>
                    <a:pt x="8529" y="199430"/>
                  </a:lnTo>
                  <a:lnTo>
                    <a:pt x="9644" y="201414"/>
                  </a:lnTo>
                  <a:lnTo>
                    <a:pt x="11379" y="202737"/>
                  </a:lnTo>
                  <a:lnTo>
                    <a:pt x="13527" y="203619"/>
                  </a:lnTo>
                  <a:lnTo>
                    <a:pt x="14960" y="205199"/>
                  </a:lnTo>
                  <a:lnTo>
                    <a:pt x="16552" y="209601"/>
                  </a:lnTo>
                  <a:lnTo>
                    <a:pt x="17969" y="211171"/>
                  </a:lnTo>
                  <a:lnTo>
                    <a:pt x="35583" y="222333"/>
                  </a:lnTo>
                  <a:lnTo>
                    <a:pt x="39939" y="222839"/>
                  </a:lnTo>
                  <a:lnTo>
                    <a:pt x="45183" y="225709"/>
                  </a:lnTo>
                  <a:lnTo>
                    <a:pt x="50820" y="229299"/>
                  </a:lnTo>
                  <a:lnTo>
                    <a:pt x="62524" y="231605"/>
                  </a:lnTo>
                  <a:lnTo>
                    <a:pt x="74390" y="232060"/>
                  </a:lnTo>
                  <a:lnTo>
                    <a:pt x="80338" y="234768"/>
                  </a:lnTo>
                  <a:lnTo>
                    <a:pt x="86288" y="238287"/>
                  </a:lnTo>
                  <a:lnTo>
                    <a:pt x="96209" y="240268"/>
                  </a:lnTo>
                  <a:lnTo>
                    <a:pt x="160701" y="24110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9" name="SMARTInkShape-16"/>
            <p:cNvSpPr/>
            <p:nvPr/>
          </p:nvSpPr>
          <p:spPr bwMode="auto">
            <a:xfrm>
              <a:off x="5590094" y="4045148"/>
              <a:ext cx="214201" cy="187525"/>
            </a:xfrm>
            <a:custGeom>
              <a:avLst/>
              <a:gdLst/>
              <a:ahLst/>
              <a:cxnLst/>
              <a:rect l="0" t="0" r="0" b="0"/>
              <a:pathLst>
                <a:path w="214201" h="187525">
                  <a:moveTo>
                    <a:pt x="26679" y="0"/>
                  </a:moveTo>
                  <a:lnTo>
                    <a:pt x="26679" y="7689"/>
                  </a:lnTo>
                  <a:lnTo>
                    <a:pt x="25687" y="8103"/>
                  </a:lnTo>
                  <a:lnTo>
                    <a:pt x="18118" y="8898"/>
                  </a:lnTo>
                  <a:lnTo>
                    <a:pt x="17782" y="16616"/>
                  </a:lnTo>
                  <a:lnTo>
                    <a:pt x="10064" y="25439"/>
                  </a:lnTo>
                  <a:lnTo>
                    <a:pt x="8929" y="34360"/>
                  </a:lnTo>
                  <a:lnTo>
                    <a:pt x="8830" y="48029"/>
                  </a:lnTo>
                  <a:lnTo>
                    <a:pt x="6179" y="53758"/>
                  </a:lnTo>
                  <a:lnTo>
                    <a:pt x="2685" y="59612"/>
                  </a:lnTo>
                  <a:lnTo>
                    <a:pt x="443" y="71454"/>
                  </a:lnTo>
                  <a:lnTo>
                    <a:pt x="0" y="83347"/>
                  </a:lnTo>
                  <a:lnTo>
                    <a:pt x="2584" y="89299"/>
                  </a:lnTo>
                  <a:lnTo>
                    <a:pt x="6049" y="95251"/>
                  </a:lnTo>
                  <a:lnTo>
                    <a:pt x="8272" y="107157"/>
                  </a:lnTo>
                  <a:lnTo>
                    <a:pt x="8712" y="119063"/>
                  </a:lnTo>
                  <a:lnTo>
                    <a:pt x="11418" y="125016"/>
                  </a:lnTo>
                  <a:lnTo>
                    <a:pt x="16499" y="132182"/>
                  </a:lnTo>
                  <a:lnTo>
                    <a:pt x="18495" y="140726"/>
                  </a:lnTo>
                  <a:lnTo>
                    <a:pt x="39948" y="165064"/>
                  </a:lnTo>
                  <a:lnTo>
                    <a:pt x="45145" y="167620"/>
                  </a:lnTo>
                  <a:lnTo>
                    <a:pt x="47919" y="168301"/>
                  </a:lnTo>
                  <a:lnTo>
                    <a:pt x="49769" y="169748"/>
                  </a:lnTo>
                  <a:lnTo>
                    <a:pt x="51824" y="174001"/>
                  </a:lnTo>
                  <a:lnTo>
                    <a:pt x="53365" y="175532"/>
                  </a:lnTo>
                  <a:lnTo>
                    <a:pt x="71496" y="185483"/>
                  </a:lnTo>
                  <a:lnTo>
                    <a:pt x="92535" y="187488"/>
                  </a:lnTo>
                  <a:lnTo>
                    <a:pt x="136922" y="187524"/>
                  </a:lnTo>
                  <a:lnTo>
                    <a:pt x="142813" y="184878"/>
                  </a:lnTo>
                  <a:lnTo>
                    <a:pt x="148740" y="181387"/>
                  </a:lnTo>
                  <a:lnTo>
                    <a:pt x="154682" y="179835"/>
                  </a:lnTo>
                  <a:lnTo>
                    <a:pt x="156662" y="178429"/>
                  </a:lnTo>
                  <a:lnTo>
                    <a:pt x="157984" y="176500"/>
                  </a:lnTo>
                  <a:lnTo>
                    <a:pt x="158864" y="174222"/>
                  </a:lnTo>
                  <a:lnTo>
                    <a:pt x="160443" y="172702"/>
                  </a:lnTo>
                  <a:lnTo>
                    <a:pt x="170107" y="167619"/>
                  </a:lnTo>
                  <a:lnTo>
                    <a:pt x="176829" y="162094"/>
                  </a:lnTo>
                  <a:lnTo>
                    <a:pt x="182734" y="161138"/>
                  </a:lnTo>
                  <a:lnTo>
                    <a:pt x="184294" y="160011"/>
                  </a:lnTo>
                  <a:lnTo>
                    <a:pt x="185334" y="158268"/>
                  </a:lnTo>
                  <a:lnTo>
                    <a:pt x="186027" y="156113"/>
                  </a:lnTo>
                  <a:lnTo>
                    <a:pt x="187482" y="154677"/>
                  </a:lnTo>
                  <a:lnTo>
                    <a:pt x="191743" y="153082"/>
                  </a:lnTo>
                  <a:lnTo>
                    <a:pt x="193277" y="151664"/>
                  </a:lnTo>
                  <a:lnTo>
                    <a:pt x="203231" y="133763"/>
                  </a:lnTo>
                  <a:lnTo>
                    <a:pt x="205238" y="111865"/>
                  </a:lnTo>
                  <a:lnTo>
                    <a:pt x="205263" y="103811"/>
                  </a:lnTo>
                  <a:lnTo>
                    <a:pt x="207914" y="98063"/>
                  </a:lnTo>
                  <a:lnTo>
                    <a:pt x="212960" y="91029"/>
                  </a:lnTo>
                  <a:lnTo>
                    <a:pt x="214094" y="81761"/>
                  </a:lnTo>
                  <a:lnTo>
                    <a:pt x="214200" y="67102"/>
                  </a:lnTo>
                  <a:lnTo>
                    <a:pt x="213209" y="65570"/>
                  </a:lnTo>
                  <a:lnTo>
                    <a:pt x="211556" y="64550"/>
                  </a:lnTo>
                  <a:lnTo>
                    <a:pt x="209461" y="63869"/>
                  </a:lnTo>
                  <a:lnTo>
                    <a:pt x="208065" y="62423"/>
                  </a:lnTo>
                  <a:lnTo>
                    <a:pt x="205306" y="53698"/>
                  </a:lnTo>
                  <a:lnTo>
                    <a:pt x="205273" y="4464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0" name="SMARTInkShape-17"/>
            <p:cNvSpPr/>
            <p:nvPr/>
          </p:nvSpPr>
          <p:spPr bwMode="auto">
            <a:xfrm>
              <a:off x="5866805" y="4071938"/>
              <a:ext cx="160735" cy="196454"/>
            </a:xfrm>
            <a:custGeom>
              <a:avLst/>
              <a:gdLst/>
              <a:ahLst/>
              <a:cxnLst/>
              <a:rect l="0" t="0" r="0" b="0"/>
              <a:pathLst>
                <a:path w="160735" h="196454">
                  <a:moveTo>
                    <a:pt x="0" y="187523"/>
                  </a:moveTo>
                  <a:lnTo>
                    <a:pt x="0" y="178961"/>
                  </a:lnTo>
                  <a:lnTo>
                    <a:pt x="6137" y="171537"/>
                  </a:lnTo>
                  <a:lnTo>
                    <a:pt x="8102" y="163384"/>
                  </a:lnTo>
                  <a:lnTo>
                    <a:pt x="8926" y="130599"/>
                  </a:lnTo>
                  <a:lnTo>
                    <a:pt x="11574" y="124852"/>
                  </a:lnTo>
                  <a:lnTo>
                    <a:pt x="15065" y="118989"/>
                  </a:lnTo>
                  <a:lnTo>
                    <a:pt x="18023" y="110111"/>
                  </a:lnTo>
                  <a:lnTo>
                    <a:pt x="23751" y="100204"/>
                  </a:lnTo>
                  <a:lnTo>
                    <a:pt x="27514" y="75241"/>
                  </a:lnTo>
                  <a:lnTo>
                    <a:pt x="33804" y="62671"/>
                  </a:lnTo>
                  <a:lnTo>
                    <a:pt x="36459" y="47646"/>
                  </a:lnTo>
                  <a:lnTo>
                    <a:pt x="42737" y="35723"/>
                  </a:lnTo>
                  <a:lnTo>
                    <a:pt x="44271" y="28553"/>
                  </a:lnTo>
                  <a:lnTo>
                    <a:pt x="52303" y="19255"/>
                  </a:lnTo>
                  <a:lnTo>
                    <a:pt x="53200" y="13532"/>
                  </a:lnTo>
                  <a:lnTo>
                    <a:pt x="54318" y="11998"/>
                  </a:lnTo>
                  <a:lnTo>
                    <a:pt x="56056" y="10975"/>
                  </a:lnTo>
                  <a:lnTo>
                    <a:pt x="58207" y="10293"/>
                  </a:lnTo>
                  <a:lnTo>
                    <a:pt x="59640" y="8846"/>
                  </a:lnTo>
                  <a:lnTo>
                    <a:pt x="62396" y="403"/>
                  </a:lnTo>
                  <a:lnTo>
                    <a:pt x="79123" y="0"/>
                  </a:lnTo>
                  <a:lnTo>
                    <a:pt x="79537" y="992"/>
                  </a:lnTo>
                  <a:lnTo>
                    <a:pt x="79998" y="4740"/>
                  </a:lnTo>
                  <a:lnTo>
                    <a:pt x="81113" y="6136"/>
                  </a:lnTo>
                  <a:lnTo>
                    <a:pt x="84998" y="7688"/>
                  </a:lnTo>
                  <a:lnTo>
                    <a:pt x="86431" y="9094"/>
                  </a:lnTo>
                  <a:lnTo>
                    <a:pt x="88023" y="13302"/>
                  </a:lnTo>
                  <a:lnTo>
                    <a:pt x="89185" y="25147"/>
                  </a:lnTo>
                  <a:lnTo>
                    <a:pt x="95411" y="33594"/>
                  </a:lnTo>
                  <a:lnTo>
                    <a:pt x="97393" y="41924"/>
                  </a:lnTo>
                  <a:lnTo>
                    <a:pt x="97855" y="47737"/>
                  </a:lnTo>
                  <a:lnTo>
                    <a:pt x="100707" y="53628"/>
                  </a:lnTo>
                  <a:lnTo>
                    <a:pt x="102857" y="56588"/>
                  </a:lnTo>
                  <a:lnTo>
                    <a:pt x="106778" y="77365"/>
                  </a:lnTo>
                  <a:lnTo>
                    <a:pt x="108074" y="93040"/>
                  </a:lnTo>
                  <a:lnTo>
                    <a:pt x="114209" y="106719"/>
                  </a:lnTo>
                  <a:lnTo>
                    <a:pt x="114835" y="109841"/>
                  </a:lnTo>
                  <a:lnTo>
                    <a:pt x="123664" y="127966"/>
                  </a:lnTo>
                  <a:lnTo>
                    <a:pt x="125741" y="139893"/>
                  </a:lnTo>
                  <a:lnTo>
                    <a:pt x="132030" y="151803"/>
                  </a:lnTo>
                  <a:lnTo>
                    <a:pt x="134685" y="166687"/>
                  </a:lnTo>
                  <a:lnTo>
                    <a:pt x="141600" y="176829"/>
                  </a:lnTo>
                  <a:lnTo>
                    <a:pt x="142763" y="186127"/>
                  </a:lnTo>
                  <a:lnTo>
                    <a:pt x="143792" y="186592"/>
                  </a:lnTo>
                  <a:lnTo>
                    <a:pt x="147582" y="187109"/>
                  </a:lnTo>
                  <a:lnTo>
                    <a:pt x="148989" y="188239"/>
                  </a:lnTo>
                  <a:lnTo>
                    <a:pt x="160734" y="196453"/>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1" name="SMARTInkShape-18"/>
            <p:cNvSpPr/>
            <p:nvPr/>
          </p:nvSpPr>
          <p:spPr bwMode="auto">
            <a:xfrm>
              <a:off x="5866815" y="4143375"/>
              <a:ext cx="125006" cy="17860"/>
            </a:xfrm>
            <a:custGeom>
              <a:avLst/>
              <a:gdLst/>
              <a:ahLst/>
              <a:cxnLst/>
              <a:rect l="0" t="0" r="0" b="0"/>
              <a:pathLst>
                <a:path w="125006" h="17860">
                  <a:moveTo>
                    <a:pt x="8919" y="17859"/>
                  </a:moveTo>
                  <a:lnTo>
                    <a:pt x="1231" y="17859"/>
                  </a:lnTo>
                  <a:lnTo>
                    <a:pt x="817" y="16867"/>
                  </a:lnTo>
                  <a:lnTo>
                    <a:pt x="0" y="9038"/>
                  </a:lnTo>
                  <a:lnTo>
                    <a:pt x="34067" y="8930"/>
                  </a:lnTo>
                  <a:lnTo>
                    <a:pt x="42513" y="2793"/>
                  </a:lnTo>
                  <a:lnTo>
                    <a:pt x="50844" y="827"/>
                  </a:lnTo>
                  <a:lnTo>
                    <a:pt x="95240" y="2"/>
                  </a:lnTo>
                  <a:lnTo>
                    <a:pt x="125005"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2" name="SMARTInkShape-19"/>
            <p:cNvSpPr/>
            <p:nvPr/>
          </p:nvSpPr>
          <p:spPr bwMode="auto">
            <a:xfrm>
              <a:off x="6081117" y="4063008"/>
              <a:ext cx="267892" cy="168421"/>
            </a:xfrm>
            <a:custGeom>
              <a:avLst/>
              <a:gdLst/>
              <a:ahLst/>
              <a:cxnLst/>
              <a:rect l="0" t="0" r="0" b="0"/>
              <a:pathLst>
                <a:path w="267892" h="168421">
                  <a:moveTo>
                    <a:pt x="0" y="0"/>
                  </a:moveTo>
                  <a:lnTo>
                    <a:pt x="0" y="40245"/>
                  </a:lnTo>
                  <a:lnTo>
                    <a:pt x="0" y="74500"/>
                  </a:lnTo>
                  <a:lnTo>
                    <a:pt x="2646" y="80405"/>
                  </a:lnTo>
                  <a:lnTo>
                    <a:pt x="4741" y="83369"/>
                  </a:lnTo>
                  <a:lnTo>
                    <a:pt x="7689" y="97021"/>
                  </a:lnTo>
                  <a:lnTo>
                    <a:pt x="8821" y="113955"/>
                  </a:lnTo>
                  <a:lnTo>
                    <a:pt x="15983" y="125519"/>
                  </a:lnTo>
                  <a:lnTo>
                    <a:pt x="16608" y="128328"/>
                  </a:lnTo>
                  <a:lnTo>
                    <a:pt x="22230" y="137021"/>
                  </a:lnTo>
                  <a:lnTo>
                    <a:pt x="27409" y="140273"/>
                  </a:lnTo>
                  <a:lnTo>
                    <a:pt x="30179" y="141140"/>
                  </a:lnTo>
                  <a:lnTo>
                    <a:pt x="32025" y="142711"/>
                  </a:lnTo>
                  <a:lnTo>
                    <a:pt x="34077" y="147101"/>
                  </a:lnTo>
                  <a:lnTo>
                    <a:pt x="35617" y="148669"/>
                  </a:lnTo>
                  <a:lnTo>
                    <a:pt x="39973" y="150411"/>
                  </a:lnTo>
                  <a:lnTo>
                    <a:pt x="50854" y="152522"/>
                  </a:lnTo>
                  <a:lnTo>
                    <a:pt x="59607" y="157860"/>
                  </a:lnTo>
                  <a:lnTo>
                    <a:pt x="69684" y="160356"/>
                  </a:lnTo>
                  <a:lnTo>
                    <a:pt x="83713" y="160701"/>
                  </a:lnTo>
                  <a:lnTo>
                    <a:pt x="89461" y="163365"/>
                  </a:lnTo>
                  <a:lnTo>
                    <a:pt x="95323" y="166865"/>
                  </a:lnTo>
                  <a:lnTo>
                    <a:pt x="101236" y="168420"/>
                  </a:lnTo>
                  <a:lnTo>
                    <a:pt x="104202" y="167842"/>
                  </a:lnTo>
                  <a:lnTo>
                    <a:pt x="116091" y="162433"/>
                  </a:lnTo>
                  <a:lnTo>
                    <a:pt x="139899" y="159808"/>
                  </a:lnTo>
                  <a:lnTo>
                    <a:pt x="151805" y="153680"/>
                  </a:lnTo>
                  <a:lnTo>
                    <a:pt x="163711" y="152175"/>
                  </a:lnTo>
                  <a:lnTo>
                    <a:pt x="165696" y="151059"/>
                  </a:lnTo>
                  <a:lnTo>
                    <a:pt x="167019" y="149324"/>
                  </a:lnTo>
                  <a:lnTo>
                    <a:pt x="167900" y="147174"/>
                  </a:lnTo>
                  <a:lnTo>
                    <a:pt x="169481" y="145741"/>
                  </a:lnTo>
                  <a:lnTo>
                    <a:pt x="173882" y="144148"/>
                  </a:lnTo>
                  <a:lnTo>
                    <a:pt x="181939" y="143252"/>
                  </a:lnTo>
                  <a:lnTo>
                    <a:pt x="183800" y="142135"/>
                  </a:lnTo>
                  <a:lnTo>
                    <a:pt x="185041" y="140397"/>
                  </a:lnTo>
                  <a:lnTo>
                    <a:pt x="185869" y="138246"/>
                  </a:lnTo>
                  <a:lnTo>
                    <a:pt x="187413" y="136812"/>
                  </a:lnTo>
                  <a:lnTo>
                    <a:pt x="197019" y="131866"/>
                  </a:lnTo>
                  <a:lnTo>
                    <a:pt x="218643" y="111748"/>
                  </a:lnTo>
                  <a:lnTo>
                    <a:pt x="221198" y="106551"/>
                  </a:lnTo>
                  <a:lnTo>
                    <a:pt x="221880" y="103776"/>
                  </a:lnTo>
                  <a:lnTo>
                    <a:pt x="223326" y="101926"/>
                  </a:lnTo>
                  <a:lnTo>
                    <a:pt x="227579" y="99871"/>
                  </a:lnTo>
                  <a:lnTo>
                    <a:pt x="229110" y="98330"/>
                  </a:lnTo>
                  <a:lnTo>
                    <a:pt x="230811" y="93973"/>
                  </a:lnTo>
                  <a:lnTo>
                    <a:pt x="232257" y="92414"/>
                  </a:lnTo>
                  <a:lnTo>
                    <a:pt x="236510" y="90682"/>
                  </a:lnTo>
                  <a:lnTo>
                    <a:pt x="238040" y="89228"/>
                  </a:lnTo>
                  <a:lnTo>
                    <a:pt x="239741" y="84967"/>
                  </a:lnTo>
                  <a:lnTo>
                    <a:pt x="241187" y="83433"/>
                  </a:lnTo>
                  <a:lnTo>
                    <a:pt x="245439" y="81730"/>
                  </a:lnTo>
                  <a:lnTo>
                    <a:pt x="246970" y="80284"/>
                  </a:lnTo>
                  <a:lnTo>
                    <a:pt x="250755" y="71352"/>
                  </a:lnTo>
                  <a:lnTo>
                    <a:pt x="258583" y="62911"/>
                  </a:lnTo>
                  <a:lnTo>
                    <a:pt x="258951" y="53956"/>
                  </a:lnTo>
                  <a:lnTo>
                    <a:pt x="263699" y="53690"/>
                  </a:lnTo>
                  <a:lnTo>
                    <a:pt x="265096" y="52661"/>
                  </a:lnTo>
                  <a:lnTo>
                    <a:pt x="267891" y="44648"/>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spTree>
    <p:extLst>
      <p:ext uri="{BB962C8B-B14F-4D97-AF65-F5344CB8AC3E}">
        <p14:creationId xmlns:p14="http://schemas.microsoft.com/office/powerpoint/2010/main" val="980153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Protein Synthesis</a:t>
            </a:r>
            <a:endParaRPr lang="en-US" dirty="0"/>
          </a:p>
        </p:txBody>
      </p:sp>
      <p:sp>
        <p:nvSpPr>
          <p:cNvPr id="5" name="Subtitle 4"/>
          <p:cNvSpPr>
            <a:spLocks noGrp="1"/>
          </p:cNvSpPr>
          <p:nvPr>
            <p:ph type="subTitle" idx="1"/>
          </p:nvPr>
        </p:nvSpPr>
        <p:spPr/>
        <p:txBody>
          <a:bodyPr/>
          <a:lstStyle/>
          <a:p>
            <a:r>
              <a:rPr lang="en-US" dirty="0" smtClean="0"/>
              <a:t>Translation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TRANSLATION</a:t>
            </a:r>
            <a:endParaRPr lang="en-US" dirty="0"/>
          </a:p>
        </p:txBody>
      </p:sp>
      <p:sp>
        <p:nvSpPr>
          <p:cNvPr id="5" name="Content Placeholder 4"/>
          <p:cNvSpPr>
            <a:spLocks noGrp="1"/>
          </p:cNvSpPr>
          <p:nvPr>
            <p:ph idx="1"/>
          </p:nvPr>
        </p:nvSpPr>
        <p:spPr>
          <a:xfrm>
            <a:off x="609600" y="1981200"/>
            <a:ext cx="7620000" cy="4267200"/>
          </a:xfrm>
        </p:spPr>
        <p:txBody>
          <a:bodyPr/>
          <a:lstStyle/>
          <a:p>
            <a:r>
              <a:rPr lang="en-US" sz="2800" dirty="0" smtClean="0"/>
              <a:t>Translation: the process in which mRNA is used as a blueprint to form chains of amino acids (</a:t>
            </a:r>
            <a:r>
              <a:rPr lang="en-US" sz="2800" dirty="0" err="1" smtClean="0"/>
              <a:t>RNA</a:t>
            </a:r>
            <a:r>
              <a:rPr lang="en-US" sz="2800" dirty="0" err="1" smtClean="0">
                <a:sym typeface="Wingdings" pitchFamily="2" charset="2"/>
              </a:rPr>
              <a:t>Protein</a:t>
            </a:r>
            <a:r>
              <a:rPr lang="en-US" sz="2800" dirty="0" smtClean="0">
                <a:sym typeface="Wingdings" pitchFamily="2" charset="2"/>
              </a:rPr>
              <a:t>)</a:t>
            </a:r>
            <a:endParaRPr lang="en-US" sz="2800" dirty="0" smtClean="0"/>
          </a:p>
          <a:p>
            <a:pPr lvl="1"/>
            <a:r>
              <a:rPr lang="en-US" sz="2400" dirty="0" smtClean="0"/>
              <a:t>Amino acids linked together form a protein</a:t>
            </a:r>
          </a:p>
          <a:p>
            <a:pPr lvl="1"/>
            <a:r>
              <a:rPr lang="en-US" sz="2400" dirty="0" smtClean="0"/>
              <a:t>Translate: To change a sentence from one language (nucleic acid) to another (amino acid)</a:t>
            </a:r>
          </a:p>
          <a:p>
            <a:r>
              <a:rPr lang="en-US" sz="2800" dirty="0" smtClean="0"/>
              <a:t>Every 3 letters on an mRNA chain = </a:t>
            </a:r>
            <a:r>
              <a:rPr lang="en-US" sz="2800" dirty="0" err="1" smtClean="0"/>
              <a:t>codon</a:t>
            </a:r>
            <a:endParaRPr lang="en-US" sz="2800" dirty="0" smtClean="0"/>
          </a:p>
          <a:p>
            <a:pPr lvl="1"/>
            <a:r>
              <a:rPr lang="en-US" sz="2400" dirty="0" smtClean="0"/>
              <a:t>Each </a:t>
            </a:r>
            <a:r>
              <a:rPr lang="en-US" sz="2400" dirty="0" err="1" smtClean="0"/>
              <a:t>codon</a:t>
            </a:r>
            <a:r>
              <a:rPr lang="en-US" sz="2400" dirty="0" smtClean="0"/>
              <a:t> (3 DNA letters) = 1 amino acid</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Codon Chart</a:t>
            </a:r>
            <a:endParaRPr lang="en-US" dirty="0"/>
          </a:p>
        </p:txBody>
      </p:sp>
      <p:sp>
        <p:nvSpPr>
          <p:cNvPr id="4" name="Content Placeholder 3"/>
          <p:cNvSpPr>
            <a:spLocks noGrp="1"/>
          </p:cNvSpPr>
          <p:nvPr>
            <p:ph sz="half" idx="1"/>
          </p:nvPr>
        </p:nvSpPr>
        <p:spPr>
          <a:xfrm>
            <a:off x="228600" y="1981200"/>
            <a:ext cx="4267200" cy="4267200"/>
          </a:xfrm>
        </p:spPr>
        <p:txBody>
          <a:bodyPr/>
          <a:lstStyle/>
          <a:p>
            <a:r>
              <a:rPr lang="en-US" dirty="0" smtClean="0"/>
              <a:t>Given the mRNA, we can read a codon chart to translated into the amino acid it codes for</a:t>
            </a:r>
          </a:p>
          <a:p>
            <a:r>
              <a:rPr lang="en-US" dirty="0" smtClean="0"/>
              <a:t>Remember, 1 word in nucleic acid language is a </a:t>
            </a:r>
            <a:r>
              <a:rPr lang="en-US" b="1" i="1" dirty="0" err="1" smtClean="0">
                <a:solidFill>
                  <a:schemeClr val="tx2">
                    <a:lumMod val="60000"/>
                    <a:lumOff val="40000"/>
                  </a:schemeClr>
                </a:solidFill>
              </a:rPr>
              <a:t>codon</a:t>
            </a:r>
            <a:r>
              <a:rPr lang="en-US" dirty="0" smtClean="0"/>
              <a:t>  (three</a:t>
            </a:r>
            <a:r>
              <a:rPr lang="en-US" b="1" dirty="0" smtClean="0">
                <a:solidFill>
                  <a:schemeClr val="tx2">
                    <a:lumMod val="60000"/>
                    <a:lumOff val="40000"/>
                  </a:schemeClr>
                </a:solidFill>
              </a:rPr>
              <a:t> </a:t>
            </a:r>
            <a:r>
              <a:rPr lang="en-US" dirty="0" smtClean="0"/>
              <a:t>nucleotides)</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437008" y="2209800"/>
            <a:ext cx="4706992" cy="3886200"/>
          </a:xfrm>
          <a:prstGeom prst="rect">
            <a:avLst/>
          </a:prstGeom>
          <a:noFill/>
          <a:ln w="9525">
            <a:noFill/>
            <a:miter lim="800000"/>
            <a:headEnd/>
            <a:tailEnd/>
          </a:ln>
        </p:spPr>
      </p:pic>
      <p:grpSp>
        <p:nvGrpSpPr>
          <p:cNvPr id="10" name="SMARTInkShape-Group2"/>
          <p:cNvGrpSpPr/>
          <p:nvPr/>
        </p:nvGrpSpPr>
        <p:grpSpPr>
          <a:xfrm>
            <a:off x="1214438" y="1286243"/>
            <a:ext cx="1035844" cy="490766"/>
            <a:chOff x="1214438" y="1286243"/>
            <a:chExt cx="1035844" cy="490766"/>
          </a:xfrm>
        </p:grpSpPr>
        <p:sp>
          <p:nvSpPr>
            <p:cNvPr id="3" name="SMARTInkShape-20"/>
            <p:cNvSpPr/>
            <p:nvPr/>
          </p:nvSpPr>
          <p:spPr bwMode="auto">
            <a:xfrm>
              <a:off x="1946673" y="1375175"/>
              <a:ext cx="303609" cy="335459"/>
            </a:xfrm>
            <a:custGeom>
              <a:avLst/>
              <a:gdLst/>
              <a:ahLst/>
              <a:cxnLst/>
              <a:rect l="0" t="0" r="0" b="0"/>
              <a:pathLst>
                <a:path w="303609" h="335459">
                  <a:moveTo>
                    <a:pt x="169663" y="8927"/>
                  </a:moveTo>
                  <a:lnTo>
                    <a:pt x="169663" y="1238"/>
                  </a:lnTo>
                  <a:lnTo>
                    <a:pt x="168671" y="824"/>
                  </a:lnTo>
                  <a:lnTo>
                    <a:pt x="147463" y="0"/>
                  </a:lnTo>
                  <a:lnTo>
                    <a:pt x="124378" y="7126"/>
                  </a:lnTo>
                  <a:lnTo>
                    <a:pt x="108205" y="15443"/>
                  </a:lnTo>
                  <a:lnTo>
                    <a:pt x="101669" y="17776"/>
                  </a:lnTo>
                  <a:lnTo>
                    <a:pt x="59532" y="56561"/>
                  </a:lnTo>
                  <a:lnTo>
                    <a:pt x="44648" y="74082"/>
                  </a:lnTo>
                  <a:lnTo>
                    <a:pt x="20504" y="114058"/>
                  </a:lnTo>
                  <a:lnTo>
                    <a:pt x="6903" y="153843"/>
                  </a:lnTo>
                  <a:lnTo>
                    <a:pt x="3067" y="164615"/>
                  </a:lnTo>
                  <a:lnTo>
                    <a:pt x="79" y="209207"/>
                  </a:lnTo>
                  <a:lnTo>
                    <a:pt x="1" y="252862"/>
                  </a:lnTo>
                  <a:lnTo>
                    <a:pt x="0" y="260548"/>
                  </a:lnTo>
                  <a:lnTo>
                    <a:pt x="2645" y="267271"/>
                  </a:lnTo>
                  <a:lnTo>
                    <a:pt x="15445" y="285693"/>
                  </a:lnTo>
                  <a:lnTo>
                    <a:pt x="17778" y="291676"/>
                  </a:lnTo>
                  <a:lnTo>
                    <a:pt x="38807" y="315512"/>
                  </a:lnTo>
                  <a:lnTo>
                    <a:pt x="47343" y="318819"/>
                  </a:lnTo>
                  <a:lnTo>
                    <a:pt x="56760" y="321282"/>
                  </a:lnTo>
                  <a:lnTo>
                    <a:pt x="70889" y="328301"/>
                  </a:lnTo>
                  <a:lnTo>
                    <a:pt x="96315" y="332857"/>
                  </a:lnTo>
                  <a:lnTo>
                    <a:pt x="99929" y="335013"/>
                  </a:lnTo>
                  <a:lnTo>
                    <a:pt x="104322" y="335458"/>
                  </a:lnTo>
                  <a:lnTo>
                    <a:pt x="147479" y="330779"/>
                  </a:lnTo>
                  <a:lnTo>
                    <a:pt x="156827" y="329574"/>
                  </a:lnTo>
                  <a:lnTo>
                    <a:pt x="172254" y="323317"/>
                  </a:lnTo>
                  <a:lnTo>
                    <a:pt x="186858" y="314959"/>
                  </a:lnTo>
                  <a:lnTo>
                    <a:pt x="193180" y="312621"/>
                  </a:lnTo>
                  <a:lnTo>
                    <a:pt x="226214" y="282737"/>
                  </a:lnTo>
                  <a:lnTo>
                    <a:pt x="229523" y="276802"/>
                  </a:lnTo>
                  <a:lnTo>
                    <a:pt x="231986" y="270857"/>
                  </a:lnTo>
                  <a:lnTo>
                    <a:pt x="239704" y="260721"/>
                  </a:lnTo>
                  <a:lnTo>
                    <a:pt x="240687" y="254740"/>
                  </a:lnTo>
                  <a:lnTo>
                    <a:pt x="241097" y="220253"/>
                  </a:lnTo>
                  <a:lnTo>
                    <a:pt x="238453" y="214305"/>
                  </a:lnTo>
                  <a:lnTo>
                    <a:pt x="219851" y="193106"/>
                  </a:lnTo>
                  <a:lnTo>
                    <a:pt x="214127" y="190003"/>
                  </a:lnTo>
                  <a:lnTo>
                    <a:pt x="202369" y="188011"/>
                  </a:lnTo>
                  <a:lnTo>
                    <a:pt x="200397" y="186855"/>
                  </a:lnTo>
                  <a:lnTo>
                    <a:pt x="199082" y="185092"/>
                  </a:lnTo>
                  <a:lnTo>
                    <a:pt x="198205" y="182925"/>
                  </a:lnTo>
                  <a:lnTo>
                    <a:pt x="196629" y="181480"/>
                  </a:lnTo>
                  <a:lnTo>
                    <a:pt x="192231" y="179875"/>
                  </a:lnTo>
                  <a:lnTo>
                    <a:pt x="149342" y="178591"/>
                  </a:lnTo>
                  <a:lnTo>
                    <a:pt x="142875" y="178591"/>
                  </a:lnTo>
                  <a:lnTo>
                    <a:pt x="150562" y="178591"/>
                  </a:lnTo>
                  <a:lnTo>
                    <a:pt x="158687" y="172454"/>
                  </a:lnTo>
                  <a:lnTo>
                    <a:pt x="166962" y="170489"/>
                  </a:lnTo>
                  <a:lnTo>
                    <a:pt x="190510" y="169693"/>
                  </a:lnTo>
                  <a:lnTo>
                    <a:pt x="196457" y="167029"/>
                  </a:lnTo>
                  <a:lnTo>
                    <a:pt x="199432" y="164930"/>
                  </a:lnTo>
                  <a:lnTo>
                    <a:pt x="213100" y="161975"/>
                  </a:lnTo>
                  <a:lnTo>
                    <a:pt x="255962" y="160738"/>
                  </a:lnTo>
                  <a:lnTo>
                    <a:pt x="299299" y="160731"/>
                  </a:lnTo>
                  <a:lnTo>
                    <a:pt x="303608" y="160731"/>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5" name="SMARTInkShape-21"/>
            <p:cNvSpPr/>
            <p:nvPr/>
          </p:nvSpPr>
          <p:spPr bwMode="auto">
            <a:xfrm>
              <a:off x="1607344" y="1357313"/>
              <a:ext cx="241102" cy="365713"/>
            </a:xfrm>
            <a:custGeom>
              <a:avLst/>
              <a:gdLst/>
              <a:ahLst/>
              <a:cxnLst/>
              <a:rect l="0" t="0" r="0" b="0"/>
              <a:pathLst>
                <a:path w="241102" h="365713">
                  <a:moveTo>
                    <a:pt x="0" y="0"/>
                  </a:moveTo>
                  <a:lnTo>
                    <a:pt x="0" y="43814"/>
                  </a:lnTo>
                  <a:lnTo>
                    <a:pt x="0" y="88054"/>
                  </a:lnTo>
                  <a:lnTo>
                    <a:pt x="0" y="131381"/>
                  </a:lnTo>
                  <a:lnTo>
                    <a:pt x="0" y="171542"/>
                  </a:lnTo>
                  <a:lnTo>
                    <a:pt x="992" y="182404"/>
                  </a:lnTo>
                  <a:lnTo>
                    <a:pt x="8102" y="217362"/>
                  </a:lnTo>
                  <a:lnTo>
                    <a:pt x="8897" y="257228"/>
                  </a:lnTo>
                  <a:lnTo>
                    <a:pt x="18022" y="290600"/>
                  </a:lnTo>
                  <a:lnTo>
                    <a:pt x="23750" y="301298"/>
                  </a:lnTo>
                  <a:lnTo>
                    <a:pt x="26881" y="315602"/>
                  </a:lnTo>
                  <a:lnTo>
                    <a:pt x="33679" y="329827"/>
                  </a:lnTo>
                  <a:lnTo>
                    <a:pt x="34359" y="332994"/>
                  </a:lnTo>
                  <a:lnTo>
                    <a:pt x="43287" y="346460"/>
                  </a:lnTo>
                  <a:lnTo>
                    <a:pt x="48986" y="352465"/>
                  </a:lnTo>
                  <a:lnTo>
                    <a:pt x="54183" y="355088"/>
                  </a:lnTo>
                  <a:lnTo>
                    <a:pt x="56958" y="355788"/>
                  </a:lnTo>
                  <a:lnTo>
                    <a:pt x="58808" y="357246"/>
                  </a:lnTo>
                  <a:lnTo>
                    <a:pt x="60863" y="361513"/>
                  </a:lnTo>
                  <a:lnTo>
                    <a:pt x="62403" y="363047"/>
                  </a:lnTo>
                  <a:lnTo>
                    <a:pt x="66761" y="364752"/>
                  </a:lnTo>
                  <a:lnTo>
                    <a:pt x="74792" y="365712"/>
                  </a:lnTo>
                  <a:lnTo>
                    <a:pt x="80535" y="363291"/>
                  </a:lnTo>
                  <a:lnTo>
                    <a:pt x="96084" y="351288"/>
                  </a:lnTo>
                  <a:lnTo>
                    <a:pt x="104427" y="348163"/>
                  </a:lnTo>
                  <a:lnTo>
                    <a:pt x="119095" y="335947"/>
                  </a:lnTo>
                  <a:lnTo>
                    <a:pt x="128002" y="322561"/>
                  </a:lnTo>
                  <a:lnTo>
                    <a:pt x="151968" y="278729"/>
                  </a:lnTo>
                  <a:lnTo>
                    <a:pt x="154890" y="275116"/>
                  </a:lnTo>
                  <a:lnTo>
                    <a:pt x="158137" y="265810"/>
                  </a:lnTo>
                  <a:lnTo>
                    <a:pt x="162610" y="249414"/>
                  </a:lnTo>
                  <a:lnTo>
                    <a:pt x="176548" y="204815"/>
                  </a:lnTo>
                  <a:lnTo>
                    <a:pt x="179506" y="163872"/>
                  </a:lnTo>
                  <a:lnTo>
                    <a:pt x="186271" y="141291"/>
                  </a:lnTo>
                  <a:lnTo>
                    <a:pt x="187491" y="96895"/>
                  </a:lnTo>
                  <a:lnTo>
                    <a:pt x="187523" y="54148"/>
                  </a:lnTo>
                  <a:lnTo>
                    <a:pt x="187523" y="9550"/>
                  </a:lnTo>
                  <a:lnTo>
                    <a:pt x="187523" y="8940"/>
                  </a:lnTo>
                  <a:lnTo>
                    <a:pt x="179835" y="16619"/>
                  </a:lnTo>
                  <a:lnTo>
                    <a:pt x="178961" y="22232"/>
                  </a:lnTo>
                  <a:lnTo>
                    <a:pt x="177623" y="42745"/>
                  </a:lnTo>
                  <a:lnTo>
                    <a:pt x="170908" y="64253"/>
                  </a:lnTo>
                  <a:lnTo>
                    <a:pt x="168917" y="83284"/>
                  </a:lnTo>
                  <a:lnTo>
                    <a:pt x="162644" y="100272"/>
                  </a:lnTo>
                  <a:lnTo>
                    <a:pt x="160809" y="140786"/>
                  </a:lnTo>
                  <a:lnTo>
                    <a:pt x="160738" y="180072"/>
                  </a:lnTo>
                  <a:lnTo>
                    <a:pt x="160735" y="220352"/>
                  </a:lnTo>
                  <a:lnTo>
                    <a:pt x="161726" y="255805"/>
                  </a:lnTo>
                  <a:lnTo>
                    <a:pt x="168836" y="281843"/>
                  </a:lnTo>
                  <a:lnTo>
                    <a:pt x="170583" y="306687"/>
                  </a:lnTo>
                  <a:lnTo>
                    <a:pt x="176771" y="317640"/>
                  </a:lnTo>
                  <a:lnTo>
                    <a:pt x="203732" y="346599"/>
                  </a:lnTo>
                  <a:lnTo>
                    <a:pt x="207295" y="347521"/>
                  </a:lnTo>
                  <a:lnTo>
                    <a:pt x="209634" y="347766"/>
                  </a:lnTo>
                  <a:lnTo>
                    <a:pt x="214879" y="350685"/>
                  </a:lnTo>
                  <a:lnTo>
                    <a:pt x="220517" y="354297"/>
                  </a:lnTo>
                  <a:lnTo>
                    <a:pt x="229270" y="356331"/>
                  </a:lnTo>
                  <a:lnTo>
                    <a:pt x="241101" y="35718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7" name="SMARTInkShape-22"/>
            <p:cNvSpPr/>
            <p:nvPr/>
          </p:nvSpPr>
          <p:spPr bwMode="auto">
            <a:xfrm>
              <a:off x="1303734" y="1634133"/>
              <a:ext cx="187525" cy="17860"/>
            </a:xfrm>
            <a:custGeom>
              <a:avLst/>
              <a:gdLst/>
              <a:ahLst/>
              <a:cxnLst/>
              <a:rect l="0" t="0" r="0" b="0"/>
              <a:pathLst>
                <a:path w="187525" h="17860">
                  <a:moveTo>
                    <a:pt x="0" y="17859"/>
                  </a:moveTo>
                  <a:lnTo>
                    <a:pt x="0" y="12715"/>
                  </a:lnTo>
                  <a:lnTo>
                    <a:pt x="0" y="17600"/>
                  </a:lnTo>
                  <a:lnTo>
                    <a:pt x="4741" y="17782"/>
                  </a:lnTo>
                  <a:lnTo>
                    <a:pt x="9714" y="15179"/>
                  </a:lnTo>
                  <a:lnTo>
                    <a:pt x="15232" y="11707"/>
                  </a:lnTo>
                  <a:lnTo>
                    <a:pt x="20991" y="10164"/>
                  </a:lnTo>
                  <a:lnTo>
                    <a:pt x="23916" y="10745"/>
                  </a:lnTo>
                  <a:lnTo>
                    <a:pt x="29812" y="14036"/>
                  </a:lnTo>
                  <a:lnTo>
                    <a:pt x="32773" y="14318"/>
                  </a:lnTo>
                  <a:lnTo>
                    <a:pt x="56556" y="9198"/>
                  </a:lnTo>
                  <a:lnTo>
                    <a:pt x="101142" y="7942"/>
                  </a:lnTo>
                  <a:lnTo>
                    <a:pt x="118132" y="1863"/>
                  </a:lnTo>
                  <a:lnTo>
                    <a:pt x="159403" y="32"/>
                  </a:lnTo>
                  <a:lnTo>
                    <a:pt x="187524"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SMARTInkShape-23"/>
            <p:cNvSpPr/>
            <p:nvPr/>
          </p:nvSpPr>
          <p:spPr bwMode="auto">
            <a:xfrm>
              <a:off x="1401961" y="1357313"/>
              <a:ext cx="116087" cy="401836"/>
            </a:xfrm>
            <a:custGeom>
              <a:avLst/>
              <a:gdLst/>
              <a:ahLst/>
              <a:cxnLst/>
              <a:rect l="0" t="0" r="0" b="0"/>
              <a:pathLst>
                <a:path w="116087" h="401836">
                  <a:moveTo>
                    <a:pt x="0" y="0"/>
                  </a:moveTo>
                  <a:lnTo>
                    <a:pt x="0" y="4740"/>
                  </a:lnTo>
                  <a:lnTo>
                    <a:pt x="992" y="6136"/>
                  </a:lnTo>
                  <a:lnTo>
                    <a:pt x="2646" y="7067"/>
                  </a:lnTo>
                  <a:lnTo>
                    <a:pt x="4740" y="7688"/>
                  </a:lnTo>
                  <a:lnTo>
                    <a:pt x="6137" y="9094"/>
                  </a:lnTo>
                  <a:lnTo>
                    <a:pt x="7688" y="13302"/>
                  </a:lnTo>
                  <a:lnTo>
                    <a:pt x="13561" y="39369"/>
                  </a:lnTo>
                  <a:lnTo>
                    <a:pt x="25170" y="64759"/>
                  </a:lnTo>
                  <a:lnTo>
                    <a:pt x="26747" y="105556"/>
                  </a:lnTo>
                  <a:lnTo>
                    <a:pt x="29416" y="114052"/>
                  </a:lnTo>
                  <a:lnTo>
                    <a:pt x="32918" y="122127"/>
                  </a:lnTo>
                  <a:lnTo>
                    <a:pt x="38201" y="158267"/>
                  </a:lnTo>
                  <a:lnTo>
                    <a:pt x="41783" y="166583"/>
                  </a:lnTo>
                  <a:lnTo>
                    <a:pt x="44791" y="181429"/>
                  </a:lnTo>
                  <a:lnTo>
                    <a:pt x="50534" y="193544"/>
                  </a:lnTo>
                  <a:lnTo>
                    <a:pt x="60468" y="232350"/>
                  </a:lnTo>
                  <a:lnTo>
                    <a:pt x="62593" y="243165"/>
                  </a:lnTo>
                  <a:lnTo>
                    <a:pt x="68376" y="255824"/>
                  </a:lnTo>
                  <a:lnTo>
                    <a:pt x="75775" y="283144"/>
                  </a:lnTo>
                  <a:lnTo>
                    <a:pt x="85597" y="300522"/>
                  </a:lnTo>
                  <a:lnTo>
                    <a:pt x="91212" y="319389"/>
                  </a:lnTo>
                  <a:lnTo>
                    <a:pt x="93550" y="323058"/>
                  </a:lnTo>
                  <a:lnTo>
                    <a:pt x="96841" y="337704"/>
                  </a:lnTo>
                  <a:lnTo>
                    <a:pt x="98945" y="353302"/>
                  </a:lnTo>
                  <a:lnTo>
                    <a:pt x="105240" y="365937"/>
                  </a:lnTo>
                  <a:lnTo>
                    <a:pt x="106778" y="377987"/>
                  </a:lnTo>
                  <a:lnTo>
                    <a:pt x="107896" y="379984"/>
                  </a:lnTo>
                  <a:lnTo>
                    <a:pt x="109634" y="381315"/>
                  </a:lnTo>
                  <a:lnTo>
                    <a:pt x="111785" y="382202"/>
                  </a:lnTo>
                  <a:lnTo>
                    <a:pt x="113218" y="383785"/>
                  </a:lnTo>
                  <a:lnTo>
                    <a:pt x="114811" y="388191"/>
                  </a:lnTo>
                  <a:lnTo>
                    <a:pt x="116086" y="40183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SMARTInkShape-24"/>
            <p:cNvSpPr/>
            <p:nvPr/>
          </p:nvSpPr>
          <p:spPr bwMode="auto">
            <a:xfrm>
              <a:off x="1214438" y="1286243"/>
              <a:ext cx="178594" cy="490766"/>
            </a:xfrm>
            <a:custGeom>
              <a:avLst/>
              <a:gdLst/>
              <a:ahLst/>
              <a:cxnLst/>
              <a:rect l="0" t="0" r="0" b="0"/>
              <a:pathLst>
                <a:path w="178594" h="490766">
                  <a:moveTo>
                    <a:pt x="178593" y="8562"/>
                  </a:moveTo>
                  <a:lnTo>
                    <a:pt x="170031" y="0"/>
                  </a:lnTo>
                  <a:lnTo>
                    <a:pt x="169664" y="44460"/>
                  </a:lnTo>
                  <a:lnTo>
                    <a:pt x="169664" y="47377"/>
                  </a:lnTo>
                  <a:lnTo>
                    <a:pt x="160569" y="76202"/>
                  </a:lnTo>
                  <a:lnTo>
                    <a:pt x="153829" y="88767"/>
                  </a:lnTo>
                  <a:lnTo>
                    <a:pt x="142789" y="120837"/>
                  </a:lnTo>
                  <a:lnTo>
                    <a:pt x="137006" y="131346"/>
                  </a:lnTo>
                  <a:lnTo>
                    <a:pt x="133860" y="145594"/>
                  </a:lnTo>
                  <a:lnTo>
                    <a:pt x="128077" y="157533"/>
                  </a:lnTo>
                  <a:lnTo>
                    <a:pt x="124930" y="172205"/>
                  </a:lnTo>
                  <a:lnTo>
                    <a:pt x="110856" y="199970"/>
                  </a:lnTo>
                  <a:lnTo>
                    <a:pt x="99612" y="241982"/>
                  </a:lnTo>
                  <a:lnTo>
                    <a:pt x="87256" y="285547"/>
                  </a:lnTo>
                  <a:lnTo>
                    <a:pt x="71541" y="326877"/>
                  </a:lnTo>
                  <a:lnTo>
                    <a:pt x="53409" y="363267"/>
                  </a:lnTo>
                  <a:lnTo>
                    <a:pt x="50489" y="367071"/>
                  </a:lnTo>
                  <a:lnTo>
                    <a:pt x="47244" y="376589"/>
                  </a:lnTo>
                  <a:lnTo>
                    <a:pt x="44810" y="386442"/>
                  </a:lnTo>
                  <a:lnTo>
                    <a:pt x="29270" y="417283"/>
                  </a:lnTo>
                  <a:lnTo>
                    <a:pt x="17791" y="451162"/>
                  </a:lnTo>
                  <a:lnTo>
                    <a:pt x="10974" y="463796"/>
                  </a:lnTo>
                  <a:lnTo>
                    <a:pt x="10292" y="466833"/>
                  </a:lnTo>
                  <a:lnTo>
                    <a:pt x="8846" y="468857"/>
                  </a:lnTo>
                  <a:lnTo>
                    <a:pt x="6889" y="470206"/>
                  </a:lnTo>
                  <a:lnTo>
                    <a:pt x="4593" y="471106"/>
                  </a:lnTo>
                  <a:lnTo>
                    <a:pt x="3062" y="472698"/>
                  </a:lnTo>
                  <a:lnTo>
                    <a:pt x="403" y="480436"/>
                  </a:lnTo>
                  <a:lnTo>
                    <a:pt x="0" y="49076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grpSp>
        <p:nvGrpSpPr>
          <p:cNvPr id="17" name="SMARTInkShape-Group3"/>
          <p:cNvGrpSpPr/>
          <p:nvPr/>
        </p:nvGrpSpPr>
        <p:grpSpPr>
          <a:xfrm>
            <a:off x="3027164" y="1321594"/>
            <a:ext cx="946548" cy="410766"/>
            <a:chOff x="3027164" y="1321594"/>
            <a:chExt cx="946548" cy="410766"/>
          </a:xfrm>
        </p:grpSpPr>
        <p:sp>
          <p:nvSpPr>
            <p:cNvPr id="11" name="SMARTInkShape-25"/>
            <p:cNvSpPr/>
            <p:nvPr/>
          </p:nvSpPr>
          <p:spPr bwMode="auto">
            <a:xfrm>
              <a:off x="3662568" y="1330523"/>
              <a:ext cx="311144" cy="366064"/>
            </a:xfrm>
            <a:custGeom>
              <a:avLst/>
              <a:gdLst/>
              <a:ahLst/>
              <a:cxnLst/>
              <a:rect l="0" t="0" r="0" b="0"/>
              <a:pathLst>
                <a:path w="311144" h="366064">
                  <a:moveTo>
                    <a:pt x="177198" y="0"/>
                  </a:moveTo>
                  <a:lnTo>
                    <a:pt x="155948" y="0"/>
                  </a:lnTo>
                  <a:lnTo>
                    <a:pt x="150225" y="2646"/>
                  </a:lnTo>
                  <a:lnTo>
                    <a:pt x="144374" y="6137"/>
                  </a:lnTo>
                  <a:lnTo>
                    <a:pt x="135502" y="9095"/>
                  </a:lnTo>
                  <a:lnTo>
                    <a:pt x="126589" y="14822"/>
                  </a:lnTo>
                  <a:lnTo>
                    <a:pt x="117664" y="17952"/>
                  </a:lnTo>
                  <a:lnTo>
                    <a:pt x="84740" y="42744"/>
                  </a:lnTo>
                  <a:lnTo>
                    <a:pt x="55231" y="84277"/>
                  </a:lnTo>
                  <a:lnTo>
                    <a:pt x="34327" y="125071"/>
                  </a:lnTo>
                  <a:lnTo>
                    <a:pt x="13487" y="166691"/>
                  </a:lnTo>
                  <a:lnTo>
                    <a:pt x="3316" y="207147"/>
                  </a:lnTo>
                  <a:lnTo>
                    <a:pt x="0" y="223214"/>
                  </a:lnTo>
                  <a:lnTo>
                    <a:pt x="1870" y="233483"/>
                  </a:lnTo>
                  <a:lnTo>
                    <a:pt x="5856" y="250420"/>
                  </a:lnTo>
                  <a:lnTo>
                    <a:pt x="7780" y="261118"/>
                  </a:lnTo>
                  <a:lnTo>
                    <a:pt x="14454" y="278717"/>
                  </a:lnTo>
                  <a:lnTo>
                    <a:pt x="16562" y="288577"/>
                  </a:lnTo>
                  <a:lnTo>
                    <a:pt x="28775" y="310915"/>
                  </a:lnTo>
                  <a:lnTo>
                    <a:pt x="37149" y="319424"/>
                  </a:lnTo>
                  <a:lnTo>
                    <a:pt x="76916" y="353196"/>
                  </a:lnTo>
                  <a:lnTo>
                    <a:pt x="120561" y="365186"/>
                  </a:lnTo>
                  <a:lnTo>
                    <a:pt x="159507" y="366063"/>
                  </a:lnTo>
                  <a:lnTo>
                    <a:pt x="171320" y="365101"/>
                  </a:lnTo>
                  <a:lnTo>
                    <a:pt x="212921" y="355092"/>
                  </a:lnTo>
                  <a:lnTo>
                    <a:pt x="230777" y="350283"/>
                  </a:lnTo>
                  <a:lnTo>
                    <a:pt x="241691" y="348166"/>
                  </a:lnTo>
                  <a:lnTo>
                    <a:pt x="277489" y="332468"/>
                  </a:lnTo>
                  <a:lnTo>
                    <a:pt x="283312" y="325169"/>
                  </a:lnTo>
                  <a:lnTo>
                    <a:pt x="300525" y="313925"/>
                  </a:lnTo>
                  <a:lnTo>
                    <a:pt x="311021" y="303729"/>
                  </a:lnTo>
                  <a:lnTo>
                    <a:pt x="311143" y="29468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2" name="SMARTInkShape-26"/>
            <p:cNvSpPr/>
            <p:nvPr/>
          </p:nvSpPr>
          <p:spPr bwMode="auto">
            <a:xfrm>
              <a:off x="3866555" y="1366242"/>
              <a:ext cx="1" cy="17861"/>
            </a:xfrm>
            <a:custGeom>
              <a:avLst/>
              <a:gdLst/>
              <a:ahLst/>
              <a:cxnLst/>
              <a:rect l="0" t="0" r="0" b="0"/>
              <a:pathLst>
                <a:path w="1" h="17861">
                  <a:moveTo>
                    <a:pt x="0" y="17860"/>
                  </a:moveTo>
                  <a:lnTo>
                    <a:pt x="0"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3" name="SMARTInkShape-27"/>
            <p:cNvSpPr/>
            <p:nvPr/>
          </p:nvSpPr>
          <p:spPr bwMode="auto">
            <a:xfrm>
              <a:off x="3366492" y="1580555"/>
              <a:ext cx="178595" cy="8930"/>
            </a:xfrm>
            <a:custGeom>
              <a:avLst/>
              <a:gdLst/>
              <a:ahLst/>
              <a:cxnLst/>
              <a:rect l="0" t="0" r="0" b="0"/>
              <a:pathLst>
                <a:path w="178595" h="8930">
                  <a:moveTo>
                    <a:pt x="0" y="8929"/>
                  </a:moveTo>
                  <a:lnTo>
                    <a:pt x="21250" y="8929"/>
                  </a:lnTo>
                  <a:lnTo>
                    <a:pt x="26973" y="6284"/>
                  </a:lnTo>
                  <a:lnTo>
                    <a:pt x="29888" y="4189"/>
                  </a:lnTo>
                  <a:lnTo>
                    <a:pt x="43472" y="1241"/>
                  </a:lnTo>
                  <a:lnTo>
                    <a:pt x="87387" y="14"/>
                  </a:lnTo>
                  <a:lnTo>
                    <a:pt x="130702" y="0"/>
                  </a:lnTo>
                  <a:lnTo>
                    <a:pt x="178594"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 name="SMARTInkShape-28"/>
            <p:cNvSpPr/>
            <p:nvPr/>
          </p:nvSpPr>
          <p:spPr bwMode="auto">
            <a:xfrm>
              <a:off x="3464719" y="1357313"/>
              <a:ext cx="125016" cy="357188"/>
            </a:xfrm>
            <a:custGeom>
              <a:avLst/>
              <a:gdLst/>
              <a:ahLst/>
              <a:cxnLst/>
              <a:rect l="0" t="0" r="0" b="0"/>
              <a:pathLst>
                <a:path w="125016" h="357188">
                  <a:moveTo>
                    <a:pt x="0" y="0"/>
                  </a:moveTo>
                  <a:lnTo>
                    <a:pt x="0" y="4740"/>
                  </a:lnTo>
                  <a:lnTo>
                    <a:pt x="2645" y="9713"/>
                  </a:lnTo>
                  <a:lnTo>
                    <a:pt x="6137" y="15231"/>
                  </a:lnTo>
                  <a:lnTo>
                    <a:pt x="17010" y="50021"/>
                  </a:lnTo>
                  <a:lnTo>
                    <a:pt x="18777" y="69402"/>
                  </a:lnTo>
                  <a:lnTo>
                    <a:pt x="25538" y="91025"/>
                  </a:lnTo>
                  <a:lnTo>
                    <a:pt x="27708" y="127275"/>
                  </a:lnTo>
                  <a:lnTo>
                    <a:pt x="33842" y="144791"/>
                  </a:lnTo>
                  <a:lnTo>
                    <a:pt x="35877" y="154640"/>
                  </a:lnTo>
                  <a:lnTo>
                    <a:pt x="41608" y="166756"/>
                  </a:lnTo>
                  <a:lnTo>
                    <a:pt x="51510" y="199697"/>
                  </a:lnTo>
                  <a:lnTo>
                    <a:pt x="68845" y="234049"/>
                  </a:lnTo>
                  <a:lnTo>
                    <a:pt x="71277" y="243920"/>
                  </a:lnTo>
                  <a:lnTo>
                    <a:pt x="86816" y="274775"/>
                  </a:lnTo>
                  <a:lnTo>
                    <a:pt x="89186" y="281864"/>
                  </a:lnTo>
                  <a:lnTo>
                    <a:pt x="95107" y="291433"/>
                  </a:lnTo>
                  <a:lnTo>
                    <a:pt x="98295" y="300552"/>
                  </a:lnTo>
                  <a:lnTo>
                    <a:pt x="104090" y="309538"/>
                  </a:lnTo>
                  <a:lnTo>
                    <a:pt x="107239" y="318485"/>
                  </a:lnTo>
                  <a:lnTo>
                    <a:pt x="113024" y="327419"/>
                  </a:lnTo>
                  <a:lnTo>
                    <a:pt x="115178" y="336350"/>
                  </a:lnTo>
                  <a:lnTo>
                    <a:pt x="115683" y="342304"/>
                  </a:lnTo>
                  <a:lnTo>
                    <a:pt x="116809" y="344288"/>
                  </a:lnTo>
                  <a:lnTo>
                    <a:pt x="125015" y="35718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5" name="SMARTInkShape-29"/>
            <p:cNvSpPr/>
            <p:nvPr/>
          </p:nvSpPr>
          <p:spPr bwMode="auto">
            <a:xfrm>
              <a:off x="3339703" y="1321594"/>
              <a:ext cx="125017" cy="410766"/>
            </a:xfrm>
            <a:custGeom>
              <a:avLst/>
              <a:gdLst/>
              <a:ahLst/>
              <a:cxnLst/>
              <a:rect l="0" t="0" r="0" b="0"/>
              <a:pathLst>
                <a:path w="125017" h="410766">
                  <a:moveTo>
                    <a:pt x="125016" y="0"/>
                  </a:moveTo>
                  <a:lnTo>
                    <a:pt x="125016" y="4740"/>
                  </a:lnTo>
                  <a:lnTo>
                    <a:pt x="124024" y="6137"/>
                  </a:lnTo>
                  <a:lnTo>
                    <a:pt x="122370" y="7068"/>
                  </a:lnTo>
                  <a:lnTo>
                    <a:pt x="120275" y="7688"/>
                  </a:lnTo>
                  <a:lnTo>
                    <a:pt x="118879" y="9094"/>
                  </a:lnTo>
                  <a:lnTo>
                    <a:pt x="117327" y="13302"/>
                  </a:lnTo>
                  <a:lnTo>
                    <a:pt x="115339" y="24088"/>
                  </a:lnTo>
                  <a:lnTo>
                    <a:pt x="110022" y="32824"/>
                  </a:lnTo>
                  <a:lnTo>
                    <a:pt x="107723" y="44664"/>
                  </a:lnTo>
                  <a:lnTo>
                    <a:pt x="107534" y="47636"/>
                  </a:lnTo>
                  <a:lnTo>
                    <a:pt x="104678" y="53583"/>
                  </a:lnTo>
                  <a:lnTo>
                    <a:pt x="102528" y="56558"/>
                  </a:lnTo>
                  <a:lnTo>
                    <a:pt x="90650" y="91905"/>
                  </a:lnTo>
                  <a:lnTo>
                    <a:pt x="88572" y="110244"/>
                  </a:lnTo>
                  <a:lnTo>
                    <a:pt x="83239" y="122182"/>
                  </a:lnTo>
                  <a:lnTo>
                    <a:pt x="72791" y="166809"/>
                  </a:lnTo>
                  <a:lnTo>
                    <a:pt x="57278" y="208366"/>
                  </a:lnTo>
                  <a:lnTo>
                    <a:pt x="44081" y="250031"/>
                  </a:lnTo>
                  <a:lnTo>
                    <a:pt x="39436" y="261937"/>
                  </a:lnTo>
                  <a:lnTo>
                    <a:pt x="26223" y="306255"/>
                  </a:lnTo>
                  <a:lnTo>
                    <a:pt x="12049" y="350824"/>
                  </a:lnTo>
                  <a:lnTo>
                    <a:pt x="8212" y="371773"/>
                  </a:lnTo>
                  <a:lnTo>
                    <a:pt x="1916" y="383918"/>
                  </a:lnTo>
                  <a:lnTo>
                    <a:pt x="0" y="41076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6" name="SMARTInkShape-30"/>
            <p:cNvSpPr/>
            <p:nvPr/>
          </p:nvSpPr>
          <p:spPr bwMode="auto">
            <a:xfrm>
              <a:off x="3027164" y="1357691"/>
              <a:ext cx="241103" cy="329985"/>
            </a:xfrm>
            <a:custGeom>
              <a:avLst/>
              <a:gdLst/>
              <a:ahLst/>
              <a:cxnLst/>
              <a:rect l="0" t="0" r="0" b="0"/>
              <a:pathLst>
                <a:path w="241103" h="329985">
                  <a:moveTo>
                    <a:pt x="8930" y="8551"/>
                  </a:moveTo>
                  <a:lnTo>
                    <a:pt x="1862" y="25333"/>
                  </a:lnTo>
                  <a:lnTo>
                    <a:pt x="22" y="67243"/>
                  </a:lnTo>
                  <a:lnTo>
                    <a:pt x="0" y="108503"/>
                  </a:lnTo>
                  <a:lnTo>
                    <a:pt x="0" y="149813"/>
                  </a:lnTo>
                  <a:lnTo>
                    <a:pt x="0" y="193482"/>
                  </a:lnTo>
                  <a:lnTo>
                    <a:pt x="992" y="201868"/>
                  </a:lnTo>
                  <a:lnTo>
                    <a:pt x="7689" y="224447"/>
                  </a:lnTo>
                  <a:lnTo>
                    <a:pt x="9849" y="254697"/>
                  </a:lnTo>
                  <a:lnTo>
                    <a:pt x="15983" y="267332"/>
                  </a:lnTo>
                  <a:lnTo>
                    <a:pt x="25438" y="296026"/>
                  </a:lnTo>
                  <a:lnTo>
                    <a:pt x="26881" y="298427"/>
                  </a:lnTo>
                  <a:lnTo>
                    <a:pt x="28835" y="300029"/>
                  </a:lnTo>
                  <a:lnTo>
                    <a:pt x="31129" y="301096"/>
                  </a:lnTo>
                  <a:lnTo>
                    <a:pt x="32659" y="302800"/>
                  </a:lnTo>
                  <a:lnTo>
                    <a:pt x="37760" y="312663"/>
                  </a:lnTo>
                  <a:lnTo>
                    <a:pt x="52217" y="328632"/>
                  </a:lnTo>
                  <a:lnTo>
                    <a:pt x="61147" y="329898"/>
                  </a:lnTo>
                  <a:lnTo>
                    <a:pt x="66845" y="329984"/>
                  </a:lnTo>
                  <a:lnTo>
                    <a:pt x="72043" y="327358"/>
                  </a:lnTo>
                  <a:lnTo>
                    <a:pt x="95502" y="306924"/>
                  </a:lnTo>
                  <a:lnTo>
                    <a:pt x="101315" y="304872"/>
                  </a:lnTo>
                  <a:lnTo>
                    <a:pt x="103262" y="303333"/>
                  </a:lnTo>
                  <a:lnTo>
                    <a:pt x="133994" y="258731"/>
                  </a:lnTo>
                  <a:lnTo>
                    <a:pt x="136954" y="255705"/>
                  </a:lnTo>
                  <a:lnTo>
                    <a:pt x="140244" y="247051"/>
                  </a:lnTo>
                  <a:lnTo>
                    <a:pt x="147096" y="225326"/>
                  </a:lnTo>
                  <a:lnTo>
                    <a:pt x="157011" y="208063"/>
                  </a:lnTo>
                  <a:lnTo>
                    <a:pt x="162645" y="189219"/>
                  </a:lnTo>
                  <a:lnTo>
                    <a:pt x="164985" y="185551"/>
                  </a:lnTo>
                  <a:lnTo>
                    <a:pt x="177231" y="141165"/>
                  </a:lnTo>
                  <a:lnTo>
                    <a:pt x="186616" y="109686"/>
                  </a:lnTo>
                  <a:lnTo>
                    <a:pt x="188247" y="94961"/>
                  </a:lnTo>
                  <a:lnTo>
                    <a:pt x="195177" y="77416"/>
                  </a:lnTo>
                  <a:lnTo>
                    <a:pt x="197193" y="52912"/>
                  </a:lnTo>
                  <a:lnTo>
                    <a:pt x="204533" y="29884"/>
                  </a:lnTo>
                  <a:lnTo>
                    <a:pt x="205383" y="0"/>
                  </a:lnTo>
                  <a:lnTo>
                    <a:pt x="205383" y="4474"/>
                  </a:lnTo>
                  <a:lnTo>
                    <a:pt x="204391" y="5833"/>
                  </a:lnTo>
                  <a:lnTo>
                    <a:pt x="200642" y="7343"/>
                  </a:lnTo>
                  <a:lnTo>
                    <a:pt x="199246" y="8738"/>
                  </a:lnTo>
                  <a:lnTo>
                    <a:pt x="197694" y="12934"/>
                  </a:lnTo>
                  <a:lnTo>
                    <a:pt x="193822" y="46932"/>
                  </a:lnTo>
                  <a:lnTo>
                    <a:pt x="188768" y="63868"/>
                  </a:lnTo>
                  <a:lnTo>
                    <a:pt x="187556" y="105165"/>
                  </a:lnTo>
                  <a:lnTo>
                    <a:pt x="187528" y="147882"/>
                  </a:lnTo>
                  <a:lnTo>
                    <a:pt x="187524" y="190811"/>
                  </a:lnTo>
                  <a:lnTo>
                    <a:pt x="187524" y="233033"/>
                  </a:lnTo>
                  <a:lnTo>
                    <a:pt x="190169" y="239951"/>
                  </a:lnTo>
                  <a:lnTo>
                    <a:pt x="192264" y="243185"/>
                  </a:lnTo>
                  <a:lnTo>
                    <a:pt x="195212" y="257217"/>
                  </a:lnTo>
                  <a:lnTo>
                    <a:pt x="197200" y="272608"/>
                  </a:lnTo>
                  <a:lnTo>
                    <a:pt x="203473" y="285202"/>
                  </a:lnTo>
                  <a:lnTo>
                    <a:pt x="204109" y="288235"/>
                  </a:lnTo>
                  <a:lnTo>
                    <a:pt x="212960" y="301457"/>
                  </a:lnTo>
                  <a:lnTo>
                    <a:pt x="218652" y="307446"/>
                  </a:lnTo>
                  <a:lnTo>
                    <a:pt x="223848" y="310065"/>
                  </a:lnTo>
                  <a:lnTo>
                    <a:pt x="226623" y="310764"/>
                  </a:lnTo>
                  <a:lnTo>
                    <a:pt x="241102" y="32109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grpSp>
        <p:nvGrpSpPr>
          <p:cNvPr id="23" name="SMARTInkShape-Group5"/>
          <p:cNvGrpSpPr/>
          <p:nvPr/>
        </p:nvGrpSpPr>
        <p:grpSpPr>
          <a:xfrm>
            <a:off x="4741678" y="1294805"/>
            <a:ext cx="884026" cy="455415"/>
            <a:chOff x="4741678" y="1294805"/>
            <a:chExt cx="884026" cy="455415"/>
          </a:xfrm>
        </p:grpSpPr>
        <p:sp>
          <p:nvSpPr>
            <p:cNvPr id="18" name="SMARTInkShape-31"/>
            <p:cNvSpPr/>
            <p:nvPr/>
          </p:nvSpPr>
          <p:spPr bwMode="auto">
            <a:xfrm>
              <a:off x="5375672" y="1303734"/>
              <a:ext cx="250032" cy="401823"/>
            </a:xfrm>
            <a:custGeom>
              <a:avLst/>
              <a:gdLst/>
              <a:ahLst/>
              <a:cxnLst/>
              <a:rect l="0" t="0" r="0" b="0"/>
              <a:pathLst>
                <a:path w="250032" h="401823">
                  <a:moveTo>
                    <a:pt x="0" y="35719"/>
                  </a:moveTo>
                  <a:lnTo>
                    <a:pt x="0" y="79169"/>
                  </a:lnTo>
                  <a:lnTo>
                    <a:pt x="0" y="123327"/>
                  </a:lnTo>
                  <a:lnTo>
                    <a:pt x="0" y="162612"/>
                  </a:lnTo>
                  <a:lnTo>
                    <a:pt x="0" y="202049"/>
                  </a:lnTo>
                  <a:lnTo>
                    <a:pt x="0" y="245050"/>
                  </a:lnTo>
                  <a:lnTo>
                    <a:pt x="992" y="268069"/>
                  </a:lnTo>
                  <a:lnTo>
                    <a:pt x="8378" y="312375"/>
                  </a:lnTo>
                  <a:lnTo>
                    <a:pt x="9677" y="324373"/>
                  </a:lnTo>
                  <a:lnTo>
                    <a:pt x="15986" y="341291"/>
                  </a:lnTo>
                  <a:lnTo>
                    <a:pt x="24360" y="356400"/>
                  </a:lnTo>
                  <a:lnTo>
                    <a:pt x="25170" y="359639"/>
                  </a:lnTo>
                  <a:lnTo>
                    <a:pt x="53195" y="392334"/>
                  </a:lnTo>
                  <a:lnTo>
                    <a:pt x="60668" y="399959"/>
                  </a:lnTo>
                  <a:lnTo>
                    <a:pt x="64336" y="401002"/>
                  </a:lnTo>
                  <a:lnTo>
                    <a:pt x="99993" y="401822"/>
                  </a:lnTo>
                  <a:lnTo>
                    <a:pt x="106618" y="399184"/>
                  </a:lnTo>
                  <a:lnTo>
                    <a:pt x="135649" y="380845"/>
                  </a:lnTo>
                  <a:lnTo>
                    <a:pt x="168418" y="340905"/>
                  </a:lnTo>
                  <a:lnTo>
                    <a:pt x="193229" y="300551"/>
                  </a:lnTo>
                  <a:lnTo>
                    <a:pt x="210322" y="258770"/>
                  </a:lnTo>
                  <a:lnTo>
                    <a:pt x="221091" y="220511"/>
                  </a:lnTo>
                  <a:lnTo>
                    <a:pt x="229689" y="196502"/>
                  </a:lnTo>
                  <a:lnTo>
                    <a:pt x="234082" y="178608"/>
                  </a:lnTo>
                  <a:lnTo>
                    <a:pt x="239021" y="160739"/>
                  </a:lnTo>
                  <a:lnTo>
                    <a:pt x="243565" y="125016"/>
                  </a:lnTo>
                  <a:lnTo>
                    <a:pt x="248115" y="107157"/>
                  </a:lnTo>
                  <a:lnTo>
                    <a:pt x="249919" y="65485"/>
                  </a:lnTo>
                  <a:lnTo>
                    <a:pt x="250030" y="20867"/>
                  </a:lnTo>
                  <a:lnTo>
                    <a:pt x="250031"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9" name="SMARTInkShape-32"/>
            <p:cNvSpPr/>
            <p:nvPr/>
          </p:nvSpPr>
          <p:spPr bwMode="auto">
            <a:xfrm>
              <a:off x="5045273" y="1580555"/>
              <a:ext cx="205384" cy="8930"/>
            </a:xfrm>
            <a:custGeom>
              <a:avLst/>
              <a:gdLst/>
              <a:ahLst/>
              <a:cxnLst/>
              <a:rect l="0" t="0" r="0" b="0"/>
              <a:pathLst>
                <a:path w="205384" h="8930">
                  <a:moveTo>
                    <a:pt x="0" y="8929"/>
                  </a:moveTo>
                  <a:lnTo>
                    <a:pt x="41919" y="8929"/>
                  </a:lnTo>
                  <a:lnTo>
                    <a:pt x="83264" y="8929"/>
                  </a:lnTo>
                  <a:lnTo>
                    <a:pt x="127269" y="8929"/>
                  </a:lnTo>
                  <a:lnTo>
                    <a:pt x="139795" y="7937"/>
                  </a:lnTo>
                  <a:lnTo>
                    <a:pt x="162326" y="1241"/>
                  </a:lnTo>
                  <a:lnTo>
                    <a:pt x="205383"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0" name="SMARTInkShape-33"/>
            <p:cNvSpPr/>
            <p:nvPr/>
          </p:nvSpPr>
          <p:spPr bwMode="auto">
            <a:xfrm>
              <a:off x="4741678" y="1294805"/>
              <a:ext cx="321410" cy="436181"/>
            </a:xfrm>
            <a:custGeom>
              <a:avLst/>
              <a:gdLst/>
              <a:ahLst/>
              <a:cxnLst/>
              <a:rect l="0" t="0" r="0" b="0"/>
              <a:pathLst>
                <a:path w="321410" h="436181">
                  <a:moveTo>
                    <a:pt x="223228" y="0"/>
                  </a:moveTo>
                  <a:lnTo>
                    <a:pt x="209962" y="12274"/>
                  </a:lnTo>
                  <a:lnTo>
                    <a:pt x="173496" y="32945"/>
                  </a:lnTo>
                  <a:lnTo>
                    <a:pt x="131852" y="69579"/>
                  </a:lnTo>
                  <a:lnTo>
                    <a:pt x="122093" y="77557"/>
                  </a:lnTo>
                  <a:lnTo>
                    <a:pt x="87666" y="117421"/>
                  </a:lnTo>
                  <a:lnTo>
                    <a:pt x="68957" y="147864"/>
                  </a:lnTo>
                  <a:lnTo>
                    <a:pt x="59413" y="156999"/>
                  </a:lnTo>
                  <a:lnTo>
                    <a:pt x="48462" y="174290"/>
                  </a:lnTo>
                  <a:lnTo>
                    <a:pt x="29826" y="216519"/>
                  </a:lnTo>
                  <a:lnTo>
                    <a:pt x="8920" y="258916"/>
                  </a:lnTo>
                  <a:lnTo>
                    <a:pt x="3957" y="270847"/>
                  </a:lnTo>
                  <a:lnTo>
                    <a:pt x="219" y="312538"/>
                  </a:lnTo>
                  <a:lnTo>
                    <a:pt x="0" y="354210"/>
                  </a:lnTo>
                  <a:lnTo>
                    <a:pt x="981" y="371886"/>
                  </a:lnTo>
                  <a:lnTo>
                    <a:pt x="7116" y="386788"/>
                  </a:lnTo>
                  <a:lnTo>
                    <a:pt x="25717" y="409139"/>
                  </a:lnTo>
                  <a:lnTo>
                    <a:pt x="33912" y="415003"/>
                  </a:lnTo>
                  <a:lnTo>
                    <a:pt x="63120" y="426351"/>
                  </a:lnTo>
                  <a:lnTo>
                    <a:pt x="73686" y="428606"/>
                  </a:lnTo>
                  <a:lnTo>
                    <a:pt x="86205" y="434462"/>
                  </a:lnTo>
                  <a:lnTo>
                    <a:pt x="96514" y="436180"/>
                  </a:lnTo>
                  <a:lnTo>
                    <a:pt x="137975" y="429372"/>
                  </a:lnTo>
                  <a:lnTo>
                    <a:pt x="167803" y="426126"/>
                  </a:lnTo>
                  <a:lnTo>
                    <a:pt x="211214" y="407643"/>
                  </a:lnTo>
                  <a:lnTo>
                    <a:pt x="252988" y="386944"/>
                  </a:lnTo>
                  <a:lnTo>
                    <a:pt x="278018" y="372069"/>
                  </a:lnTo>
                  <a:lnTo>
                    <a:pt x="315489" y="336351"/>
                  </a:lnTo>
                  <a:lnTo>
                    <a:pt x="318803" y="330398"/>
                  </a:lnTo>
                  <a:lnTo>
                    <a:pt x="320931" y="318492"/>
                  </a:lnTo>
                  <a:lnTo>
                    <a:pt x="321409" y="295892"/>
                  </a:lnTo>
                  <a:lnTo>
                    <a:pt x="320432" y="292511"/>
                  </a:lnTo>
                  <a:lnTo>
                    <a:pt x="318788" y="290257"/>
                  </a:lnTo>
                  <a:lnTo>
                    <a:pt x="309022" y="281900"/>
                  </a:lnTo>
                  <a:lnTo>
                    <a:pt x="306007" y="276432"/>
                  </a:lnTo>
                  <a:lnTo>
                    <a:pt x="305203" y="273585"/>
                  </a:lnTo>
                  <a:lnTo>
                    <a:pt x="299018" y="267775"/>
                  </a:lnTo>
                  <a:lnTo>
                    <a:pt x="279364" y="253985"/>
                  </a:lnTo>
                  <a:lnTo>
                    <a:pt x="237196" y="243997"/>
                  </a:lnTo>
                  <a:lnTo>
                    <a:pt x="225798" y="242388"/>
                  </a:lnTo>
                  <a:lnTo>
                    <a:pt x="184896" y="248339"/>
                  </a:lnTo>
                  <a:lnTo>
                    <a:pt x="140932" y="249987"/>
                  </a:lnTo>
                  <a:lnTo>
                    <a:pt x="131089" y="251004"/>
                  </a:lnTo>
                  <a:lnTo>
                    <a:pt x="113505" y="257717"/>
                  </a:lnTo>
                  <a:lnTo>
                    <a:pt x="90682" y="258951"/>
                  </a:lnTo>
                  <a:lnTo>
                    <a:pt x="90216" y="259946"/>
                  </a:lnTo>
                  <a:lnTo>
                    <a:pt x="89405" y="266648"/>
                  </a:lnTo>
                  <a:lnTo>
                    <a:pt x="90357" y="267062"/>
                  </a:lnTo>
                  <a:lnTo>
                    <a:pt x="105537" y="267858"/>
                  </a:lnTo>
                  <a:lnTo>
                    <a:pt x="127119" y="260199"/>
                  </a:lnTo>
                  <a:lnTo>
                    <a:pt x="167174" y="258993"/>
                  </a:lnTo>
                  <a:lnTo>
                    <a:pt x="207251" y="247938"/>
                  </a:lnTo>
                  <a:lnTo>
                    <a:pt x="218112" y="244140"/>
                  </a:lnTo>
                  <a:lnTo>
                    <a:pt x="261781" y="240188"/>
                  </a:lnTo>
                  <a:lnTo>
                    <a:pt x="294666" y="23217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1" name="SMARTInkShape-34"/>
            <p:cNvSpPr/>
            <p:nvPr/>
          </p:nvSpPr>
          <p:spPr bwMode="auto">
            <a:xfrm>
              <a:off x="5188148" y="1321594"/>
              <a:ext cx="116087" cy="383977"/>
            </a:xfrm>
            <a:custGeom>
              <a:avLst/>
              <a:gdLst/>
              <a:ahLst/>
              <a:cxnLst/>
              <a:rect l="0" t="0" r="0" b="0"/>
              <a:pathLst>
                <a:path w="116087" h="383977">
                  <a:moveTo>
                    <a:pt x="0" y="0"/>
                  </a:moveTo>
                  <a:lnTo>
                    <a:pt x="0" y="4740"/>
                  </a:lnTo>
                  <a:lnTo>
                    <a:pt x="993" y="6137"/>
                  </a:lnTo>
                  <a:lnTo>
                    <a:pt x="2646" y="7068"/>
                  </a:lnTo>
                  <a:lnTo>
                    <a:pt x="4741" y="7688"/>
                  </a:lnTo>
                  <a:lnTo>
                    <a:pt x="6137" y="9094"/>
                  </a:lnTo>
                  <a:lnTo>
                    <a:pt x="7689" y="13302"/>
                  </a:lnTo>
                  <a:lnTo>
                    <a:pt x="11413" y="29618"/>
                  </a:lnTo>
                  <a:lnTo>
                    <a:pt x="15949" y="42841"/>
                  </a:lnTo>
                  <a:lnTo>
                    <a:pt x="23922" y="83621"/>
                  </a:lnTo>
                  <a:lnTo>
                    <a:pt x="26622" y="125032"/>
                  </a:lnTo>
                  <a:lnTo>
                    <a:pt x="27707" y="136929"/>
                  </a:lnTo>
                  <a:lnTo>
                    <a:pt x="37809" y="178594"/>
                  </a:lnTo>
                  <a:lnTo>
                    <a:pt x="42622" y="196453"/>
                  </a:lnTo>
                  <a:lnTo>
                    <a:pt x="51511" y="232355"/>
                  </a:lnTo>
                  <a:lnTo>
                    <a:pt x="62688" y="255763"/>
                  </a:lnTo>
                  <a:lnTo>
                    <a:pt x="65605" y="259806"/>
                  </a:lnTo>
                  <a:lnTo>
                    <a:pt x="68846" y="269589"/>
                  </a:lnTo>
                  <a:lnTo>
                    <a:pt x="73316" y="286253"/>
                  </a:lnTo>
                  <a:lnTo>
                    <a:pt x="80924" y="301112"/>
                  </a:lnTo>
                  <a:lnTo>
                    <a:pt x="83715" y="304921"/>
                  </a:lnTo>
                  <a:lnTo>
                    <a:pt x="86816" y="314445"/>
                  </a:lnTo>
                  <a:lnTo>
                    <a:pt x="89187" y="324300"/>
                  </a:lnTo>
                  <a:lnTo>
                    <a:pt x="96147" y="338711"/>
                  </a:lnTo>
                  <a:lnTo>
                    <a:pt x="98295" y="345007"/>
                  </a:lnTo>
                  <a:lnTo>
                    <a:pt x="104090" y="354129"/>
                  </a:lnTo>
                  <a:lnTo>
                    <a:pt x="106248" y="363116"/>
                  </a:lnTo>
                  <a:lnTo>
                    <a:pt x="106753" y="369083"/>
                  </a:lnTo>
                  <a:lnTo>
                    <a:pt x="116086" y="38397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2" name="SMARTInkShape-35"/>
            <p:cNvSpPr/>
            <p:nvPr/>
          </p:nvSpPr>
          <p:spPr bwMode="auto">
            <a:xfrm>
              <a:off x="5045273" y="1339453"/>
              <a:ext cx="169666" cy="410767"/>
            </a:xfrm>
            <a:custGeom>
              <a:avLst/>
              <a:gdLst/>
              <a:ahLst/>
              <a:cxnLst/>
              <a:rect l="0" t="0" r="0" b="0"/>
              <a:pathLst>
                <a:path w="169666" h="410767">
                  <a:moveTo>
                    <a:pt x="169665" y="0"/>
                  </a:moveTo>
                  <a:lnTo>
                    <a:pt x="161976" y="7688"/>
                  </a:lnTo>
                  <a:lnTo>
                    <a:pt x="149725" y="51219"/>
                  </a:lnTo>
                  <a:lnTo>
                    <a:pt x="130847" y="94393"/>
                  </a:lnTo>
                  <a:lnTo>
                    <a:pt x="113099" y="138582"/>
                  </a:lnTo>
                  <a:lnTo>
                    <a:pt x="102193" y="164443"/>
                  </a:lnTo>
                  <a:lnTo>
                    <a:pt x="91446" y="208501"/>
                  </a:lnTo>
                  <a:lnTo>
                    <a:pt x="74342" y="252106"/>
                  </a:lnTo>
                  <a:lnTo>
                    <a:pt x="56549" y="289640"/>
                  </a:lnTo>
                  <a:lnTo>
                    <a:pt x="38695" y="331548"/>
                  </a:lnTo>
                  <a:lnTo>
                    <a:pt x="30758" y="344850"/>
                  </a:lnTo>
                  <a:lnTo>
                    <a:pt x="24928" y="363974"/>
                  </a:lnTo>
                  <a:lnTo>
                    <a:pt x="0" y="41076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sp>
        <p:nvSpPr>
          <p:cNvPr id="24" name="SMARTInkShape-36"/>
          <p:cNvSpPr/>
          <p:nvPr/>
        </p:nvSpPr>
        <p:spPr bwMode="auto">
          <a:xfrm>
            <a:off x="1134070" y="1732359"/>
            <a:ext cx="1187650" cy="169665"/>
          </a:xfrm>
          <a:custGeom>
            <a:avLst/>
            <a:gdLst/>
            <a:ahLst/>
            <a:cxnLst/>
            <a:rect l="0" t="0" r="0" b="0"/>
            <a:pathLst>
              <a:path w="1187650" h="169665">
                <a:moveTo>
                  <a:pt x="0" y="71438"/>
                </a:moveTo>
                <a:lnTo>
                  <a:pt x="0" y="114803"/>
                </a:lnTo>
                <a:lnTo>
                  <a:pt x="7689" y="123662"/>
                </a:lnTo>
                <a:lnTo>
                  <a:pt x="13303" y="124615"/>
                </a:lnTo>
                <a:lnTo>
                  <a:pt x="14822" y="125741"/>
                </a:lnTo>
                <a:lnTo>
                  <a:pt x="16509" y="129637"/>
                </a:lnTo>
                <a:lnTo>
                  <a:pt x="17952" y="131074"/>
                </a:lnTo>
                <a:lnTo>
                  <a:pt x="22200" y="132669"/>
                </a:lnTo>
                <a:lnTo>
                  <a:pt x="47348" y="136542"/>
                </a:lnTo>
                <a:lnTo>
                  <a:pt x="64254" y="141624"/>
                </a:lnTo>
                <a:lnTo>
                  <a:pt x="105544" y="142843"/>
                </a:lnTo>
                <a:lnTo>
                  <a:pt x="149232" y="142875"/>
                </a:lnTo>
                <a:lnTo>
                  <a:pt x="192271" y="142875"/>
                </a:lnTo>
                <a:lnTo>
                  <a:pt x="233830" y="142875"/>
                </a:lnTo>
                <a:lnTo>
                  <a:pt x="278207" y="142875"/>
                </a:lnTo>
                <a:lnTo>
                  <a:pt x="314584" y="145521"/>
                </a:lnTo>
                <a:lnTo>
                  <a:pt x="356465" y="150978"/>
                </a:lnTo>
                <a:lnTo>
                  <a:pt x="394183" y="151696"/>
                </a:lnTo>
                <a:lnTo>
                  <a:pt x="435077" y="151791"/>
                </a:lnTo>
                <a:lnTo>
                  <a:pt x="474123" y="151803"/>
                </a:lnTo>
                <a:lnTo>
                  <a:pt x="513294" y="151805"/>
                </a:lnTo>
                <a:lnTo>
                  <a:pt x="554207" y="154451"/>
                </a:lnTo>
                <a:lnTo>
                  <a:pt x="598364" y="159907"/>
                </a:lnTo>
                <a:lnTo>
                  <a:pt x="638207" y="160626"/>
                </a:lnTo>
                <a:lnTo>
                  <a:pt x="679210" y="160720"/>
                </a:lnTo>
                <a:lnTo>
                  <a:pt x="723378" y="160733"/>
                </a:lnTo>
                <a:lnTo>
                  <a:pt x="767963" y="160734"/>
                </a:lnTo>
                <a:lnTo>
                  <a:pt x="805535" y="167803"/>
                </a:lnTo>
                <a:lnTo>
                  <a:pt x="847574" y="169419"/>
                </a:lnTo>
                <a:lnTo>
                  <a:pt x="885313" y="169632"/>
                </a:lnTo>
                <a:lnTo>
                  <a:pt x="926210" y="169660"/>
                </a:lnTo>
                <a:lnTo>
                  <a:pt x="966835" y="169664"/>
                </a:lnTo>
                <a:lnTo>
                  <a:pt x="1008484" y="169664"/>
                </a:lnTo>
                <a:lnTo>
                  <a:pt x="1050694" y="169664"/>
                </a:lnTo>
                <a:lnTo>
                  <a:pt x="1091283" y="169664"/>
                </a:lnTo>
                <a:lnTo>
                  <a:pt x="1134016" y="169664"/>
                </a:lnTo>
                <a:lnTo>
                  <a:pt x="1165478" y="169664"/>
                </a:lnTo>
                <a:lnTo>
                  <a:pt x="1166915" y="168672"/>
                </a:lnTo>
                <a:lnTo>
                  <a:pt x="1167873" y="167019"/>
                </a:lnTo>
                <a:lnTo>
                  <a:pt x="1169222" y="159951"/>
                </a:lnTo>
                <a:lnTo>
                  <a:pt x="1169677" y="153414"/>
                </a:lnTo>
                <a:lnTo>
                  <a:pt x="1175904" y="144994"/>
                </a:lnTo>
                <a:lnTo>
                  <a:pt x="1177885" y="136668"/>
                </a:lnTo>
                <a:lnTo>
                  <a:pt x="1178709" y="104177"/>
                </a:lnTo>
                <a:lnTo>
                  <a:pt x="1181361" y="98226"/>
                </a:lnTo>
                <a:lnTo>
                  <a:pt x="1184854" y="92273"/>
                </a:lnTo>
                <a:lnTo>
                  <a:pt x="1187097" y="80367"/>
                </a:lnTo>
                <a:lnTo>
                  <a:pt x="1187648" y="35719"/>
                </a:lnTo>
                <a:lnTo>
                  <a:pt x="1187649"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5" name="SMARTInkShape-37"/>
          <p:cNvSpPr/>
          <p:nvPr/>
        </p:nvSpPr>
        <p:spPr bwMode="auto">
          <a:xfrm>
            <a:off x="2911078" y="1678781"/>
            <a:ext cx="1044775" cy="267892"/>
          </a:xfrm>
          <a:custGeom>
            <a:avLst/>
            <a:gdLst/>
            <a:ahLst/>
            <a:cxnLst/>
            <a:rect l="0" t="0" r="0" b="0"/>
            <a:pathLst>
              <a:path w="1044775" h="267892">
                <a:moveTo>
                  <a:pt x="0" y="0"/>
                </a:moveTo>
                <a:lnTo>
                  <a:pt x="0" y="7689"/>
                </a:lnTo>
                <a:lnTo>
                  <a:pt x="992" y="8102"/>
                </a:lnTo>
                <a:lnTo>
                  <a:pt x="4741" y="8562"/>
                </a:lnTo>
                <a:lnTo>
                  <a:pt x="6137" y="9677"/>
                </a:lnTo>
                <a:lnTo>
                  <a:pt x="8562" y="16586"/>
                </a:lnTo>
                <a:lnTo>
                  <a:pt x="8898" y="30177"/>
                </a:lnTo>
                <a:lnTo>
                  <a:pt x="9900" y="32024"/>
                </a:lnTo>
                <a:lnTo>
                  <a:pt x="11561" y="33256"/>
                </a:lnTo>
                <a:lnTo>
                  <a:pt x="13661" y="34077"/>
                </a:lnTo>
                <a:lnTo>
                  <a:pt x="15060" y="35616"/>
                </a:lnTo>
                <a:lnTo>
                  <a:pt x="16615" y="39973"/>
                </a:lnTo>
                <a:lnTo>
                  <a:pt x="17850" y="82112"/>
                </a:lnTo>
                <a:lnTo>
                  <a:pt x="17859" y="110101"/>
                </a:lnTo>
                <a:lnTo>
                  <a:pt x="9175" y="149575"/>
                </a:lnTo>
                <a:lnTo>
                  <a:pt x="8932" y="192820"/>
                </a:lnTo>
                <a:lnTo>
                  <a:pt x="8930" y="227199"/>
                </a:lnTo>
                <a:lnTo>
                  <a:pt x="9922" y="228857"/>
                </a:lnTo>
                <a:lnTo>
                  <a:pt x="11576" y="229962"/>
                </a:lnTo>
                <a:lnTo>
                  <a:pt x="13670" y="230699"/>
                </a:lnTo>
                <a:lnTo>
                  <a:pt x="15067" y="232182"/>
                </a:lnTo>
                <a:lnTo>
                  <a:pt x="19954" y="241692"/>
                </a:lnTo>
                <a:lnTo>
                  <a:pt x="25439" y="248384"/>
                </a:lnTo>
                <a:lnTo>
                  <a:pt x="28835" y="249299"/>
                </a:lnTo>
                <a:lnTo>
                  <a:pt x="31130" y="249544"/>
                </a:lnTo>
                <a:lnTo>
                  <a:pt x="36325" y="252460"/>
                </a:lnTo>
                <a:lnTo>
                  <a:pt x="41941" y="256072"/>
                </a:lnTo>
                <a:lnTo>
                  <a:pt x="51674" y="258105"/>
                </a:lnTo>
                <a:lnTo>
                  <a:pt x="77562" y="259878"/>
                </a:lnTo>
                <a:lnTo>
                  <a:pt x="104594" y="266640"/>
                </a:lnTo>
                <a:lnTo>
                  <a:pt x="147623" y="267781"/>
                </a:lnTo>
                <a:lnTo>
                  <a:pt x="189182" y="267881"/>
                </a:lnTo>
                <a:lnTo>
                  <a:pt x="232390" y="267890"/>
                </a:lnTo>
                <a:lnTo>
                  <a:pt x="270712" y="267891"/>
                </a:lnTo>
                <a:lnTo>
                  <a:pt x="312911" y="267891"/>
                </a:lnTo>
                <a:lnTo>
                  <a:pt x="354468" y="261754"/>
                </a:lnTo>
                <a:lnTo>
                  <a:pt x="392369" y="259513"/>
                </a:lnTo>
                <a:lnTo>
                  <a:pt x="433259" y="259070"/>
                </a:lnTo>
                <a:lnTo>
                  <a:pt x="467812" y="258993"/>
                </a:lnTo>
                <a:lnTo>
                  <a:pt x="508905" y="258968"/>
                </a:lnTo>
                <a:lnTo>
                  <a:pt x="551566" y="258962"/>
                </a:lnTo>
                <a:lnTo>
                  <a:pt x="593690" y="254221"/>
                </a:lnTo>
                <a:lnTo>
                  <a:pt x="634092" y="250859"/>
                </a:lnTo>
                <a:lnTo>
                  <a:pt x="669641" y="250277"/>
                </a:lnTo>
                <a:lnTo>
                  <a:pt x="700447" y="250140"/>
                </a:lnTo>
                <a:lnTo>
                  <a:pt x="733982" y="250080"/>
                </a:lnTo>
                <a:lnTo>
                  <a:pt x="767738" y="250053"/>
                </a:lnTo>
                <a:lnTo>
                  <a:pt x="799277" y="250041"/>
                </a:lnTo>
                <a:lnTo>
                  <a:pt x="840183" y="254775"/>
                </a:lnTo>
                <a:lnTo>
                  <a:pt x="882184" y="258410"/>
                </a:lnTo>
                <a:lnTo>
                  <a:pt x="925455" y="258940"/>
                </a:lnTo>
                <a:lnTo>
                  <a:pt x="967260" y="258961"/>
                </a:lnTo>
                <a:lnTo>
                  <a:pt x="976276" y="258961"/>
                </a:lnTo>
                <a:lnTo>
                  <a:pt x="978273" y="257969"/>
                </a:lnTo>
                <a:lnTo>
                  <a:pt x="979604" y="256315"/>
                </a:lnTo>
                <a:lnTo>
                  <a:pt x="980491" y="254221"/>
                </a:lnTo>
                <a:lnTo>
                  <a:pt x="982075" y="252824"/>
                </a:lnTo>
                <a:lnTo>
                  <a:pt x="986480" y="251273"/>
                </a:lnTo>
                <a:lnTo>
                  <a:pt x="1016621" y="250032"/>
                </a:lnTo>
                <a:lnTo>
                  <a:pt x="1026511" y="241470"/>
                </a:lnTo>
                <a:lnTo>
                  <a:pt x="1026913" y="218903"/>
                </a:lnTo>
                <a:lnTo>
                  <a:pt x="1029560" y="213707"/>
                </a:lnTo>
                <a:lnTo>
                  <a:pt x="1033051" y="208090"/>
                </a:lnTo>
                <a:lnTo>
                  <a:pt x="1035476" y="198182"/>
                </a:lnTo>
                <a:lnTo>
                  <a:pt x="1035842" y="154832"/>
                </a:lnTo>
                <a:lnTo>
                  <a:pt x="1035844" y="117850"/>
                </a:lnTo>
                <a:lnTo>
                  <a:pt x="1044774" y="10715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6" name="SMARTInkShape-38"/>
          <p:cNvSpPr/>
          <p:nvPr/>
        </p:nvSpPr>
        <p:spPr bwMode="auto">
          <a:xfrm>
            <a:off x="4473773" y="1646848"/>
            <a:ext cx="1178720" cy="299825"/>
          </a:xfrm>
          <a:custGeom>
            <a:avLst/>
            <a:gdLst/>
            <a:ahLst/>
            <a:cxnLst/>
            <a:rect l="0" t="0" r="0" b="0"/>
            <a:pathLst>
              <a:path w="1178720" h="299825">
                <a:moveTo>
                  <a:pt x="0" y="5144"/>
                </a:moveTo>
                <a:lnTo>
                  <a:pt x="0" y="0"/>
                </a:lnTo>
                <a:lnTo>
                  <a:pt x="0" y="4271"/>
                </a:lnTo>
                <a:lnTo>
                  <a:pt x="7689" y="5067"/>
                </a:lnTo>
                <a:lnTo>
                  <a:pt x="13303" y="5122"/>
                </a:lnTo>
                <a:lnTo>
                  <a:pt x="14822" y="6121"/>
                </a:lnTo>
                <a:lnTo>
                  <a:pt x="15835" y="7780"/>
                </a:lnTo>
                <a:lnTo>
                  <a:pt x="16510" y="9878"/>
                </a:lnTo>
                <a:lnTo>
                  <a:pt x="25430" y="21394"/>
                </a:lnTo>
                <a:lnTo>
                  <a:pt x="26386" y="27267"/>
                </a:lnTo>
                <a:lnTo>
                  <a:pt x="26670" y="35291"/>
                </a:lnTo>
                <a:lnTo>
                  <a:pt x="29382" y="41032"/>
                </a:lnTo>
                <a:lnTo>
                  <a:pt x="31495" y="43952"/>
                </a:lnTo>
                <a:lnTo>
                  <a:pt x="34467" y="57543"/>
                </a:lnTo>
                <a:lnTo>
                  <a:pt x="32517" y="65805"/>
                </a:lnTo>
                <a:lnTo>
                  <a:pt x="29335" y="72784"/>
                </a:lnTo>
                <a:lnTo>
                  <a:pt x="27125" y="93120"/>
                </a:lnTo>
                <a:lnTo>
                  <a:pt x="25864" y="109467"/>
                </a:lnTo>
                <a:lnTo>
                  <a:pt x="18693" y="135211"/>
                </a:lnTo>
                <a:lnTo>
                  <a:pt x="16941" y="160030"/>
                </a:lnTo>
                <a:lnTo>
                  <a:pt x="10806" y="176887"/>
                </a:lnTo>
                <a:lnTo>
                  <a:pt x="8945" y="219404"/>
                </a:lnTo>
                <a:lnTo>
                  <a:pt x="8931" y="240290"/>
                </a:lnTo>
                <a:lnTo>
                  <a:pt x="11576" y="246244"/>
                </a:lnTo>
                <a:lnTo>
                  <a:pt x="15067" y="252198"/>
                </a:lnTo>
                <a:lnTo>
                  <a:pt x="17492" y="262341"/>
                </a:lnTo>
                <a:lnTo>
                  <a:pt x="17751" y="268323"/>
                </a:lnTo>
                <a:lnTo>
                  <a:pt x="18780" y="269894"/>
                </a:lnTo>
                <a:lnTo>
                  <a:pt x="20457" y="270941"/>
                </a:lnTo>
                <a:lnTo>
                  <a:pt x="22568" y="271639"/>
                </a:lnTo>
                <a:lnTo>
                  <a:pt x="23975" y="273096"/>
                </a:lnTo>
                <a:lnTo>
                  <a:pt x="25539" y="277362"/>
                </a:lnTo>
                <a:lnTo>
                  <a:pt x="26948" y="278896"/>
                </a:lnTo>
                <a:lnTo>
                  <a:pt x="31159" y="280601"/>
                </a:lnTo>
                <a:lnTo>
                  <a:pt x="41947" y="282687"/>
                </a:lnTo>
                <a:lnTo>
                  <a:pt x="50684" y="288021"/>
                </a:lnTo>
                <a:lnTo>
                  <a:pt x="62524" y="290327"/>
                </a:lnTo>
                <a:lnTo>
                  <a:pt x="69461" y="291634"/>
                </a:lnTo>
                <a:lnTo>
                  <a:pt x="91034" y="298549"/>
                </a:lnTo>
                <a:lnTo>
                  <a:pt x="135440" y="299774"/>
                </a:lnTo>
                <a:lnTo>
                  <a:pt x="176864" y="299820"/>
                </a:lnTo>
                <a:lnTo>
                  <a:pt x="221229" y="299823"/>
                </a:lnTo>
                <a:lnTo>
                  <a:pt x="265852" y="299824"/>
                </a:lnTo>
                <a:lnTo>
                  <a:pt x="309662" y="293687"/>
                </a:lnTo>
                <a:lnTo>
                  <a:pt x="349251" y="291262"/>
                </a:lnTo>
                <a:lnTo>
                  <a:pt x="390310" y="290967"/>
                </a:lnTo>
                <a:lnTo>
                  <a:pt x="428113" y="290909"/>
                </a:lnTo>
                <a:lnTo>
                  <a:pt x="455262" y="288253"/>
                </a:lnTo>
                <a:lnTo>
                  <a:pt x="491103" y="283207"/>
                </a:lnTo>
                <a:lnTo>
                  <a:pt x="532983" y="282210"/>
                </a:lnTo>
                <a:lnTo>
                  <a:pt x="573593" y="282013"/>
                </a:lnTo>
                <a:lnTo>
                  <a:pt x="614799" y="281974"/>
                </a:lnTo>
                <a:lnTo>
                  <a:pt x="657738" y="281966"/>
                </a:lnTo>
                <a:lnTo>
                  <a:pt x="698558" y="281965"/>
                </a:lnTo>
                <a:lnTo>
                  <a:pt x="739803" y="281965"/>
                </a:lnTo>
                <a:lnTo>
                  <a:pt x="777606" y="281965"/>
                </a:lnTo>
                <a:lnTo>
                  <a:pt x="819617" y="281965"/>
                </a:lnTo>
                <a:lnTo>
                  <a:pt x="859791" y="281965"/>
                </a:lnTo>
                <a:lnTo>
                  <a:pt x="902234" y="281965"/>
                </a:lnTo>
                <a:lnTo>
                  <a:pt x="939523" y="279319"/>
                </a:lnTo>
                <a:lnTo>
                  <a:pt x="955332" y="276820"/>
                </a:lnTo>
                <a:lnTo>
                  <a:pt x="993899" y="280390"/>
                </a:lnTo>
                <a:lnTo>
                  <a:pt x="1038473" y="273552"/>
                </a:lnTo>
                <a:lnTo>
                  <a:pt x="1053880" y="272273"/>
                </a:lnTo>
                <a:lnTo>
                  <a:pt x="1072718" y="265974"/>
                </a:lnTo>
                <a:lnTo>
                  <a:pt x="1088475" y="257602"/>
                </a:lnTo>
                <a:lnTo>
                  <a:pt x="1096401" y="255655"/>
                </a:lnTo>
                <a:lnTo>
                  <a:pt x="1105096" y="249133"/>
                </a:lnTo>
                <a:lnTo>
                  <a:pt x="1113469" y="246109"/>
                </a:lnTo>
                <a:lnTo>
                  <a:pt x="1119292" y="241886"/>
                </a:lnTo>
                <a:lnTo>
                  <a:pt x="1122541" y="236701"/>
                </a:lnTo>
                <a:lnTo>
                  <a:pt x="1124978" y="231090"/>
                </a:lnTo>
                <a:lnTo>
                  <a:pt x="1130935" y="222352"/>
                </a:lnTo>
                <a:lnTo>
                  <a:pt x="1134134" y="213480"/>
                </a:lnTo>
                <a:lnTo>
                  <a:pt x="1139932" y="204567"/>
                </a:lnTo>
                <a:lnTo>
                  <a:pt x="1143083" y="195642"/>
                </a:lnTo>
                <a:lnTo>
                  <a:pt x="1167323" y="165715"/>
                </a:lnTo>
                <a:lnTo>
                  <a:pt x="1169686" y="159853"/>
                </a:lnTo>
                <a:lnTo>
                  <a:pt x="1178719" y="14801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7" name="SMARTInkShape-39"/>
          <p:cNvSpPr/>
          <p:nvPr/>
        </p:nvSpPr>
        <p:spPr bwMode="auto">
          <a:xfrm>
            <a:off x="4438056" y="4393406"/>
            <a:ext cx="383926" cy="856837"/>
          </a:xfrm>
          <a:custGeom>
            <a:avLst/>
            <a:gdLst/>
            <a:ahLst/>
            <a:cxnLst/>
            <a:rect l="0" t="0" r="0" b="0"/>
            <a:pathLst>
              <a:path w="383926" h="856837">
                <a:moveTo>
                  <a:pt x="321467" y="169664"/>
                </a:moveTo>
                <a:lnTo>
                  <a:pt x="316727" y="164924"/>
                </a:lnTo>
                <a:lnTo>
                  <a:pt x="314400" y="159951"/>
                </a:lnTo>
                <a:lnTo>
                  <a:pt x="313779" y="157236"/>
                </a:lnTo>
                <a:lnTo>
                  <a:pt x="306646" y="144757"/>
                </a:lnTo>
                <a:lnTo>
                  <a:pt x="303516" y="130755"/>
                </a:lnTo>
                <a:lnTo>
                  <a:pt x="297738" y="118889"/>
                </a:lnTo>
                <a:lnTo>
                  <a:pt x="294593" y="104239"/>
                </a:lnTo>
                <a:lnTo>
                  <a:pt x="287818" y="93173"/>
                </a:lnTo>
                <a:lnTo>
                  <a:pt x="255972" y="50980"/>
                </a:lnTo>
                <a:lnTo>
                  <a:pt x="238123" y="32776"/>
                </a:lnTo>
                <a:lnTo>
                  <a:pt x="229525" y="29450"/>
                </a:lnTo>
                <a:lnTo>
                  <a:pt x="220080" y="26980"/>
                </a:lnTo>
                <a:lnTo>
                  <a:pt x="205933" y="17309"/>
                </a:lnTo>
                <a:lnTo>
                  <a:pt x="199674" y="12654"/>
                </a:lnTo>
                <a:lnTo>
                  <a:pt x="193584" y="10585"/>
                </a:lnTo>
                <a:lnTo>
                  <a:pt x="149323" y="8949"/>
                </a:lnTo>
                <a:lnTo>
                  <a:pt x="132241" y="8934"/>
                </a:lnTo>
                <a:lnTo>
                  <a:pt x="125581" y="11577"/>
                </a:lnTo>
                <a:lnTo>
                  <a:pt x="98240" y="33142"/>
                </a:lnTo>
                <a:lnTo>
                  <a:pt x="95259" y="34001"/>
                </a:lnTo>
                <a:lnTo>
                  <a:pt x="89300" y="40247"/>
                </a:lnTo>
                <a:lnTo>
                  <a:pt x="83344" y="47654"/>
                </a:lnTo>
                <a:lnTo>
                  <a:pt x="74414" y="53807"/>
                </a:lnTo>
                <a:lnTo>
                  <a:pt x="44647" y="96240"/>
                </a:lnTo>
                <a:lnTo>
                  <a:pt x="41671" y="99879"/>
                </a:lnTo>
                <a:lnTo>
                  <a:pt x="38363" y="109214"/>
                </a:lnTo>
                <a:lnTo>
                  <a:pt x="31500" y="131375"/>
                </a:lnTo>
                <a:lnTo>
                  <a:pt x="20340" y="160788"/>
                </a:lnTo>
                <a:lnTo>
                  <a:pt x="15948" y="178610"/>
                </a:lnTo>
                <a:lnTo>
                  <a:pt x="11008" y="196458"/>
                </a:lnTo>
                <a:lnTo>
                  <a:pt x="2043" y="239241"/>
                </a:lnTo>
                <a:lnTo>
                  <a:pt x="178" y="283725"/>
                </a:lnTo>
                <a:lnTo>
                  <a:pt x="15" y="323937"/>
                </a:lnTo>
                <a:lnTo>
                  <a:pt x="4" y="356927"/>
                </a:lnTo>
                <a:lnTo>
                  <a:pt x="0" y="393821"/>
                </a:lnTo>
                <a:lnTo>
                  <a:pt x="991" y="437675"/>
                </a:lnTo>
                <a:lnTo>
                  <a:pt x="7687" y="477479"/>
                </a:lnTo>
                <a:lnTo>
                  <a:pt x="11411" y="518476"/>
                </a:lnTo>
                <a:lnTo>
                  <a:pt x="18001" y="556507"/>
                </a:lnTo>
                <a:lnTo>
                  <a:pt x="25435" y="598667"/>
                </a:lnTo>
                <a:lnTo>
                  <a:pt x="34357" y="639472"/>
                </a:lnTo>
                <a:lnTo>
                  <a:pt x="43286" y="683325"/>
                </a:lnTo>
                <a:lnTo>
                  <a:pt x="59799" y="726206"/>
                </a:lnTo>
                <a:lnTo>
                  <a:pt x="80382" y="767949"/>
                </a:lnTo>
                <a:lnTo>
                  <a:pt x="85334" y="779858"/>
                </a:lnTo>
                <a:lnTo>
                  <a:pt x="89114" y="796726"/>
                </a:lnTo>
                <a:lnTo>
                  <a:pt x="96077" y="808449"/>
                </a:lnTo>
                <a:lnTo>
                  <a:pt x="128001" y="842354"/>
                </a:lnTo>
                <a:lnTo>
                  <a:pt x="133948" y="845668"/>
                </a:lnTo>
                <a:lnTo>
                  <a:pt x="139899" y="848134"/>
                </a:lnTo>
                <a:lnTo>
                  <a:pt x="148828" y="854108"/>
                </a:lnTo>
                <a:lnTo>
                  <a:pt x="158969" y="856836"/>
                </a:lnTo>
                <a:lnTo>
                  <a:pt x="170215" y="850128"/>
                </a:lnTo>
                <a:lnTo>
                  <a:pt x="184618" y="847566"/>
                </a:lnTo>
                <a:lnTo>
                  <a:pt x="208548" y="834102"/>
                </a:lnTo>
                <a:lnTo>
                  <a:pt x="216049" y="832080"/>
                </a:lnTo>
                <a:lnTo>
                  <a:pt x="222691" y="825889"/>
                </a:lnTo>
                <a:lnTo>
                  <a:pt x="228949" y="818507"/>
                </a:lnTo>
                <a:lnTo>
                  <a:pt x="238051" y="812367"/>
                </a:lnTo>
                <a:lnTo>
                  <a:pt x="270865" y="769249"/>
                </a:lnTo>
                <a:lnTo>
                  <a:pt x="297655" y="724996"/>
                </a:lnTo>
                <a:lnTo>
                  <a:pt x="315514" y="685710"/>
                </a:lnTo>
                <a:lnTo>
                  <a:pt x="328248" y="647310"/>
                </a:lnTo>
                <a:lnTo>
                  <a:pt x="344360" y="605018"/>
                </a:lnTo>
                <a:lnTo>
                  <a:pt x="355044" y="567599"/>
                </a:lnTo>
                <a:lnTo>
                  <a:pt x="364462" y="531079"/>
                </a:lnTo>
                <a:lnTo>
                  <a:pt x="368544" y="500227"/>
                </a:lnTo>
                <a:lnTo>
                  <a:pt x="373119" y="479606"/>
                </a:lnTo>
                <a:lnTo>
                  <a:pt x="377522" y="435465"/>
                </a:lnTo>
                <a:lnTo>
                  <a:pt x="383409" y="390861"/>
                </a:lnTo>
                <a:lnTo>
                  <a:pt x="383925" y="348862"/>
                </a:lnTo>
                <a:lnTo>
                  <a:pt x="382961" y="336620"/>
                </a:lnTo>
                <a:lnTo>
                  <a:pt x="375871" y="294520"/>
                </a:lnTo>
                <a:lnTo>
                  <a:pt x="374126" y="250095"/>
                </a:lnTo>
                <a:lnTo>
                  <a:pt x="359604" y="205561"/>
                </a:lnTo>
                <a:lnTo>
                  <a:pt x="350376" y="169504"/>
                </a:lnTo>
                <a:lnTo>
                  <a:pt x="339157" y="146077"/>
                </a:lnTo>
                <a:lnTo>
                  <a:pt x="330347" y="129603"/>
                </a:lnTo>
                <a:lnTo>
                  <a:pt x="321452" y="111162"/>
                </a:lnTo>
                <a:lnTo>
                  <a:pt x="291517" y="69262"/>
                </a:lnTo>
                <a:lnTo>
                  <a:pt x="250630" y="27406"/>
                </a:lnTo>
                <a:lnTo>
                  <a:pt x="205382"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8" name="SMARTInkShape-40"/>
          <p:cNvSpPr/>
          <p:nvPr/>
        </p:nvSpPr>
        <p:spPr bwMode="auto">
          <a:xfrm>
            <a:off x="4759523" y="4250641"/>
            <a:ext cx="1071563" cy="1008946"/>
          </a:xfrm>
          <a:custGeom>
            <a:avLst/>
            <a:gdLst/>
            <a:ahLst/>
            <a:cxnLst/>
            <a:rect l="0" t="0" r="0" b="0"/>
            <a:pathLst>
              <a:path w="1071563" h="1008946">
                <a:moveTo>
                  <a:pt x="919758" y="142765"/>
                </a:moveTo>
                <a:lnTo>
                  <a:pt x="915018" y="142765"/>
                </a:lnTo>
                <a:lnTo>
                  <a:pt x="913621" y="141773"/>
                </a:lnTo>
                <a:lnTo>
                  <a:pt x="912690" y="140120"/>
                </a:lnTo>
                <a:lnTo>
                  <a:pt x="912070" y="138025"/>
                </a:lnTo>
                <a:lnTo>
                  <a:pt x="910664" y="136628"/>
                </a:lnTo>
                <a:lnTo>
                  <a:pt x="906456" y="135077"/>
                </a:lnTo>
                <a:lnTo>
                  <a:pt x="895670" y="133088"/>
                </a:lnTo>
                <a:lnTo>
                  <a:pt x="882162" y="122826"/>
                </a:lnTo>
                <a:lnTo>
                  <a:pt x="879811" y="120543"/>
                </a:lnTo>
                <a:lnTo>
                  <a:pt x="874553" y="118006"/>
                </a:lnTo>
                <a:lnTo>
                  <a:pt x="871762" y="117329"/>
                </a:lnTo>
                <a:lnTo>
                  <a:pt x="863093" y="111637"/>
                </a:lnTo>
                <a:lnTo>
                  <a:pt x="851276" y="101816"/>
                </a:lnTo>
                <a:lnTo>
                  <a:pt x="839386" y="96202"/>
                </a:lnTo>
                <a:lnTo>
                  <a:pt x="836411" y="93864"/>
                </a:lnTo>
                <a:lnTo>
                  <a:pt x="827814" y="91265"/>
                </a:lnTo>
                <a:lnTo>
                  <a:pt x="818371" y="89119"/>
                </a:lnTo>
                <a:lnTo>
                  <a:pt x="804223" y="79656"/>
                </a:lnTo>
                <a:lnTo>
                  <a:pt x="801063" y="76880"/>
                </a:lnTo>
                <a:lnTo>
                  <a:pt x="792260" y="73796"/>
                </a:lnTo>
                <a:lnTo>
                  <a:pt x="782726" y="71432"/>
                </a:lnTo>
                <a:lnTo>
                  <a:pt x="752124" y="55946"/>
                </a:lnTo>
                <a:lnTo>
                  <a:pt x="722699" y="43972"/>
                </a:lnTo>
                <a:lnTo>
                  <a:pt x="707912" y="38087"/>
                </a:lnTo>
                <a:lnTo>
                  <a:pt x="667697" y="27296"/>
                </a:lnTo>
                <a:lnTo>
                  <a:pt x="657911" y="25961"/>
                </a:lnTo>
                <a:lnTo>
                  <a:pt x="640898" y="19666"/>
                </a:lnTo>
                <a:lnTo>
                  <a:pt x="613896" y="17010"/>
                </a:lnTo>
                <a:lnTo>
                  <a:pt x="596375" y="10732"/>
                </a:lnTo>
                <a:lnTo>
                  <a:pt x="551730" y="8870"/>
                </a:lnTo>
                <a:lnTo>
                  <a:pt x="540885" y="7850"/>
                </a:lnTo>
                <a:lnTo>
                  <a:pt x="505942" y="720"/>
                </a:lnTo>
                <a:lnTo>
                  <a:pt x="476240" y="0"/>
                </a:lnTo>
                <a:lnTo>
                  <a:pt x="466985" y="2584"/>
                </a:lnTo>
                <a:lnTo>
                  <a:pt x="458573" y="6049"/>
                </a:lnTo>
                <a:lnTo>
                  <a:pt x="418374" y="8712"/>
                </a:lnTo>
                <a:lnTo>
                  <a:pt x="379757" y="9806"/>
                </a:lnTo>
                <a:lnTo>
                  <a:pt x="338150" y="17914"/>
                </a:lnTo>
                <a:lnTo>
                  <a:pt x="319766" y="24654"/>
                </a:lnTo>
                <a:lnTo>
                  <a:pt x="309799" y="26771"/>
                </a:lnTo>
                <a:lnTo>
                  <a:pt x="297616" y="32549"/>
                </a:lnTo>
                <a:lnTo>
                  <a:pt x="282872" y="35695"/>
                </a:lnTo>
                <a:lnTo>
                  <a:pt x="239061" y="59805"/>
                </a:lnTo>
                <a:lnTo>
                  <a:pt x="229281" y="62238"/>
                </a:lnTo>
                <a:lnTo>
                  <a:pt x="214918" y="71884"/>
                </a:lnTo>
                <a:lnTo>
                  <a:pt x="197785" y="83344"/>
                </a:lnTo>
                <a:lnTo>
                  <a:pt x="175996" y="93414"/>
                </a:lnTo>
                <a:lnTo>
                  <a:pt x="132213" y="127892"/>
                </a:lnTo>
                <a:lnTo>
                  <a:pt x="119309" y="140783"/>
                </a:lnTo>
                <a:lnTo>
                  <a:pt x="100887" y="169003"/>
                </a:lnTo>
                <a:lnTo>
                  <a:pt x="98417" y="175262"/>
                </a:lnTo>
                <a:lnTo>
                  <a:pt x="65463" y="217361"/>
                </a:lnTo>
                <a:lnTo>
                  <a:pt x="57541" y="228257"/>
                </a:lnTo>
                <a:lnTo>
                  <a:pt x="51715" y="240828"/>
                </a:lnTo>
                <a:lnTo>
                  <a:pt x="41304" y="257606"/>
                </a:lnTo>
                <a:lnTo>
                  <a:pt x="33809" y="276154"/>
                </a:lnTo>
                <a:lnTo>
                  <a:pt x="31469" y="279316"/>
                </a:lnTo>
                <a:lnTo>
                  <a:pt x="28869" y="288121"/>
                </a:lnTo>
                <a:lnTo>
                  <a:pt x="26722" y="297657"/>
                </a:lnTo>
                <a:lnTo>
                  <a:pt x="20926" y="309596"/>
                </a:lnTo>
                <a:lnTo>
                  <a:pt x="17776" y="324268"/>
                </a:lnTo>
                <a:lnTo>
                  <a:pt x="10971" y="338617"/>
                </a:lnTo>
                <a:lnTo>
                  <a:pt x="8966" y="382276"/>
                </a:lnTo>
                <a:lnTo>
                  <a:pt x="6300" y="390767"/>
                </a:lnTo>
                <a:lnTo>
                  <a:pt x="2800" y="398840"/>
                </a:lnTo>
                <a:lnTo>
                  <a:pt x="49" y="439912"/>
                </a:lnTo>
                <a:lnTo>
                  <a:pt x="1" y="483717"/>
                </a:lnTo>
                <a:lnTo>
                  <a:pt x="0" y="525126"/>
                </a:lnTo>
                <a:lnTo>
                  <a:pt x="0" y="569475"/>
                </a:lnTo>
                <a:lnTo>
                  <a:pt x="0" y="609153"/>
                </a:lnTo>
                <a:lnTo>
                  <a:pt x="0" y="626585"/>
                </a:lnTo>
                <a:lnTo>
                  <a:pt x="2646" y="633293"/>
                </a:lnTo>
                <a:lnTo>
                  <a:pt x="4741" y="636472"/>
                </a:lnTo>
                <a:lnTo>
                  <a:pt x="7689" y="650426"/>
                </a:lnTo>
                <a:lnTo>
                  <a:pt x="9677" y="665789"/>
                </a:lnTo>
                <a:lnTo>
                  <a:pt x="14994" y="676310"/>
                </a:lnTo>
                <a:lnTo>
                  <a:pt x="18003" y="690561"/>
                </a:lnTo>
                <a:lnTo>
                  <a:pt x="24760" y="704769"/>
                </a:lnTo>
                <a:lnTo>
                  <a:pt x="35804" y="737228"/>
                </a:lnTo>
                <a:lnTo>
                  <a:pt x="42608" y="749817"/>
                </a:lnTo>
                <a:lnTo>
                  <a:pt x="48986" y="766598"/>
                </a:lnTo>
                <a:lnTo>
                  <a:pt x="65604" y="788308"/>
                </a:lnTo>
                <a:lnTo>
                  <a:pt x="76423" y="800512"/>
                </a:lnTo>
                <a:lnTo>
                  <a:pt x="89850" y="828485"/>
                </a:lnTo>
                <a:lnTo>
                  <a:pt x="112139" y="854091"/>
                </a:lnTo>
                <a:lnTo>
                  <a:pt x="117953" y="866055"/>
                </a:lnTo>
                <a:lnTo>
                  <a:pt x="128361" y="877973"/>
                </a:lnTo>
                <a:lnTo>
                  <a:pt x="171042" y="904765"/>
                </a:lnTo>
                <a:lnTo>
                  <a:pt x="208347" y="940484"/>
                </a:lnTo>
                <a:lnTo>
                  <a:pt x="216953" y="943792"/>
                </a:lnTo>
                <a:lnTo>
                  <a:pt x="226401" y="946253"/>
                </a:lnTo>
                <a:lnTo>
                  <a:pt x="240550" y="955919"/>
                </a:lnTo>
                <a:lnTo>
                  <a:pt x="243710" y="958712"/>
                </a:lnTo>
                <a:lnTo>
                  <a:pt x="252514" y="961814"/>
                </a:lnTo>
                <a:lnTo>
                  <a:pt x="262049" y="964186"/>
                </a:lnTo>
                <a:lnTo>
                  <a:pt x="276255" y="971146"/>
                </a:lnTo>
                <a:lnTo>
                  <a:pt x="308713" y="982240"/>
                </a:lnTo>
                <a:lnTo>
                  <a:pt x="319233" y="988024"/>
                </a:lnTo>
                <a:lnTo>
                  <a:pt x="363054" y="999108"/>
                </a:lnTo>
                <a:lnTo>
                  <a:pt x="404723" y="1000984"/>
                </a:lnTo>
                <a:lnTo>
                  <a:pt x="421736" y="1007078"/>
                </a:lnTo>
                <a:lnTo>
                  <a:pt x="466259" y="1008897"/>
                </a:lnTo>
                <a:lnTo>
                  <a:pt x="510904" y="1008944"/>
                </a:lnTo>
                <a:lnTo>
                  <a:pt x="554242" y="1008945"/>
                </a:lnTo>
                <a:lnTo>
                  <a:pt x="595152" y="1008945"/>
                </a:lnTo>
                <a:lnTo>
                  <a:pt x="610038" y="1007953"/>
                </a:lnTo>
                <a:lnTo>
                  <a:pt x="627105" y="1001877"/>
                </a:lnTo>
                <a:lnTo>
                  <a:pt x="671642" y="1000063"/>
                </a:lnTo>
                <a:lnTo>
                  <a:pt x="682484" y="999044"/>
                </a:lnTo>
                <a:lnTo>
                  <a:pt x="720709" y="988993"/>
                </a:lnTo>
                <a:lnTo>
                  <a:pt x="729097" y="985194"/>
                </a:lnTo>
                <a:lnTo>
                  <a:pt x="743983" y="982064"/>
                </a:lnTo>
                <a:lnTo>
                  <a:pt x="774838" y="966763"/>
                </a:lnTo>
                <a:lnTo>
                  <a:pt x="793126" y="960043"/>
                </a:lnTo>
                <a:lnTo>
                  <a:pt x="836499" y="931532"/>
                </a:lnTo>
                <a:lnTo>
                  <a:pt x="877576" y="901788"/>
                </a:lnTo>
                <a:lnTo>
                  <a:pt x="901331" y="883929"/>
                </a:lnTo>
                <a:lnTo>
                  <a:pt x="913306" y="875000"/>
                </a:lnTo>
                <a:lnTo>
                  <a:pt x="930390" y="863093"/>
                </a:lnTo>
                <a:lnTo>
                  <a:pt x="967373" y="818553"/>
                </a:lnTo>
                <a:lnTo>
                  <a:pt x="994172" y="778356"/>
                </a:lnTo>
                <a:lnTo>
                  <a:pt x="1014016" y="752235"/>
                </a:lnTo>
                <a:lnTo>
                  <a:pt x="1019846" y="734039"/>
                </a:lnTo>
                <a:lnTo>
                  <a:pt x="1030259" y="715857"/>
                </a:lnTo>
                <a:lnTo>
                  <a:pt x="1037755" y="689940"/>
                </a:lnTo>
                <a:lnTo>
                  <a:pt x="1049986" y="666781"/>
                </a:lnTo>
                <a:lnTo>
                  <a:pt x="1061709" y="622717"/>
                </a:lnTo>
                <a:lnTo>
                  <a:pt x="1063352" y="610190"/>
                </a:lnTo>
                <a:lnTo>
                  <a:pt x="1069647" y="588682"/>
                </a:lnTo>
                <a:lnTo>
                  <a:pt x="1071451" y="550493"/>
                </a:lnTo>
                <a:lnTo>
                  <a:pt x="1071553" y="512115"/>
                </a:lnTo>
                <a:lnTo>
                  <a:pt x="1071562" y="468474"/>
                </a:lnTo>
                <a:lnTo>
                  <a:pt x="1070571" y="433715"/>
                </a:lnTo>
                <a:lnTo>
                  <a:pt x="1063460" y="404820"/>
                </a:lnTo>
                <a:lnTo>
                  <a:pt x="1061886" y="389965"/>
                </a:lnTo>
                <a:lnTo>
                  <a:pt x="1055614" y="372908"/>
                </a:lnTo>
                <a:lnTo>
                  <a:pt x="1053561" y="363121"/>
                </a:lnTo>
                <a:lnTo>
                  <a:pt x="1047819" y="351041"/>
                </a:lnTo>
                <a:lnTo>
                  <a:pt x="1044684" y="336327"/>
                </a:lnTo>
                <a:lnTo>
                  <a:pt x="1038904" y="324251"/>
                </a:lnTo>
                <a:lnTo>
                  <a:pt x="1035759" y="309538"/>
                </a:lnTo>
                <a:lnTo>
                  <a:pt x="1028955" y="295175"/>
                </a:lnTo>
                <a:lnTo>
                  <a:pt x="1022577" y="278042"/>
                </a:lnTo>
                <a:lnTo>
                  <a:pt x="1012755" y="261687"/>
                </a:lnTo>
                <a:lnTo>
                  <a:pt x="1007140" y="243022"/>
                </a:lnTo>
                <a:lnTo>
                  <a:pt x="984862" y="214255"/>
                </a:lnTo>
                <a:lnTo>
                  <a:pt x="982428" y="208273"/>
                </a:lnTo>
                <a:lnTo>
                  <a:pt x="966888" y="187415"/>
                </a:lnTo>
                <a:lnTo>
                  <a:pt x="964517" y="181461"/>
                </a:lnTo>
                <a:lnTo>
                  <a:pt x="949025" y="160625"/>
                </a:lnTo>
                <a:lnTo>
                  <a:pt x="948200" y="157648"/>
                </a:lnTo>
                <a:lnTo>
                  <a:pt x="946657" y="155664"/>
                </a:lnTo>
                <a:lnTo>
                  <a:pt x="934264" y="147477"/>
                </a:lnTo>
                <a:lnTo>
                  <a:pt x="931166" y="142213"/>
                </a:lnTo>
                <a:lnTo>
                  <a:pt x="930340" y="139420"/>
                </a:lnTo>
                <a:lnTo>
                  <a:pt x="928797" y="137559"/>
                </a:lnTo>
                <a:lnTo>
                  <a:pt x="924437" y="135491"/>
                </a:lnTo>
                <a:lnTo>
                  <a:pt x="922877" y="133946"/>
                </a:lnTo>
                <a:lnTo>
                  <a:pt x="921144" y="129585"/>
                </a:lnTo>
                <a:lnTo>
                  <a:pt x="919690" y="128026"/>
                </a:lnTo>
                <a:lnTo>
                  <a:pt x="915428" y="126293"/>
                </a:lnTo>
                <a:lnTo>
                  <a:pt x="913895" y="124838"/>
                </a:lnTo>
                <a:lnTo>
                  <a:pt x="912191" y="120577"/>
                </a:lnTo>
                <a:lnTo>
                  <a:pt x="910745" y="119043"/>
                </a:lnTo>
                <a:lnTo>
                  <a:pt x="903260" y="116380"/>
                </a:lnTo>
                <a:lnTo>
                  <a:pt x="892969" y="11597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9" name="SMARTInkShape-41"/>
          <p:cNvSpPr/>
          <p:nvPr/>
        </p:nvSpPr>
        <p:spPr bwMode="auto">
          <a:xfrm>
            <a:off x="4679192" y="4911328"/>
            <a:ext cx="1116063" cy="348259"/>
          </a:xfrm>
          <a:custGeom>
            <a:avLst/>
            <a:gdLst/>
            <a:ahLst/>
            <a:cxnLst/>
            <a:rect l="0" t="0" r="0" b="0"/>
            <a:pathLst>
              <a:path w="1116063" h="348259">
                <a:moveTo>
                  <a:pt x="910792" y="107156"/>
                </a:moveTo>
                <a:lnTo>
                  <a:pt x="906052" y="107156"/>
                </a:lnTo>
                <a:lnTo>
                  <a:pt x="904656" y="106164"/>
                </a:lnTo>
                <a:lnTo>
                  <a:pt x="903724" y="104511"/>
                </a:lnTo>
                <a:lnTo>
                  <a:pt x="903104" y="102416"/>
                </a:lnTo>
                <a:lnTo>
                  <a:pt x="901698" y="101020"/>
                </a:lnTo>
                <a:lnTo>
                  <a:pt x="894283" y="98595"/>
                </a:lnTo>
                <a:lnTo>
                  <a:pt x="863132" y="98230"/>
                </a:lnTo>
                <a:lnTo>
                  <a:pt x="857198" y="95582"/>
                </a:lnTo>
                <a:lnTo>
                  <a:pt x="851254" y="92091"/>
                </a:lnTo>
                <a:lnTo>
                  <a:pt x="839354" y="89849"/>
                </a:lnTo>
                <a:lnTo>
                  <a:pt x="827448" y="89406"/>
                </a:lnTo>
                <a:lnTo>
                  <a:pt x="821496" y="86699"/>
                </a:lnTo>
                <a:lnTo>
                  <a:pt x="815542" y="83182"/>
                </a:lnTo>
                <a:lnTo>
                  <a:pt x="803636" y="80924"/>
                </a:lnTo>
                <a:lnTo>
                  <a:pt x="800660" y="80738"/>
                </a:lnTo>
                <a:lnTo>
                  <a:pt x="794706" y="77886"/>
                </a:lnTo>
                <a:lnTo>
                  <a:pt x="791730" y="75737"/>
                </a:lnTo>
                <a:lnTo>
                  <a:pt x="778060" y="72711"/>
                </a:lnTo>
                <a:lnTo>
                  <a:pt x="761800" y="70697"/>
                </a:lnTo>
                <a:lnTo>
                  <a:pt x="739502" y="63782"/>
                </a:lnTo>
                <a:lnTo>
                  <a:pt x="720375" y="61767"/>
                </a:lnTo>
                <a:lnTo>
                  <a:pt x="685935" y="46267"/>
                </a:lnTo>
                <a:lnTo>
                  <a:pt x="641570" y="44690"/>
                </a:lnTo>
                <a:lnTo>
                  <a:pt x="621215" y="43665"/>
                </a:lnTo>
                <a:lnTo>
                  <a:pt x="592409" y="36548"/>
                </a:lnTo>
                <a:lnTo>
                  <a:pt x="553437" y="35767"/>
                </a:lnTo>
                <a:lnTo>
                  <a:pt x="541624" y="34748"/>
                </a:lnTo>
                <a:lnTo>
                  <a:pt x="505974" y="27619"/>
                </a:lnTo>
                <a:lnTo>
                  <a:pt x="464307" y="26837"/>
                </a:lnTo>
                <a:lnTo>
                  <a:pt x="434542" y="25803"/>
                </a:lnTo>
                <a:lnTo>
                  <a:pt x="416683" y="21646"/>
                </a:lnTo>
                <a:lnTo>
                  <a:pt x="375011" y="26401"/>
                </a:lnTo>
                <a:lnTo>
                  <a:pt x="333339" y="26767"/>
                </a:lnTo>
                <a:lnTo>
                  <a:pt x="291667" y="26788"/>
                </a:lnTo>
                <a:lnTo>
                  <a:pt x="255949" y="27781"/>
                </a:lnTo>
                <a:lnTo>
                  <a:pt x="220230" y="34892"/>
                </a:lnTo>
                <a:lnTo>
                  <a:pt x="184511" y="36639"/>
                </a:lnTo>
                <a:lnTo>
                  <a:pt x="149907" y="44092"/>
                </a:lnTo>
                <a:lnTo>
                  <a:pt x="139035" y="45393"/>
                </a:lnTo>
                <a:lnTo>
                  <a:pt x="122751" y="51705"/>
                </a:lnTo>
                <a:lnTo>
                  <a:pt x="110208" y="58866"/>
                </a:lnTo>
                <a:lnTo>
                  <a:pt x="95358" y="62421"/>
                </a:lnTo>
                <a:lnTo>
                  <a:pt x="80948" y="69363"/>
                </a:lnTo>
                <a:lnTo>
                  <a:pt x="48441" y="80451"/>
                </a:lnTo>
                <a:lnTo>
                  <a:pt x="26803" y="95760"/>
                </a:lnTo>
                <a:lnTo>
                  <a:pt x="23810" y="96582"/>
                </a:lnTo>
                <a:lnTo>
                  <a:pt x="21815" y="98123"/>
                </a:lnTo>
                <a:lnTo>
                  <a:pt x="12037" y="113362"/>
                </a:lnTo>
                <a:lnTo>
                  <a:pt x="8833" y="122114"/>
                </a:lnTo>
                <a:lnTo>
                  <a:pt x="3033" y="130991"/>
                </a:lnTo>
                <a:lnTo>
                  <a:pt x="873" y="139905"/>
                </a:lnTo>
                <a:lnTo>
                  <a:pt x="0" y="163712"/>
                </a:lnTo>
                <a:lnTo>
                  <a:pt x="980" y="165696"/>
                </a:lnTo>
                <a:lnTo>
                  <a:pt x="2626" y="167019"/>
                </a:lnTo>
                <a:lnTo>
                  <a:pt x="4715" y="167900"/>
                </a:lnTo>
                <a:lnTo>
                  <a:pt x="6108" y="169480"/>
                </a:lnTo>
                <a:lnTo>
                  <a:pt x="17916" y="195515"/>
                </a:lnTo>
                <a:lnTo>
                  <a:pt x="56530" y="235156"/>
                </a:lnTo>
                <a:lnTo>
                  <a:pt x="62477" y="238459"/>
                </a:lnTo>
                <a:lnTo>
                  <a:pt x="68427" y="240919"/>
                </a:lnTo>
                <a:lnTo>
                  <a:pt x="89261" y="256479"/>
                </a:lnTo>
                <a:lnTo>
                  <a:pt x="95214" y="258850"/>
                </a:lnTo>
                <a:lnTo>
                  <a:pt x="104144" y="264771"/>
                </a:lnTo>
                <a:lnTo>
                  <a:pt x="113074" y="267959"/>
                </a:lnTo>
                <a:lnTo>
                  <a:pt x="122996" y="273754"/>
                </a:lnTo>
                <a:lnTo>
                  <a:pt x="137070" y="276904"/>
                </a:lnTo>
                <a:lnTo>
                  <a:pt x="151217" y="283708"/>
                </a:lnTo>
                <a:lnTo>
                  <a:pt x="176648" y="288216"/>
                </a:lnTo>
                <a:lnTo>
                  <a:pt x="184655" y="291807"/>
                </a:lnTo>
                <a:lnTo>
                  <a:pt x="199326" y="294821"/>
                </a:lnTo>
                <a:lnTo>
                  <a:pt x="211390" y="300564"/>
                </a:lnTo>
                <a:lnTo>
                  <a:pt x="252887" y="309667"/>
                </a:lnTo>
                <a:lnTo>
                  <a:pt x="286319" y="312371"/>
                </a:lnTo>
                <a:lnTo>
                  <a:pt x="296897" y="313457"/>
                </a:lnTo>
                <a:lnTo>
                  <a:pt x="314418" y="319592"/>
                </a:lnTo>
                <a:lnTo>
                  <a:pt x="359063" y="324066"/>
                </a:lnTo>
                <a:lnTo>
                  <a:pt x="375577" y="328522"/>
                </a:lnTo>
                <a:lnTo>
                  <a:pt x="416716" y="330288"/>
                </a:lnTo>
                <a:lnTo>
                  <a:pt x="425958" y="332996"/>
                </a:lnTo>
                <a:lnTo>
                  <a:pt x="434365" y="336514"/>
                </a:lnTo>
                <a:lnTo>
                  <a:pt x="473402" y="339164"/>
                </a:lnTo>
                <a:lnTo>
                  <a:pt x="515724" y="339322"/>
                </a:lnTo>
                <a:lnTo>
                  <a:pt x="549862" y="340320"/>
                </a:lnTo>
                <a:lnTo>
                  <a:pt x="577709" y="347016"/>
                </a:lnTo>
                <a:lnTo>
                  <a:pt x="620098" y="348185"/>
                </a:lnTo>
                <a:lnTo>
                  <a:pt x="662911" y="348252"/>
                </a:lnTo>
                <a:lnTo>
                  <a:pt x="705362" y="348257"/>
                </a:lnTo>
                <a:lnTo>
                  <a:pt x="747078" y="348258"/>
                </a:lnTo>
                <a:lnTo>
                  <a:pt x="788753" y="348258"/>
                </a:lnTo>
                <a:lnTo>
                  <a:pt x="830425" y="348258"/>
                </a:lnTo>
                <a:lnTo>
                  <a:pt x="874449" y="341129"/>
                </a:lnTo>
                <a:lnTo>
                  <a:pt x="917717" y="332008"/>
                </a:lnTo>
                <a:lnTo>
                  <a:pt x="961763" y="319438"/>
                </a:lnTo>
                <a:lnTo>
                  <a:pt x="970157" y="315605"/>
                </a:lnTo>
                <a:lnTo>
                  <a:pt x="1007393" y="307919"/>
                </a:lnTo>
                <a:lnTo>
                  <a:pt x="1023985" y="298324"/>
                </a:lnTo>
                <a:lnTo>
                  <a:pt x="1038699" y="294767"/>
                </a:lnTo>
                <a:lnTo>
                  <a:pt x="1053062" y="285179"/>
                </a:lnTo>
                <a:lnTo>
                  <a:pt x="1059352" y="280535"/>
                </a:lnTo>
                <a:lnTo>
                  <a:pt x="1071473" y="274908"/>
                </a:lnTo>
                <a:lnTo>
                  <a:pt x="1101660" y="246677"/>
                </a:lnTo>
                <a:lnTo>
                  <a:pt x="1104763" y="240934"/>
                </a:lnTo>
                <a:lnTo>
                  <a:pt x="1106756" y="233903"/>
                </a:lnTo>
                <a:lnTo>
                  <a:pt x="1113286" y="225385"/>
                </a:lnTo>
                <a:lnTo>
                  <a:pt x="1115319" y="217042"/>
                </a:lnTo>
                <a:lnTo>
                  <a:pt x="1116062" y="202374"/>
                </a:lnTo>
                <a:lnTo>
                  <a:pt x="1113479" y="196439"/>
                </a:lnTo>
                <a:lnTo>
                  <a:pt x="1110016" y="190494"/>
                </a:lnTo>
                <a:lnTo>
                  <a:pt x="1107793" y="178593"/>
                </a:lnTo>
                <a:lnTo>
                  <a:pt x="1107610" y="175616"/>
                </a:lnTo>
                <a:lnTo>
                  <a:pt x="1104762" y="169663"/>
                </a:lnTo>
                <a:lnTo>
                  <a:pt x="1062591" y="125016"/>
                </a:lnTo>
                <a:lnTo>
                  <a:pt x="1033162" y="98227"/>
                </a:lnTo>
                <a:lnTo>
                  <a:pt x="1009571" y="80367"/>
                </a:lnTo>
                <a:lnTo>
                  <a:pt x="1006411" y="77391"/>
                </a:lnTo>
                <a:lnTo>
                  <a:pt x="997607" y="74083"/>
                </a:lnTo>
                <a:lnTo>
                  <a:pt x="975787" y="67220"/>
                </a:lnTo>
                <a:lnTo>
                  <a:pt x="935700" y="51668"/>
                </a:lnTo>
                <a:lnTo>
                  <a:pt x="923847" y="47768"/>
                </a:lnTo>
                <a:lnTo>
                  <a:pt x="881781" y="38785"/>
                </a:lnTo>
                <a:lnTo>
                  <a:pt x="839237" y="35988"/>
                </a:lnTo>
                <a:lnTo>
                  <a:pt x="802249" y="35755"/>
                </a:lnTo>
                <a:lnTo>
                  <a:pt x="723269"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nvGrpSpPr>
          <p:cNvPr id="36" name="SMARTInkShape-Group12"/>
          <p:cNvGrpSpPr/>
          <p:nvPr/>
        </p:nvGrpSpPr>
        <p:grpSpPr>
          <a:xfrm>
            <a:off x="1071563" y="1044773"/>
            <a:ext cx="946547" cy="366119"/>
            <a:chOff x="1071563" y="1044773"/>
            <a:chExt cx="946547" cy="366119"/>
          </a:xfrm>
        </p:grpSpPr>
        <p:sp>
          <p:nvSpPr>
            <p:cNvPr id="30" name="SMARTInkShape-42"/>
            <p:cNvSpPr/>
            <p:nvPr/>
          </p:nvSpPr>
          <p:spPr bwMode="auto">
            <a:xfrm>
              <a:off x="1071563" y="1125141"/>
              <a:ext cx="160721" cy="285751"/>
            </a:xfrm>
            <a:custGeom>
              <a:avLst/>
              <a:gdLst/>
              <a:ahLst/>
              <a:cxnLst/>
              <a:rect l="0" t="0" r="0" b="0"/>
              <a:pathLst>
                <a:path w="160721" h="285751">
                  <a:moveTo>
                    <a:pt x="151804" y="0"/>
                  </a:moveTo>
                  <a:lnTo>
                    <a:pt x="117813" y="0"/>
                  </a:lnTo>
                  <a:lnTo>
                    <a:pt x="80869" y="24212"/>
                  </a:lnTo>
                  <a:lnTo>
                    <a:pt x="74637" y="26636"/>
                  </a:lnTo>
                  <a:lnTo>
                    <a:pt x="30012" y="58560"/>
                  </a:lnTo>
                  <a:lnTo>
                    <a:pt x="23922" y="60753"/>
                  </a:lnTo>
                  <a:lnTo>
                    <a:pt x="21901" y="62330"/>
                  </a:lnTo>
                  <a:lnTo>
                    <a:pt x="12077" y="77636"/>
                  </a:lnTo>
                  <a:lnTo>
                    <a:pt x="9344" y="87565"/>
                  </a:lnTo>
                  <a:lnTo>
                    <a:pt x="16052" y="98782"/>
                  </a:lnTo>
                  <a:lnTo>
                    <a:pt x="16654" y="101573"/>
                  </a:lnTo>
                  <a:lnTo>
                    <a:pt x="25441" y="114354"/>
                  </a:lnTo>
                  <a:lnTo>
                    <a:pt x="42933" y="131215"/>
                  </a:lnTo>
                  <a:lnTo>
                    <a:pt x="68649" y="147857"/>
                  </a:lnTo>
                  <a:lnTo>
                    <a:pt x="87276" y="153670"/>
                  </a:lnTo>
                  <a:lnTo>
                    <a:pt x="131479" y="178642"/>
                  </a:lnTo>
                  <a:lnTo>
                    <a:pt x="138802" y="183576"/>
                  </a:lnTo>
                  <a:lnTo>
                    <a:pt x="151588" y="189389"/>
                  </a:lnTo>
                  <a:lnTo>
                    <a:pt x="154636" y="191744"/>
                  </a:lnTo>
                  <a:lnTo>
                    <a:pt x="158024" y="197006"/>
                  </a:lnTo>
                  <a:lnTo>
                    <a:pt x="160575" y="212581"/>
                  </a:lnTo>
                  <a:lnTo>
                    <a:pt x="160720" y="226589"/>
                  </a:lnTo>
                  <a:lnTo>
                    <a:pt x="158082" y="232336"/>
                  </a:lnTo>
                  <a:lnTo>
                    <a:pt x="130587" y="262306"/>
                  </a:lnTo>
                  <a:lnTo>
                    <a:pt x="122200" y="265408"/>
                  </a:lnTo>
                  <a:lnTo>
                    <a:pt x="112850" y="267779"/>
                  </a:lnTo>
                  <a:lnTo>
                    <a:pt x="98763" y="274740"/>
                  </a:lnTo>
                  <a:lnTo>
                    <a:pt x="55167" y="285346"/>
                  </a:lnTo>
                  <a:lnTo>
                    <a:pt x="0" y="28575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1" name="SMARTInkShape-43"/>
            <p:cNvSpPr/>
            <p:nvPr/>
          </p:nvSpPr>
          <p:spPr bwMode="auto">
            <a:xfrm>
              <a:off x="1348383" y="1071563"/>
              <a:ext cx="35720" cy="303610"/>
            </a:xfrm>
            <a:custGeom>
              <a:avLst/>
              <a:gdLst/>
              <a:ahLst/>
              <a:cxnLst/>
              <a:rect l="0" t="0" r="0" b="0"/>
              <a:pathLst>
                <a:path w="35720" h="303610">
                  <a:moveTo>
                    <a:pt x="0" y="0"/>
                  </a:moveTo>
                  <a:lnTo>
                    <a:pt x="7688" y="0"/>
                  </a:lnTo>
                  <a:lnTo>
                    <a:pt x="8102" y="992"/>
                  </a:lnTo>
                  <a:lnTo>
                    <a:pt x="8562" y="4740"/>
                  </a:lnTo>
                  <a:lnTo>
                    <a:pt x="11412" y="9713"/>
                  </a:lnTo>
                  <a:lnTo>
                    <a:pt x="14994" y="15231"/>
                  </a:lnTo>
                  <a:lnTo>
                    <a:pt x="17010" y="23915"/>
                  </a:lnTo>
                  <a:lnTo>
                    <a:pt x="17747" y="38708"/>
                  </a:lnTo>
                  <a:lnTo>
                    <a:pt x="20455" y="44654"/>
                  </a:lnTo>
                  <a:lnTo>
                    <a:pt x="22566" y="47629"/>
                  </a:lnTo>
                  <a:lnTo>
                    <a:pt x="25538" y="61296"/>
                  </a:lnTo>
                  <a:lnTo>
                    <a:pt x="26624" y="101019"/>
                  </a:lnTo>
                  <a:lnTo>
                    <a:pt x="26779" y="140061"/>
                  </a:lnTo>
                  <a:lnTo>
                    <a:pt x="26788" y="181579"/>
                  </a:lnTo>
                  <a:lnTo>
                    <a:pt x="26789" y="224455"/>
                  </a:lnTo>
                  <a:lnTo>
                    <a:pt x="26789" y="261523"/>
                  </a:lnTo>
                  <a:lnTo>
                    <a:pt x="29435" y="267706"/>
                  </a:lnTo>
                  <a:lnTo>
                    <a:pt x="32926" y="273762"/>
                  </a:lnTo>
                  <a:lnTo>
                    <a:pt x="35167" y="285733"/>
                  </a:lnTo>
                  <a:lnTo>
                    <a:pt x="35719" y="30360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2" name="SMARTInkShape-44"/>
            <p:cNvSpPr/>
            <p:nvPr/>
          </p:nvSpPr>
          <p:spPr bwMode="auto">
            <a:xfrm>
              <a:off x="1285875" y="1196687"/>
              <a:ext cx="383978" cy="124494"/>
            </a:xfrm>
            <a:custGeom>
              <a:avLst/>
              <a:gdLst/>
              <a:ahLst/>
              <a:cxnLst/>
              <a:rect l="0" t="0" r="0" b="0"/>
              <a:pathLst>
                <a:path w="383978" h="124494">
                  <a:moveTo>
                    <a:pt x="0" y="71329"/>
                  </a:moveTo>
                  <a:lnTo>
                    <a:pt x="0" y="66588"/>
                  </a:lnTo>
                  <a:lnTo>
                    <a:pt x="992" y="65192"/>
                  </a:lnTo>
                  <a:lnTo>
                    <a:pt x="2646" y="64261"/>
                  </a:lnTo>
                  <a:lnTo>
                    <a:pt x="7688" y="62767"/>
                  </a:lnTo>
                  <a:lnTo>
                    <a:pt x="13302" y="57767"/>
                  </a:lnTo>
                  <a:lnTo>
                    <a:pt x="21126" y="55379"/>
                  </a:lnTo>
                  <a:lnTo>
                    <a:pt x="30225" y="53326"/>
                  </a:lnTo>
                  <a:lnTo>
                    <a:pt x="41918" y="47584"/>
                  </a:lnTo>
                  <a:lnTo>
                    <a:pt x="86446" y="36970"/>
                  </a:lnTo>
                  <a:lnTo>
                    <a:pt x="128000" y="34697"/>
                  </a:lnTo>
                  <a:lnTo>
                    <a:pt x="169664" y="24591"/>
                  </a:lnTo>
                  <a:lnTo>
                    <a:pt x="187524" y="19777"/>
                  </a:lnTo>
                  <a:lnTo>
                    <a:pt x="216297" y="17025"/>
                  </a:lnTo>
                  <a:lnTo>
                    <a:pt x="234034" y="10735"/>
                  </a:lnTo>
                  <a:lnTo>
                    <a:pt x="276766" y="8836"/>
                  </a:lnTo>
                  <a:lnTo>
                    <a:pt x="279761" y="8831"/>
                  </a:lnTo>
                  <a:lnTo>
                    <a:pt x="285734" y="6179"/>
                  </a:lnTo>
                  <a:lnTo>
                    <a:pt x="294525" y="0"/>
                  </a:lnTo>
                  <a:lnTo>
                    <a:pt x="294634" y="4664"/>
                  </a:lnTo>
                  <a:lnTo>
                    <a:pt x="293657" y="6050"/>
                  </a:lnTo>
                  <a:lnTo>
                    <a:pt x="292013" y="6973"/>
                  </a:lnTo>
                  <a:lnTo>
                    <a:pt x="286987" y="8456"/>
                  </a:lnTo>
                  <a:lnTo>
                    <a:pt x="278865" y="14886"/>
                  </a:lnTo>
                  <a:lnTo>
                    <a:pt x="255719" y="24628"/>
                  </a:lnTo>
                  <a:lnTo>
                    <a:pt x="212609" y="59405"/>
                  </a:lnTo>
                  <a:lnTo>
                    <a:pt x="202783" y="66252"/>
                  </a:lnTo>
                  <a:lnTo>
                    <a:pt x="199267" y="71718"/>
                  </a:lnTo>
                  <a:lnTo>
                    <a:pt x="196711" y="77455"/>
                  </a:lnTo>
                  <a:lnTo>
                    <a:pt x="190687" y="86263"/>
                  </a:lnTo>
                  <a:lnTo>
                    <a:pt x="188461" y="95156"/>
                  </a:lnTo>
                  <a:lnTo>
                    <a:pt x="187940" y="101101"/>
                  </a:lnTo>
                  <a:lnTo>
                    <a:pt x="190354" y="107050"/>
                  </a:lnTo>
                  <a:lnTo>
                    <a:pt x="200837" y="120195"/>
                  </a:lnTo>
                  <a:lnTo>
                    <a:pt x="206008" y="122813"/>
                  </a:lnTo>
                  <a:lnTo>
                    <a:pt x="217413" y="124493"/>
                  </a:lnTo>
                  <a:lnTo>
                    <a:pt x="223297" y="122077"/>
                  </a:lnTo>
                  <a:lnTo>
                    <a:pt x="226255" y="120044"/>
                  </a:lnTo>
                  <a:lnTo>
                    <a:pt x="248174" y="113867"/>
                  </a:lnTo>
                  <a:lnTo>
                    <a:pt x="291436" y="83210"/>
                  </a:lnTo>
                  <a:lnTo>
                    <a:pt x="309539" y="66366"/>
                  </a:lnTo>
                  <a:lnTo>
                    <a:pt x="315505" y="64162"/>
                  </a:lnTo>
                  <a:lnTo>
                    <a:pt x="317493" y="62582"/>
                  </a:lnTo>
                  <a:lnTo>
                    <a:pt x="330398" y="44540"/>
                  </a:lnTo>
                  <a:lnTo>
                    <a:pt x="330398" y="74687"/>
                  </a:lnTo>
                  <a:lnTo>
                    <a:pt x="333044" y="80428"/>
                  </a:lnTo>
                  <a:lnTo>
                    <a:pt x="336535" y="86287"/>
                  </a:lnTo>
                  <a:lnTo>
                    <a:pt x="338776" y="98133"/>
                  </a:lnTo>
                  <a:lnTo>
                    <a:pt x="338960" y="101104"/>
                  </a:lnTo>
                  <a:lnTo>
                    <a:pt x="340075" y="103085"/>
                  </a:lnTo>
                  <a:lnTo>
                    <a:pt x="341811" y="104406"/>
                  </a:lnTo>
                  <a:lnTo>
                    <a:pt x="346384" y="106866"/>
                  </a:lnTo>
                  <a:lnTo>
                    <a:pt x="354538" y="112836"/>
                  </a:lnTo>
                  <a:lnTo>
                    <a:pt x="360309" y="114581"/>
                  </a:lnTo>
                  <a:lnTo>
                    <a:pt x="383977" y="11597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3" name="SMARTInkShape-45"/>
            <p:cNvSpPr/>
            <p:nvPr/>
          </p:nvSpPr>
          <p:spPr bwMode="auto">
            <a:xfrm>
              <a:off x="1714500" y="1151930"/>
              <a:ext cx="133946" cy="187411"/>
            </a:xfrm>
            <a:custGeom>
              <a:avLst/>
              <a:gdLst/>
              <a:ahLst/>
              <a:cxnLst/>
              <a:rect l="0" t="0" r="0" b="0"/>
              <a:pathLst>
                <a:path w="133946" h="187411">
                  <a:moveTo>
                    <a:pt x="0" y="53578"/>
                  </a:moveTo>
                  <a:lnTo>
                    <a:pt x="0" y="83389"/>
                  </a:lnTo>
                  <a:lnTo>
                    <a:pt x="8685" y="122787"/>
                  </a:lnTo>
                  <a:lnTo>
                    <a:pt x="8927" y="163599"/>
                  </a:lnTo>
                  <a:lnTo>
                    <a:pt x="11574" y="169614"/>
                  </a:lnTo>
                  <a:lnTo>
                    <a:pt x="17492" y="178068"/>
                  </a:lnTo>
                  <a:lnTo>
                    <a:pt x="17857" y="187410"/>
                  </a:lnTo>
                  <a:lnTo>
                    <a:pt x="17859" y="144051"/>
                  </a:lnTo>
                  <a:lnTo>
                    <a:pt x="17859" y="99471"/>
                  </a:lnTo>
                  <a:lnTo>
                    <a:pt x="20505" y="91173"/>
                  </a:lnTo>
                  <a:lnTo>
                    <a:pt x="44717" y="51532"/>
                  </a:lnTo>
                  <a:lnTo>
                    <a:pt x="56568" y="34102"/>
                  </a:lnTo>
                  <a:lnTo>
                    <a:pt x="65160" y="30039"/>
                  </a:lnTo>
                  <a:lnTo>
                    <a:pt x="74600" y="27241"/>
                  </a:lnTo>
                  <a:lnTo>
                    <a:pt x="88746" y="17360"/>
                  </a:lnTo>
                  <a:lnTo>
                    <a:pt x="95005" y="12677"/>
                  </a:lnTo>
                  <a:lnTo>
                    <a:pt x="107108" y="7024"/>
                  </a:lnTo>
                  <a:lnTo>
                    <a:pt x="110101" y="4682"/>
                  </a:lnTo>
                  <a:lnTo>
                    <a:pt x="118718" y="2081"/>
                  </a:lnTo>
                  <a:lnTo>
                    <a:pt x="133945"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4" name="SMARTInkShape-46"/>
            <p:cNvSpPr/>
            <p:nvPr/>
          </p:nvSpPr>
          <p:spPr bwMode="auto">
            <a:xfrm>
              <a:off x="1973461" y="1044773"/>
              <a:ext cx="35720" cy="267892"/>
            </a:xfrm>
            <a:custGeom>
              <a:avLst/>
              <a:gdLst/>
              <a:ahLst/>
              <a:cxnLst/>
              <a:rect l="0" t="0" r="0" b="0"/>
              <a:pathLst>
                <a:path w="35720" h="267892">
                  <a:moveTo>
                    <a:pt x="0" y="0"/>
                  </a:moveTo>
                  <a:lnTo>
                    <a:pt x="0" y="42957"/>
                  </a:lnTo>
                  <a:lnTo>
                    <a:pt x="0" y="86466"/>
                  </a:lnTo>
                  <a:lnTo>
                    <a:pt x="992" y="102129"/>
                  </a:lnTo>
                  <a:lnTo>
                    <a:pt x="8102" y="137004"/>
                  </a:lnTo>
                  <a:lnTo>
                    <a:pt x="8881" y="178599"/>
                  </a:lnTo>
                  <a:lnTo>
                    <a:pt x="9900" y="189510"/>
                  </a:lnTo>
                  <a:lnTo>
                    <a:pt x="15993" y="207246"/>
                  </a:lnTo>
                  <a:lnTo>
                    <a:pt x="18606" y="228265"/>
                  </a:lnTo>
                  <a:lnTo>
                    <a:pt x="24879" y="240918"/>
                  </a:lnTo>
                  <a:lnTo>
                    <a:pt x="27530" y="255961"/>
                  </a:lnTo>
                  <a:lnTo>
                    <a:pt x="35719" y="267891"/>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5" name="SMARTInkShape-47"/>
            <p:cNvSpPr/>
            <p:nvPr/>
          </p:nvSpPr>
          <p:spPr bwMode="auto">
            <a:xfrm>
              <a:off x="1875234" y="1223367"/>
              <a:ext cx="142876" cy="35720"/>
            </a:xfrm>
            <a:custGeom>
              <a:avLst/>
              <a:gdLst/>
              <a:ahLst/>
              <a:cxnLst/>
              <a:rect l="0" t="0" r="0" b="0"/>
              <a:pathLst>
                <a:path w="142876" h="35720">
                  <a:moveTo>
                    <a:pt x="0" y="35719"/>
                  </a:moveTo>
                  <a:lnTo>
                    <a:pt x="4741" y="30979"/>
                  </a:lnTo>
                  <a:lnTo>
                    <a:pt x="9714" y="28651"/>
                  </a:lnTo>
                  <a:lnTo>
                    <a:pt x="12429" y="28031"/>
                  </a:lnTo>
                  <a:lnTo>
                    <a:pt x="24908" y="20898"/>
                  </a:lnTo>
                  <a:lnTo>
                    <a:pt x="63049" y="11989"/>
                  </a:lnTo>
                  <a:lnTo>
                    <a:pt x="102974" y="8206"/>
                  </a:lnTo>
                  <a:lnTo>
                    <a:pt x="142875"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sp>
        <p:nvSpPr>
          <p:cNvPr id="37" name="SMARTInkShape-48"/>
          <p:cNvSpPr/>
          <p:nvPr/>
        </p:nvSpPr>
        <p:spPr bwMode="auto">
          <a:xfrm>
            <a:off x="4308163" y="2571793"/>
            <a:ext cx="495973" cy="892741"/>
          </a:xfrm>
          <a:custGeom>
            <a:avLst/>
            <a:gdLst/>
            <a:ahLst/>
            <a:cxnLst/>
            <a:rect l="0" t="0" r="0" b="0"/>
            <a:pathLst>
              <a:path w="495973" h="892741">
                <a:moveTo>
                  <a:pt x="433501" y="303566"/>
                </a:moveTo>
                <a:lnTo>
                  <a:pt x="433501" y="264835"/>
                </a:lnTo>
                <a:lnTo>
                  <a:pt x="430855" y="258902"/>
                </a:lnTo>
                <a:lnTo>
                  <a:pt x="427364" y="252957"/>
                </a:lnTo>
                <a:lnTo>
                  <a:pt x="425399" y="243041"/>
                </a:lnTo>
                <a:lnTo>
                  <a:pt x="423652" y="217081"/>
                </a:lnTo>
                <a:lnTo>
                  <a:pt x="409752" y="175657"/>
                </a:lnTo>
                <a:lnTo>
                  <a:pt x="406621" y="164574"/>
                </a:lnTo>
                <a:lnTo>
                  <a:pt x="392552" y="138759"/>
                </a:lnTo>
                <a:lnTo>
                  <a:pt x="388956" y="122663"/>
                </a:lnTo>
                <a:lnTo>
                  <a:pt x="367904" y="87661"/>
                </a:lnTo>
                <a:lnTo>
                  <a:pt x="346051" y="68931"/>
                </a:lnTo>
                <a:lnTo>
                  <a:pt x="314470" y="32811"/>
                </a:lnTo>
                <a:lnTo>
                  <a:pt x="296402" y="21807"/>
                </a:lnTo>
                <a:lnTo>
                  <a:pt x="269852" y="11038"/>
                </a:lnTo>
                <a:lnTo>
                  <a:pt x="257792" y="3681"/>
                </a:lnTo>
                <a:lnTo>
                  <a:pt x="221655" y="175"/>
                </a:lnTo>
                <a:lnTo>
                  <a:pt x="203029" y="0"/>
                </a:lnTo>
                <a:lnTo>
                  <a:pt x="194478" y="2622"/>
                </a:lnTo>
                <a:lnTo>
                  <a:pt x="186378" y="6102"/>
                </a:lnTo>
                <a:lnTo>
                  <a:pt x="171653" y="9054"/>
                </a:lnTo>
                <a:lnTo>
                  <a:pt x="137206" y="29845"/>
                </a:lnTo>
                <a:lnTo>
                  <a:pt x="108952" y="57695"/>
                </a:lnTo>
                <a:lnTo>
                  <a:pt x="82379" y="96495"/>
                </a:lnTo>
                <a:lnTo>
                  <a:pt x="64417" y="138727"/>
                </a:lnTo>
                <a:lnTo>
                  <a:pt x="46549" y="180215"/>
                </a:lnTo>
                <a:lnTo>
                  <a:pt x="36377" y="224587"/>
                </a:lnTo>
                <a:lnTo>
                  <a:pt x="25218" y="268030"/>
                </a:lnTo>
                <a:lnTo>
                  <a:pt x="16926" y="312520"/>
                </a:lnTo>
                <a:lnTo>
                  <a:pt x="9477" y="357148"/>
                </a:lnTo>
                <a:lnTo>
                  <a:pt x="4793" y="393856"/>
                </a:lnTo>
                <a:lnTo>
                  <a:pt x="0" y="425790"/>
                </a:lnTo>
                <a:lnTo>
                  <a:pt x="3619" y="463749"/>
                </a:lnTo>
                <a:lnTo>
                  <a:pt x="4628" y="499911"/>
                </a:lnTo>
                <a:lnTo>
                  <a:pt x="4827" y="541854"/>
                </a:lnTo>
                <a:lnTo>
                  <a:pt x="7512" y="579831"/>
                </a:lnTo>
                <a:lnTo>
                  <a:pt x="12562" y="615996"/>
                </a:lnTo>
                <a:lnTo>
                  <a:pt x="20689" y="651803"/>
                </a:lnTo>
                <a:lnTo>
                  <a:pt x="34764" y="691730"/>
                </a:lnTo>
                <a:lnTo>
                  <a:pt x="49540" y="732743"/>
                </a:lnTo>
                <a:lnTo>
                  <a:pt x="65402" y="769783"/>
                </a:lnTo>
                <a:lnTo>
                  <a:pt x="96267" y="812494"/>
                </a:lnTo>
                <a:lnTo>
                  <a:pt x="131227" y="854227"/>
                </a:lnTo>
                <a:lnTo>
                  <a:pt x="146052" y="867348"/>
                </a:lnTo>
                <a:lnTo>
                  <a:pt x="168839" y="879678"/>
                </a:lnTo>
                <a:lnTo>
                  <a:pt x="189803" y="885789"/>
                </a:lnTo>
                <a:lnTo>
                  <a:pt x="198191" y="889754"/>
                </a:lnTo>
                <a:lnTo>
                  <a:pt x="237213" y="892740"/>
                </a:lnTo>
                <a:lnTo>
                  <a:pt x="249027" y="891851"/>
                </a:lnTo>
                <a:lnTo>
                  <a:pt x="288894" y="879620"/>
                </a:lnTo>
                <a:lnTo>
                  <a:pt x="328218" y="863037"/>
                </a:lnTo>
                <a:lnTo>
                  <a:pt x="355304" y="844100"/>
                </a:lnTo>
                <a:lnTo>
                  <a:pt x="397735" y="800913"/>
                </a:lnTo>
                <a:lnTo>
                  <a:pt x="421405" y="759615"/>
                </a:lnTo>
                <a:lnTo>
                  <a:pt x="440336" y="727613"/>
                </a:lnTo>
                <a:lnTo>
                  <a:pt x="453923" y="688403"/>
                </a:lnTo>
                <a:lnTo>
                  <a:pt x="466161" y="651994"/>
                </a:lnTo>
                <a:lnTo>
                  <a:pt x="478134" y="616139"/>
                </a:lnTo>
                <a:lnTo>
                  <a:pt x="484429" y="586680"/>
                </a:lnTo>
                <a:lnTo>
                  <a:pt x="491296" y="545911"/>
                </a:lnTo>
                <a:lnTo>
                  <a:pt x="495078" y="503058"/>
                </a:lnTo>
                <a:lnTo>
                  <a:pt x="495825" y="464901"/>
                </a:lnTo>
                <a:lnTo>
                  <a:pt x="495972" y="428701"/>
                </a:lnTo>
                <a:lnTo>
                  <a:pt x="489865" y="392887"/>
                </a:lnTo>
                <a:lnTo>
                  <a:pt x="487630" y="357149"/>
                </a:lnTo>
                <a:lnTo>
                  <a:pt x="484596" y="333003"/>
                </a:lnTo>
                <a:lnTo>
                  <a:pt x="472861" y="294801"/>
                </a:lnTo>
                <a:lnTo>
                  <a:pt x="464959" y="257568"/>
                </a:lnTo>
                <a:lnTo>
                  <a:pt x="454083" y="231054"/>
                </a:lnTo>
                <a:lnTo>
                  <a:pt x="427541" y="190419"/>
                </a:lnTo>
                <a:lnTo>
                  <a:pt x="404850" y="159010"/>
                </a:lnTo>
                <a:lnTo>
                  <a:pt x="399178" y="153193"/>
                </a:lnTo>
                <a:lnTo>
                  <a:pt x="395757" y="152398"/>
                </a:lnTo>
                <a:lnTo>
                  <a:pt x="393455" y="152186"/>
                </a:lnTo>
                <a:lnTo>
                  <a:pt x="391921" y="151052"/>
                </a:lnTo>
                <a:lnTo>
                  <a:pt x="388876" y="142907"/>
                </a:lnTo>
                <a:lnTo>
                  <a:pt x="388853" y="13390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8" name="SMARTInkShape-49"/>
          <p:cNvSpPr/>
          <p:nvPr/>
        </p:nvSpPr>
        <p:spPr bwMode="auto">
          <a:xfrm>
            <a:off x="6706195" y="2571750"/>
            <a:ext cx="1061389" cy="928655"/>
          </a:xfrm>
          <a:custGeom>
            <a:avLst/>
            <a:gdLst/>
            <a:ahLst/>
            <a:cxnLst/>
            <a:rect l="0" t="0" r="0" b="0"/>
            <a:pathLst>
              <a:path w="1061389" h="928655">
                <a:moveTo>
                  <a:pt x="812602" y="80367"/>
                </a:moveTo>
                <a:lnTo>
                  <a:pt x="804913" y="72679"/>
                </a:lnTo>
                <a:lnTo>
                  <a:pt x="796788" y="70690"/>
                </a:lnTo>
                <a:lnTo>
                  <a:pt x="788513" y="65373"/>
                </a:lnTo>
                <a:lnTo>
                  <a:pt x="779778" y="62364"/>
                </a:lnTo>
                <a:lnTo>
                  <a:pt x="770905" y="56623"/>
                </a:lnTo>
                <a:lnTo>
                  <a:pt x="761993" y="54480"/>
                </a:lnTo>
                <a:lnTo>
                  <a:pt x="743148" y="52665"/>
                </a:lnTo>
                <a:lnTo>
                  <a:pt x="721569" y="45900"/>
                </a:lnTo>
                <a:lnTo>
                  <a:pt x="708667" y="43904"/>
                </a:lnTo>
                <a:lnTo>
                  <a:pt x="698573" y="38585"/>
                </a:lnTo>
                <a:lnTo>
                  <a:pt x="657884" y="35793"/>
                </a:lnTo>
                <a:lnTo>
                  <a:pt x="645823" y="34749"/>
                </a:lnTo>
                <a:lnTo>
                  <a:pt x="623461" y="28033"/>
                </a:lnTo>
                <a:lnTo>
                  <a:pt x="579098" y="26821"/>
                </a:lnTo>
                <a:lnTo>
                  <a:pt x="558743" y="27787"/>
                </a:lnTo>
                <a:lnTo>
                  <a:pt x="520519" y="35167"/>
                </a:lnTo>
                <a:lnTo>
                  <a:pt x="477015" y="36689"/>
                </a:lnTo>
                <a:lnTo>
                  <a:pt x="437426" y="46741"/>
                </a:lnTo>
                <a:lnTo>
                  <a:pt x="419657" y="51552"/>
                </a:lnTo>
                <a:lnTo>
                  <a:pt x="383974" y="56046"/>
                </a:lnTo>
                <a:lnTo>
                  <a:pt x="366116" y="60593"/>
                </a:lnTo>
                <a:lnTo>
                  <a:pt x="348257" y="64586"/>
                </a:lnTo>
                <a:lnTo>
                  <a:pt x="306586" y="83465"/>
                </a:lnTo>
                <a:lnTo>
                  <a:pt x="267339" y="98783"/>
                </a:lnTo>
                <a:lnTo>
                  <a:pt x="228347" y="122061"/>
                </a:lnTo>
                <a:lnTo>
                  <a:pt x="184690" y="148829"/>
                </a:lnTo>
                <a:lnTo>
                  <a:pt x="153850" y="172310"/>
                </a:lnTo>
                <a:lnTo>
                  <a:pt x="145768" y="181754"/>
                </a:lnTo>
                <a:lnTo>
                  <a:pt x="104299" y="217257"/>
                </a:lnTo>
                <a:lnTo>
                  <a:pt x="76241" y="246225"/>
                </a:lnTo>
                <a:lnTo>
                  <a:pt x="59196" y="278523"/>
                </a:lnTo>
                <a:lnTo>
                  <a:pt x="41643" y="302285"/>
                </a:lnTo>
                <a:lnTo>
                  <a:pt x="28882" y="337299"/>
                </a:lnTo>
                <a:lnTo>
                  <a:pt x="15820" y="377088"/>
                </a:lnTo>
                <a:lnTo>
                  <a:pt x="10972" y="390865"/>
                </a:lnTo>
                <a:lnTo>
                  <a:pt x="6889" y="403877"/>
                </a:lnTo>
                <a:lnTo>
                  <a:pt x="2041" y="417654"/>
                </a:lnTo>
                <a:lnTo>
                  <a:pt x="54" y="457455"/>
                </a:lnTo>
                <a:lnTo>
                  <a:pt x="2" y="500668"/>
                </a:lnTo>
                <a:lnTo>
                  <a:pt x="0" y="543354"/>
                </a:lnTo>
                <a:lnTo>
                  <a:pt x="993" y="586472"/>
                </a:lnTo>
                <a:lnTo>
                  <a:pt x="7689" y="608835"/>
                </a:lnTo>
                <a:lnTo>
                  <a:pt x="9677" y="627970"/>
                </a:lnTo>
                <a:lnTo>
                  <a:pt x="27406" y="667812"/>
                </a:lnTo>
                <a:lnTo>
                  <a:pt x="40761" y="685350"/>
                </a:lnTo>
                <a:lnTo>
                  <a:pt x="46526" y="703533"/>
                </a:lnTo>
                <a:lnTo>
                  <a:pt x="74447" y="742866"/>
                </a:lnTo>
                <a:lnTo>
                  <a:pt x="118328" y="779459"/>
                </a:lnTo>
                <a:lnTo>
                  <a:pt x="136495" y="794689"/>
                </a:lnTo>
                <a:lnTo>
                  <a:pt x="160175" y="812597"/>
                </a:lnTo>
                <a:lnTo>
                  <a:pt x="172145" y="821530"/>
                </a:lnTo>
                <a:lnTo>
                  <a:pt x="215936" y="851297"/>
                </a:lnTo>
                <a:lnTo>
                  <a:pt x="225287" y="854604"/>
                </a:lnTo>
                <a:lnTo>
                  <a:pt x="235065" y="857066"/>
                </a:lnTo>
                <a:lnTo>
                  <a:pt x="247140" y="863038"/>
                </a:lnTo>
                <a:lnTo>
                  <a:pt x="274247" y="870507"/>
                </a:lnTo>
                <a:lnTo>
                  <a:pt x="291600" y="880337"/>
                </a:lnTo>
                <a:lnTo>
                  <a:pt x="330567" y="890890"/>
                </a:lnTo>
                <a:lnTo>
                  <a:pt x="348308" y="894998"/>
                </a:lnTo>
                <a:lnTo>
                  <a:pt x="366133" y="899854"/>
                </a:lnTo>
                <a:lnTo>
                  <a:pt x="408906" y="908787"/>
                </a:lnTo>
                <a:lnTo>
                  <a:pt x="446321" y="913295"/>
                </a:lnTo>
                <a:lnTo>
                  <a:pt x="464296" y="917843"/>
                </a:lnTo>
                <a:lnTo>
                  <a:pt x="502704" y="922236"/>
                </a:lnTo>
                <a:lnTo>
                  <a:pt x="544159" y="928121"/>
                </a:lnTo>
                <a:lnTo>
                  <a:pt x="586351" y="928654"/>
                </a:lnTo>
                <a:lnTo>
                  <a:pt x="610189" y="927689"/>
                </a:lnTo>
                <a:lnTo>
                  <a:pt x="652050" y="919592"/>
                </a:lnTo>
                <a:lnTo>
                  <a:pt x="696352" y="911428"/>
                </a:lnTo>
                <a:lnTo>
                  <a:pt x="708349" y="910103"/>
                </a:lnTo>
                <a:lnTo>
                  <a:pt x="750089" y="895398"/>
                </a:lnTo>
                <a:lnTo>
                  <a:pt x="767952" y="891043"/>
                </a:lnTo>
                <a:lnTo>
                  <a:pt x="809625" y="872020"/>
                </a:lnTo>
                <a:lnTo>
                  <a:pt x="848873" y="845670"/>
                </a:lnTo>
                <a:lnTo>
                  <a:pt x="889830" y="814831"/>
                </a:lnTo>
                <a:lnTo>
                  <a:pt x="931573" y="772982"/>
                </a:lnTo>
                <a:lnTo>
                  <a:pt x="966022" y="730986"/>
                </a:lnTo>
                <a:lnTo>
                  <a:pt x="991142" y="687421"/>
                </a:lnTo>
                <a:lnTo>
                  <a:pt x="1012028" y="645904"/>
                </a:lnTo>
                <a:lnTo>
                  <a:pt x="1022945" y="621107"/>
                </a:lnTo>
                <a:lnTo>
                  <a:pt x="1031132" y="584647"/>
                </a:lnTo>
                <a:lnTo>
                  <a:pt x="1041050" y="564984"/>
                </a:lnTo>
                <a:lnTo>
                  <a:pt x="1050584" y="524479"/>
                </a:lnTo>
                <a:lnTo>
                  <a:pt x="1056167" y="482239"/>
                </a:lnTo>
                <a:lnTo>
                  <a:pt x="1060717" y="461708"/>
                </a:lnTo>
                <a:lnTo>
                  <a:pt x="1061388" y="426477"/>
                </a:lnTo>
                <a:lnTo>
                  <a:pt x="1054240" y="384025"/>
                </a:lnTo>
                <a:lnTo>
                  <a:pt x="1052950" y="372092"/>
                </a:lnTo>
                <a:lnTo>
                  <a:pt x="1044630" y="330216"/>
                </a:lnTo>
                <a:lnTo>
                  <a:pt x="1033799" y="285913"/>
                </a:lnTo>
                <a:lnTo>
                  <a:pt x="1014889" y="244088"/>
                </a:lnTo>
                <a:lnTo>
                  <a:pt x="1002086" y="221260"/>
                </a:lnTo>
                <a:lnTo>
                  <a:pt x="984123" y="203521"/>
                </a:lnTo>
                <a:lnTo>
                  <a:pt x="961539" y="163602"/>
                </a:lnTo>
                <a:lnTo>
                  <a:pt x="952879" y="154402"/>
                </a:lnTo>
                <a:lnTo>
                  <a:pt x="943409" y="146014"/>
                </a:lnTo>
                <a:lnTo>
                  <a:pt x="906749" y="104271"/>
                </a:lnTo>
                <a:lnTo>
                  <a:pt x="882681" y="86724"/>
                </a:lnTo>
                <a:lnTo>
                  <a:pt x="863748" y="64423"/>
                </a:lnTo>
                <a:lnTo>
                  <a:pt x="854185" y="58398"/>
                </a:lnTo>
                <a:lnTo>
                  <a:pt x="839961" y="51884"/>
                </a:lnTo>
                <a:lnTo>
                  <a:pt x="806655" y="21809"/>
                </a:lnTo>
                <a:lnTo>
                  <a:pt x="794744" y="15994"/>
                </a:lnTo>
                <a:lnTo>
                  <a:pt x="788790" y="12069"/>
                </a:lnTo>
                <a:lnTo>
                  <a:pt x="779860" y="8868"/>
                </a:lnTo>
                <a:lnTo>
                  <a:pt x="769718" y="1364"/>
                </a:lnTo>
                <a:lnTo>
                  <a:pt x="759024"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9" name="SMARTInkShape-50"/>
          <p:cNvSpPr/>
          <p:nvPr/>
        </p:nvSpPr>
        <p:spPr bwMode="auto">
          <a:xfrm>
            <a:off x="6663205" y="2786063"/>
            <a:ext cx="1105468" cy="250032"/>
          </a:xfrm>
          <a:custGeom>
            <a:avLst/>
            <a:gdLst/>
            <a:ahLst/>
            <a:cxnLst/>
            <a:rect l="0" t="0" r="0" b="0"/>
            <a:pathLst>
              <a:path w="1105468" h="250032">
                <a:moveTo>
                  <a:pt x="855592" y="8929"/>
                </a:moveTo>
                <a:lnTo>
                  <a:pt x="850851" y="8929"/>
                </a:lnTo>
                <a:lnTo>
                  <a:pt x="845879" y="6283"/>
                </a:lnTo>
                <a:lnTo>
                  <a:pt x="840361" y="2792"/>
                </a:lnTo>
                <a:lnTo>
                  <a:pt x="828735" y="551"/>
                </a:lnTo>
                <a:lnTo>
                  <a:pt x="788342" y="14"/>
                </a:lnTo>
                <a:lnTo>
                  <a:pt x="748803" y="1"/>
                </a:lnTo>
                <a:lnTo>
                  <a:pt x="706785" y="0"/>
                </a:lnTo>
                <a:lnTo>
                  <a:pt x="663359" y="0"/>
                </a:lnTo>
                <a:lnTo>
                  <a:pt x="618817" y="0"/>
                </a:lnTo>
                <a:lnTo>
                  <a:pt x="578165" y="0"/>
                </a:lnTo>
                <a:lnTo>
                  <a:pt x="551803" y="2645"/>
                </a:lnTo>
                <a:lnTo>
                  <a:pt x="507310" y="8102"/>
                </a:lnTo>
                <a:lnTo>
                  <a:pt x="462683" y="8820"/>
                </a:lnTo>
                <a:lnTo>
                  <a:pt x="418036" y="15983"/>
                </a:lnTo>
                <a:lnTo>
                  <a:pt x="377578" y="22229"/>
                </a:lnTo>
                <a:lnTo>
                  <a:pt x="338497" y="26880"/>
                </a:lnTo>
                <a:lnTo>
                  <a:pt x="302115" y="33678"/>
                </a:lnTo>
                <a:lnTo>
                  <a:pt x="266265" y="40056"/>
                </a:lnTo>
                <a:lnTo>
                  <a:pt x="229528" y="49877"/>
                </a:lnTo>
                <a:lnTo>
                  <a:pt x="190374" y="55493"/>
                </a:lnTo>
                <a:lnTo>
                  <a:pt x="150557" y="68712"/>
                </a:lnTo>
                <a:lnTo>
                  <a:pt x="113110" y="83376"/>
                </a:lnTo>
                <a:lnTo>
                  <a:pt x="73163" y="101206"/>
                </a:lnTo>
                <a:lnTo>
                  <a:pt x="29045" y="130968"/>
                </a:lnTo>
                <a:lnTo>
                  <a:pt x="20448" y="139898"/>
                </a:lnTo>
                <a:lnTo>
                  <a:pt x="14394" y="151804"/>
                </a:lnTo>
                <a:lnTo>
                  <a:pt x="12020" y="154781"/>
                </a:lnTo>
                <a:lnTo>
                  <a:pt x="6736" y="158088"/>
                </a:lnTo>
                <a:lnTo>
                  <a:pt x="3938" y="158970"/>
                </a:lnTo>
                <a:lnTo>
                  <a:pt x="2073" y="160550"/>
                </a:lnTo>
                <a:lnTo>
                  <a:pt x="0" y="164952"/>
                </a:lnTo>
                <a:lnTo>
                  <a:pt x="439" y="167514"/>
                </a:lnTo>
                <a:lnTo>
                  <a:pt x="5628" y="178757"/>
                </a:lnTo>
                <a:lnTo>
                  <a:pt x="6176" y="181679"/>
                </a:lnTo>
                <a:lnTo>
                  <a:pt x="11688" y="190532"/>
                </a:lnTo>
                <a:lnTo>
                  <a:pt x="23431" y="202412"/>
                </a:lnTo>
                <a:lnTo>
                  <a:pt x="37305" y="210345"/>
                </a:lnTo>
                <a:lnTo>
                  <a:pt x="76150" y="221846"/>
                </a:lnTo>
                <a:lnTo>
                  <a:pt x="119176" y="230808"/>
                </a:lnTo>
                <a:lnTo>
                  <a:pt x="159702" y="239060"/>
                </a:lnTo>
                <a:lnTo>
                  <a:pt x="203807" y="240832"/>
                </a:lnTo>
                <a:lnTo>
                  <a:pt x="242105" y="241048"/>
                </a:lnTo>
                <a:lnTo>
                  <a:pt x="282854" y="241091"/>
                </a:lnTo>
                <a:lnTo>
                  <a:pt x="326695" y="247236"/>
                </a:lnTo>
                <a:lnTo>
                  <a:pt x="370927" y="249479"/>
                </a:lnTo>
                <a:lnTo>
                  <a:pt x="413362" y="249922"/>
                </a:lnTo>
                <a:lnTo>
                  <a:pt x="448181" y="249999"/>
                </a:lnTo>
                <a:lnTo>
                  <a:pt x="483634" y="250021"/>
                </a:lnTo>
                <a:lnTo>
                  <a:pt x="519274" y="250028"/>
                </a:lnTo>
                <a:lnTo>
                  <a:pt x="554969" y="250030"/>
                </a:lnTo>
                <a:lnTo>
                  <a:pt x="590681" y="250030"/>
                </a:lnTo>
                <a:lnTo>
                  <a:pt x="626398" y="250031"/>
                </a:lnTo>
                <a:lnTo>
                  <a:pt x="662116" y="245290"/>
                </a:lnTo>
                <a:lnTo>
                  <a:pt x="703603" y="241929"/>
                </a:lnTo>
                <a:lnTo>
                  <a:pt x="737356" y="241346"/>
                </a:lnTo>
                <a:lnTo>
                  <a:pt x="781672" y="241150"/>
                </a:lnTo>
                <a:lnTo>
                  <a:pt x="824123" y="241111"/>
                </a:lnTo>
                <a:lnTo>
                  <a:pt x="864590" y="241103"/>
                </a:lnTo>
                <a:lnTo>
                  <a:pt x="907125" y="238455"/>
                </a:lnTo>
                <a:lnTo>
                  <a:pt x="944486" y="233413"/>
                </a:lnTo>
                <a:lnTo>
                  <a:pt x="980528" y="232417"/>
                </a:lnTo>
                <a:lnTo>
                  <a:pt x="1013664" y="229574"/>
                </a:lnTo>
                <a:lnTo>
                  <a:pt x="1039613" y="224492"/>
                </a:lnTo>
                <a:lnTo>
                  <a:pt x="1062855" y="222497"/>
                </a:lnTo>
                <a:lnTo>
                  <a:pt x="1087525" y="212232"/>
                </a:lnTo>
                <a:lnTo>
                  <a:pt x="1093611" y="208427"/>
                </a:lnTo>
                <a:lnTo>
                  <a:pt x="1099623" y="206735"/>
                </a:lnTo>
                <a:lnTo>
                  <a:pt x="1101623" y="205292"/>
                </a:lnTo>
                <a:lnTo>
                  <a:pt x="1102956" y="203338"/>
                </a:lnTo>
                <a:lnTo>
                  <a:pt x="1104833" y="195847"/>
                </a:lnTo>
                <a:lnTo>
                  <a:pt x="1105467" y="184427"/>
                </a:lnTo>
                <a:lnTo>
                  <a:pt x="1102909" y="178540"/>
                </a:lnTo>
                <a:lnTo>
                  <a:pt x="1099455" y="172616"/>
                </a:lnTo>
                <a:lnTo>
                  <a:pt x="1097921" y="166677"/>
                </a:lnTo>
                <a:lnTo>
                  <a:pt x="1091948" y="160729"/>
                </a:lnTo>
                <a:lnTo>
                  <a:pt x="1083670" y="153787"/>
                </a:lnTo>
                <a:lnTo>
                  <a:pt x="1072440" y="139714"/>
                </a:lnTo>
                <a:lnTo>
                  <a:pt x="1031340" y="113603"/>
                </a:lnTo>
                <a:lnTo>
                  <a:pt x="989163" y="93122"/>
                </a:lnTo>
                <a:lnTo>
                  <a:pt x="944839" y="77502"/>
                </a:lnTo>
                <a:lnTo>
                  <a:pt x="902031" y="65506"/>
                </a:lnTo>
                <a:lnTo>
                  <a:pt x="867147" y="56561"/>
                </a:lnTo>
                <a:lnTo>
                  <a:pt x="831676" y="47626"/>
                </a:lnTo>
                <a:lnTo>
                  <a:pt x="796030" y="39687"/>
                </a:lnTo>
                <a:lnTo>
                  <a:pt x="759340" y="35902"/>
                </a:lnTo>
                <a:lnTo>
                  <a:pt x="715507" y="29930"/>
                </a:lnTo>
                <a:lnTo>
                  <a:pt x="678900" y="28185"/>
                </a:lnTo>
                <a:lnTo>
                  <a:pt x="641279" y="2678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Reading a Codon Chart</a:t>
            </a:r>
            <a:endParaRPr lang="en-US" dirty="0"/>
          </a:p>
        </p:txBody>
      </p:sp>
      <p:sp>
        <p:nvSpPr>
          <p:cNvPr id="3" name="Content Placeholder 2"/>
          <p:cNvSpPr>
            <a:spLocks noGrp="1"/>
          </p:cNvSpPr>
          <p:nvPr>
            <p:ph sz="half" idx="1"/>
          </p:nvPr>
        </p:nvSpPr>
        <p:spPr>
          <a:xfrm>
            <a:off x="228600" y="1981200"/>
            <a:ext cx="3124200" cy="4267200"/>
          </a:xfrm>
        </p:spPr>
        <p:txBody>
          <a:bodyPr/>
          <a:lstStyle/>
          <a:p>
            <a:r>
              <a:rPr lang="en-US" dirty="0" smtClean="0"/>
              <a:t>What amino acid is coded for?</a:t>
            </a:r>
            <a:endParaRPr lang="en-US" dirty="0"/>
          </a:p>
          <a:p>
            <a:pPr lvl="1"/>
            <a:r>
              <a:rPr lang="en-US" sz="2800" dirty="0" smtClean="0"/>
              <a:t>A U G</a:t>
            </a:r>
          </a:p>
          <a:p>
            <a:pPr lvl="1"/>
            <a:r>
              <a:rPr lang="en-US" sz="2800" dirty="0" smtClean="0"/>
              <a:t>G U C</a:t>
            </a:r>
          </a:p>
          <a:p>
            <a:pPr lvl="1"/>
            <a:r>
              <a:rPr lang="en-US" sz="2800" dirty="0" smtClean="0"/>
              <a:t>G C </a:t>
            </a:r>
            <a:r>
              <a:rPr lang="en-US" sz="2800" dirty="0" err="1" smtClean="0"/>
              <a:t>C</a:t>
            </a:r>
            <a:endParaRPr lang="en-US" sz="2800" dirty="0" smtClean="0"/>
          </a:p>
          <a:p>
            <a:pPr lvl="1"/>
            <a:r>
              <a:rPr lang="en-US" sz="2800" dirty="0" smtClean="0"/>
              <a:t>C G A </a:t>
            </a:r>
          </a:p>
          <a:p>
            <a:pPr lvl="1"/>
            <a:r>
              <a:rPr lang="en-US" sz="2800" dirty="0" smtClean="0"/>
              <a:t>U A </a:t>
            </a:r>
            <a:r>
              <a:rPr lang="en-US" sz="2800" dirty="0" err="1" smtClean="0"/>
              <a:t>A</a:t>
            </a:r>
            <a:endParaRPr lang="en-US" sz="2800"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971800" y="1762090"/>
            <a:ext cx="6172200" cy="5095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Protein Synthesis: Translation</a:t>
            </a:r>
            <a:endParaRPr lang="en-US" dirty="0"/>
          </a:p>
        </p:txBody>
      </p:sp>
      <p:sp>
        <p:nvSpPr>
          <p:cNvPr id="7" name="Content Placeholder 6"/>
          <p:cNvSpPr>
            <a:spLocks noGrp="1"/>
          </p:cNvSpPr>
          <p:nvPr>
            <p:ph sz="half" idx="1"/>
          </p:nvPr>
        </p:nvSpPr>
        <p:spPr>
          <a:xfrm>
            <a:off x="457200" y="1981200"/>
            <a:ext cx="4038600" cy="4267200"/>
          </a:xfrm>
        </p:spPr>
        <p:txBody>
          <a:bodyPr/>
          <a:lstStyle/>
          <a:p>
            <a:r>
              <a:rPr lang="en-US" dirty="0" smtClean="0"/>
              <a:t>Occurs in a </a:t>
            </a:r>
            <a:r>
              <a:rPr lang="en-US" b="1" dirty="0" smtClean="0">
                <a:solidFill>
                  <a:schemeClr val="tx2">
                    <a:lumMod val="60000"/>
                    <a:lumOff val="40000"/>
                  </a:schemeClr>
                </a:solidFill>
              </a:rPr>
              <a:t>ribosome</a:t>
            </a:r>
            <a:r>
              <a:rPr lang="en-US" b="1" dirty="0" smtClean="0"/>
              <a:t> </a:t>
            </a:r>
            <a:r>
              <a:rPr lang="en-US" dirty="0" smtClean="0"/>
              <a:t>in ALL cells</a:t>
            </a:r>
          </a:p>
          <a:p>
            <a:r>
              <a:rPr lang="en-US" dirty="0" smtClean="0">
                <a:ea typeface="ヒラギノ明朝 ProN W6" charset="0"/>
                <a:cs typeface="ヒラギノ明朝 ProN W6" charset="0"/>
              </a:rPr>
              <a:t>This process uses all three forms of RNA (mRNA, </a:t>
            </a:r>
            <a:r>
              <a:rPr lang="en-US" dirty="0" err="1" smtClean="0">
                <a:ea typeface="ヒラギノ明朝 ProN W6" charset="0"/>
                <a:cs typeface="ヒラギノ明朝 ProN W6" charset="0"/>
              </a:rPr>
              <a:t>rRNA</a:t>
            </a:r>
            <a:r>
              <a:rPr lang="en-US" dirty="0" smtClean="0">
                <a:ea typeface="ヒラギノ明朝 ProN W6" charset="0"/>
                <a:cs typeface="ヒラギノ明朝 ProN W6" charset="0"/>
              </a:rPr>
              <a:t>, and </a:t>
            </a:r>
            <a:r>
              <a:rPr lang="en-US" dirty="0" err="1" smtClean="0">
                <a:ea typeface="ヒラギノ明朝 ProN W6" charset="0"/>
                <a:cs typeface="ヒラギノ明朝 ProN W6" charset="0"/>
              </a:rPr>
              <a:t>tRNA</a:t>
            </a:r>
            <a:r>
              <a:rPr lang="en-US" dirty="0" smtClean="0">
                <a:ea typeface="ヒラギノ明朝 ProN W6" charset="0"/>
                <a:cs typeface="ヒラギノ明朝 ProN W6" charset="0"/>
              </a:rPr>
              <a:t>)</a:t>
            </a:r>
          </a:p>
          <a:p>
            <a:r>
              <a:rPr lang="en-US" dirty="0" smtClean="0">
                <a:ea typeface="ヒラギノ明朝 ProN W6" charset="0"/>
                <a:cs typeface="ヒラギノ明朝 ProN W6" charset="0"/>
              </a:rPr>
              <a:t>DNA is not directly used!</a:t>
            </a:r>
          </a:p>
          <a:p>
            <a:endParaRPr lang="en-US" dirty="0"/>
          </a:p>
        </p:txBody>
      </p:sp>
      <p:pic>
        <p:nvPicPr>
          <p:cNvPr id="10" name="Picture 2"/>
          <p:cNvPicPr>
            <a:picLocks noChangeAspect="1" noChangeArrowheads="1"/>
          </p:cNvPicPr>
          <p:nvPr/>
        </p:nvPicPr>
        <p:blipFill>
          <a:blip r:embed="rId2" cstate="print"/>
          <a:srcRect t="35022" r="50526"/>
          <a:stretch>
            <a:fillRect/>
          </a:stretch>
        </p:blipFill>
        <p:spPr bwMode="auto">
          <a:xfrm>
            <a:off x="4800600" y="1981200"/>
            <a:ext cx="3352800" cy="1131003"/>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l="51684" r="18000"/>
          <a:stretch>
            <a:fillRect/>
          </a:stretch>
        </p:blipFill>
        <p:spPr bwMode="auto">
          <a:xfrm>
            <a:off x="4343400" y="3200400"/>
            <a:ext cx="1752600" cy="1484841"/>
          </a:xfrm>
          <a:prstGeom prst="rect">
            <a:avLst/>
          </a:prstGeom>
          <a:noFill/>
          <a:ln w="9525">
            <a:noFill/>
            <a:miter lim="800000"/>
            <a:headEnd/>
            <a:tailEnd/>
          </a:ln>
        </p:spPr>
      </p:pic>
      <p:pic>
        <p:nvPicPr>
          <p:cNvPr id="12" name="Picture 4"/>
          <p:cNvPicPr>
            <a:picLocks noChangeAspect="1" noChangeArrowheads="1"/>
          </p:cNvPicPr>
          <p:nvPr/>
        </p:nvPicPr>
        <p:blipFill>
          <a:blip r:embed="rId2" cstate="print"/>
          <a:srcRect l="83684"/>
          <a:stretch>
            <a:fillRect/>
          </a:stretch>
        </p:blipFill>
        <p:spPr bwMode="auto">
          <a:xfrm>
            <a:off x="6248400" y="4724400"/>
            <a:ext cx="1219200" cy="1919255"/>
          </a:xfrm>
          <a:prstGeom prst="rect">
            <a:avLst/>
          </a:prstGeom>
          <a:noFill/>
          <a:ln w="9525">
            <a:noFill/>
            <a:miter lim="800000"/>
            <a:headEnd/>
            <a:tailEnd/>
          </a:ln>
        </p:spPr>
      </p:pic>
      <p:sp>
        <p:nvSpPr>
          <p:cNvPr id="13" name="TextBox 12"/>
          <p:cNvSpPr txBox="1"/>
          <p:nvPr/>
        </p:nvSpPr>
        <p:spPr>
          <a:xfrm>
            <a:off x="5791200" y="2057400"/>
            <a:ext cx="1128835" cy="461665"/>
          </a:xfrm>
          <a:prstGeom prst="rect">
            <a:avLst/>
          </a:prstGeom>
          <a:noFill/>
        </p:spPr>
        <p:txBody>
          <a:bodyPr wrap="none" rtlCol="0">
            <a:spAutoFit/>
          </a:bodyPr>
          <a:lstStyle/>
          <a:p>
            <a:r>
              <a:rPr lang="en-US" sz="2400" b="1" dirty="0">
                <a:solidFill>
                  <a:prstClr val="black"/>
                </a:solidFill>
              </a:rPr>
              <a:t>mRNA</a:t>
            </a:r>
          </a:p>
        </p:txBody>
      </p:sp>
      <p:sp>
        <p:nvSpPr>
          <p:cNvPr id="14" name="TextBox 13"/>
          <p:cNvSpPr txBox="1"/>
          <p:nvPr/>
        </p:nvSpPr>
        <p:spPr>
          <a:xfrm>
            <a:off x="5638800" y="3733800"/>
            <a:ext cx="973343" cy="461665"/>
          </a:xfrm>
          <a:prstGeom prst="rect">
            <a:avLst/>
          </a:prstGeom>
          <a:noFill/>
        </p:spPr>
        <p:txBody>
          <a:bodyPr wrap="none" rtlCol="0">
            <a:spAutoFit/>
          </a:bodyPr>
          <a:lstStyle/>
          <a:p>
            <a:r>
              <a:rPr lang="en-US" sz="2400" b="1" dirty="0" err="1">
                <a:solidFill>
                  <a:prstClr val="black"/>
                </a:solidFill>
              </a:rPr>
              <a:t>rRNA</a:t>
            </a:r>
            <a:endParaRPr lang="en-US" sz="2400" b="1" dirty="0">
              <a:solidFill>
                <a:prstClr val="black"/>
              </a:solidFill>
            </a:endParaRPr>
          </a:p>
        </p:txBody>
      </p:sp>
      <p:sp>
        <p:nvSpPr>
          <p:cNvPr id="15" name="TextBox 14"/>
          <p:cNvSpPr txBox="1"/>
          <p:nvPr/>
        </p:nvSpPr>
        <p:spPr>
          <a:xfrm>
            <a:off x="7239000" y="5410200"/>
            <a:ext cx="960519" cy="461665"/>
          </a:xfrm>
          <a:prstGeom prst="rect">
            <a:avLst/>
          </a:prstGeom>
          <a:noFill/>
        </p:spPr>
        <p:txBody>
          <a:bodyPr wrap="none" rtlCol="0">
            <a:spAutoFit/>
          </a:bodyPr>
          <a:lstStyle/>
          <a:p>
            <a:r>
              <a:rPr lang="en-US" sz="2400" b="1" dirty="0" err="1">
                <a:solidFill>
                  <a:prstClr val="black"/>
                </a:solidFill>
              </a:rPr>
              <a:t>tRNA</a:t>
            </a:r>
            <a:endParaRPr lang="en-US" sz="2400" b="1" dirty="0">
              <a:solidFill>
                <a:prstClr val="black"/>
              </a:solidFill>
            </a:endParaRPr>
          </a:p>
        </p:txBody>
      </p:sp>
      <p:sp>
        <p:nvSpPr>
          <p:cNvPr id="16" name="TextBox 15"/>
          <p:cNvSpPr txBox="1"/>
          <p:nvPr/>
        </p:nvSpPr>
        <p:spPr>
          <a:xfrm>
            <a:off x="6324600" y="6324600"/>
            <a:ext cx="1194879" cy="369332"/>
          </a:xfrm>
          <a:prstGeom prst="rect">
            <a:avLst/>
          </a:prstGeom>
          <a:noFill/>
        </p:spPr>
        <p:txBody>
          <a:bodyPr wrap="none" rtlCol="0">
            <a:spAutoFit/>
          </a:bodyPr>
          <a:lstStyle/>
          <a:p>
            <a:r>
              <a:rPr lang="en-US" dirty="0" err="1">
                <a:solidFill>
                  <a:prstClr val="black"/>
                </a:solidFill>
              </a:rPr>
              <a:t>anticodon</a:t>
            </a:r>
            <a:endParaRPr lang="en-US" dirty="0">
              <a:solidFill>
                <a:prstClr val="black"/>
              </a:solidFill>
            </a:endParaRPr>
          </a:p>
        </p:txBody>
      </p:sp>
      <p:sp>
        <p:nvSpPr>
          <p:cNvPr id="17" name="TextBox 16"/>
          <p:cNvSpPr txBox="1"/>
          <p:nvPr/>
        </p:nvSpPr>
        <p:spPr>
          <a:xfrm>
            <a:off x="5181600" y="4724400"/>
            <a:ext cx="1816266" cy="338554"/>
          </a:xfrm>
          <a:prstGeom prst="rect">
            <a:avLst/>
          </a:prstGeom>
          <a:noFill/>
        </p:spPr>
        <p:txBody>
          <a:bodyPr wrap="square" rtlCol="0">
            <a:spAutoFit/>
          </a:bodyPr>
          <a:lstStyle/>
          <a:p>
            <a:r>
              <a:rPr lang="en-US" dirty="0">
                <a:solidFill>
                  <a:prstClr val="black"/>
                </a:solidFill>
              </a:rPr>
              <a:t>AA (amino acid)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457200"/>
            <a:ext cx="7086600" cy="792163"/>
          </a:xfrm>
          <a:effectLst>
            <a:outerShdw dist="12700" algn="ctr" rotWithShape="0">
              <a:schemeClr val="bg1"/>
            </a:outerShdw>
          </a:effectLst>
        </p:spPr>
        <p:txBody>
          <a:bodyPr/>
          <a:lstStyle/>
          <a:p>
            <a:r>
              <a:rPr lang="en-US" dirty="0" smtClean="0"/>
              <a:t>Review…</a:t>
            </a:r>
            <a:endParaRPr lang="en-US" dirty="0"/>
          </a:p>
        </p:txBody>
      </p:sp>
      <p:sp>
        <p:nvSpPr>
          <p:cNvPr id="17411" name="Rectangle 3"/>
          <p:cNvSpPr>
            <a:spLocks noGrp="1" noChangeArrowheads="1"/>
          </p:cNvSpPr>
          <p:nvPr>
            <p:ph type="body" idx="1"/>
          </p:nvPr>
        </p:nvSpPr>
        <p:spPr>
          <a:xfrm>
            <a:off x="381000" y="1981200"/>
            <a:ext cx="7429500" cy="4419600"/>
          </a:xfrm>
        </p:spPr>
        <p:txBody>
          <a:bodyPr/>
          <a:lstStyle/>
          <a:p>
            <a:pPr>
              <a:lnSpc>
                <a:spcPct val="80000"/>
              </a:lnSpc>
            </a:pPr>
            <a:r>
              <a:rPr lang="en-US" dirty="0" smtClean="0">
                <a:solidFill>
                  <a:srgbClr val="5F5F5F"/>
                </a:solidFill>
                <a:latin typeface="Verdana" pitchFamily="34" charset="0"/>
                <a:ea typeface="굴림" charset="-127"/>
              </a:rPr>
              <a:t>DNA is responsible for controlling the production of proteins in the cell, which is essential to life</a:t>
            </a:r>
          </a:p>
          <a:p>
            <a:pPr lvl="1">
              <a:lnSpc>
                <a:spcPct val="80000"/>
              </a:lnSpc>
            </a:pPr>
            <a:r>
              <a:rPr lang="en-US" dirty="0" err="1" smtClean="0">
                <a:solidFill>
                  <a:srgbClr val="5F5F5F"/>
                </a:solidFill>
                <a:latin typeface="Verdana" pitchFamily="34" charset="0"/>
                <a:ea typeface="굴림" charset="-127"/>
              </a:rPr>
              <a:t>DNA</a:t>
            </a:r>
            <a:r>
              <a:rPr lang="en-US" dirty="0" err="1" smtClean="0">
                <a:solidFill>
                  <a:srgbClr val="5F5F5F"/>
                </a:solidFill>
                <a:latin typeface="Verdana" pitchFamily="34" charset="0"/>
                <a:ea typeface="굴림" charset="-127"/>
                <a:sym typeface="Wingdings" pitchFamily="2" charset="2"/>
              </a:rPr>
              <a:t>RNAProteins</a:t>
            </a:r>
            <a:endParaRPr lang="en-US" dirty="0" smtClean="0">
              <a:solidFill>
                <a:srgbClr val="5F5F5F"/>
              </a:solidFill>
              <a:latin typeface="Verdana" pitchFamily="34" charset="0"/>
              <a:ea typeface="굴림" charset="-127"/>
              <a:sym typeface="Wingdings" pitchFamily="2" charset="2"/>
            </a:endParaRPr>
          </a:p>
          <a:p>
            <a:pPr>
              <a:lnSpc>
                <a:spcPct val="80000"/>
              </a:lnSpc>
            </a:pPr>
            <a:r>
              <a:rPr lang="en-US" i="1" dirty="0" smtClean="0">
                <a:solidFill>
                  <a:srgbClr val="5F5F5F"/>
                </a:solidFill>
                <a:latin typeface="Verdana" pitchFamily="34" charset="0"/>
                <a:ea typeface="굴림" charset="-127"/>
                <a:sym typeface="Wingdings" pitchFamily="2" charset="2"/>
              </a:rPr>
              <a:t>Chromosomes </a:t>
            </a:r>
            <a:r>
              <a:rPr lang="en-US" dirty="0" smtClean="0">
                <a:solidFill>
                  <a:srgbClr val="5F5F5F"/>
                </a:solidFill>
                <a:latin typeface="Verdana" pitchFamily="34" charset="0"/>
                <a:ea typeface="굴림" charset="-127"/>
                <a:sym typeface="Wingdings" pitchFamily="2" charset="2"/>
              </a:rPr>
              <a:t>contain several thousand </a:t>
            </a:r>
            <a:r>
              <a:rPr lang="en-US" i="1" dirty="0" smtClean="0">
                <a:solidFill>
                  <a:srgbClr val="5F5F5F"/>
                </a:solidFill>
                <a:latin typeface="Verdana" pitchFamily="34" charset="0"/>
                <a:ea typeface="굴림" charset="-127"/>
                <a:sym typeface="Wingdings" pitchFamily="2" charset="2"/>
              </a:rPr>
              <a:t>genes</a:t>
            </a:r>
            <a:r>
              <a:rPr lang="en-US" dirty="0" smtClean="0">
                <a:solidFill>
                  <a:srgbClr val="5F5F5F"/>
                </a:solidFill>
                <a:latin typeface="Verdana" pitchFamily="34" charset="0"/>
                <a:ea typeface="굴림" charset="-127"/>
                <a:sym typeface="Wingdings" pitchFamily="2" charset="2"/>
              </a:rPr>
              <a:t>, each with the directions to make </a:t>
            </a:r>
            <a:r>
              <a:rPr lang="en-US" i="1" dirty="0" smtClean="0">
                <a:solidFill>
                  <a:srgbClr val="5F5F5F"/>
                </a:solidFill>
                <a:latin typeface="Verdana" pitchFamily="34" charset="0"/>
                <a:ea typeface="굴림" charset="-127"/>
                <a:sym typeface="Wingdings" pitchFamily="2" charset="2"/>
              </a:rPr>
              <a:t>one protein</a:t>
            </a:r>
          </a:p>
          <a:p>
            <a:pPr>
              <a:lnSpc>
                <a:spcPct val="80000"/>
              </a:lnSpc>
            </a:pPr>
            <a:r>
              <a:rPr lang="en-US" dirty="0" smtClean="0">
                <a:solidFill>
                  <a:srgbClr val="5F5F5F"/>
                </a:solidFill>
                <a:latin typeface="Verdana" pitchFamily="34" charset="0"/>
                <a:ea typeface="굴림" charset="-127"/>
                <a:sym typeface="Wingdings" pitchFamily="2" charset="2"/>
              </a:rPr>
              <a:t>Do you remember the organelle where proteins are produced?</a:t>
            </a:r>
            <a:endParaRPr lang="en-US" dirty="0">
              <a:solidFill>
                <a:srgbClr val="5F5F5F"/>
              </a:solidFill>
              <a:latin typeface="Verdana" pitchFamily="34" charset="0"/>
              <a:ea typeface="굴림" charset="-12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Translation</a:t>
            </a:r>
            <a:endParaRPr lang="en-US" dirty="0"/>
          </a:p>
        </p:txBody>
      </p:sp>
      <p:sp>
        <p:nvSpPr>
          <p:cNvPr id="5" name="Content Placeholder 4"/>
          <p:cNvSpPr>
            <a:spLocks noGrp="1"/>
          </p:cNvSpPr>
          <p:nvPr>
            <p:ph idx="1"/>
          </p:nvPr>
        </p:nvSpPr>
        <p:spPr/>
        <p:txBody>
          <a:bodyPr/>
          <a:lstStyle/>
          <a:p>
            <a:pPr>
              <a:buNone/>
            </a:pPr>
            <a:r>
              <a:rPr lang="en-US" dirty="0" smtClean="0"/>
              <a:t>1.The mRNA leaves the nucleus and lands on a ribosome (</a:t>
            </a:r>
            <a:r>
              <a:rPr lang="en-US" dirty="0" err="1" smtClean="0"/>
              <a:t>rRNA</a:t>
            </a:r>
            <a:r>
              <a:rPr lang="en-US" dirty="0" smtClean="0"/>
              <a:t>)</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981200" y="3276600"/>
            <a:ext cx="4768523" cy="35814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Translation</a:t>
            </a:r>
            <a:endParaRPr lang="en-US" dirty="0"/>
          </a:p>
        </p:txBody>
      </p:sp>
      <p:sp>
        <p:nvSpPr>
          <p:cNvPr id="3" name="Content Placeholder 2"/>
          <p:cNvSpPr>
            <a:spLocks noGrp="1"/>
          </p:cNvSpPr>
          <p:nvPr>
            <p:ph idx="1"/>
          </p:nvPr>
        </p:nvSpPr>
        <p:spPr/>
        <p:txBody>
          <a:bodyPr/>
          <a:lstStyle/>
          <a:p>
            <a:pPr>
              <a:buNone/>
            </a:pPr>
            <a:r>
              <a:rPr lang="en-US" dirty="0" smtClean="0"/>
              <a:t>2. </a:t>
            </a:r>
            <a:r>
              <a:rPr lang="en-US" dirty="0" err="1" smtClean="0"/>
              <a:t>tRNA</a:t>
            </a:r>
            <a:r>
              <a:rPr lang="en-US" dirty="0" smtClean="0"/>
              <a:t> (with the correct </a:t>
            </a:r>
            <a:r>
              <a:rPr lang="en-US" dirty="0" err="1" smtClean="0"/>
              <a:t>anticodon</a:t>
            </a:r>
            <a:r>
              <a:rPr lang="en-US" dirty="0" smtClean="0"/>
              <a:t>) lands on the ribosome opposite a codon on the mRNA</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762000" y="3653119"/>
            <a:ext cx="4267200" cy="3204881"/>
          </a:xfrm>
          <a:prstGeom prst="rect">
            <a:avLst/>
          </a:prstGeom>
          <a:noFill/>
          <a:ln w="9525">
            <a:noFill/>
            <a:round/>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714" y="4096771"/>
            <a:ext cx="3601380" cy="212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tRNA</a:t>
            </a:r>
            <a:r>
              <a:rPr lang="en-US" dirty="0" smtClean="0"/>
              <a:t>: A Closer Look</a:t>
            </a:r>
            <a:endParaRPr lang="en-US" dirty="0"/>
          </a:p>
        </p:txBody>
      </p:sp>
      <p:pic>
        <p:nvPicPr>
          <p:cNvPr id="143362" name="Picture 2" descr="http://lc.brooklyn.cuny.edu/smarttutor/corc1321/images/instruc/3.b-c.translation.gif"/>
          <p:cNvPicPr>
            <a:picLocks noChangeAspect="1" noChangeArrowheads="1"/>
          </p:cNvPicPr>
          <p:nvPr/>
        </p:nvPicPr>
        <p:blipFill>
          <a:blip r:embed="rId2" cstate="print"/>
          <a:srcRect/>
          <a:stretch>
            <a:fillRect/>
          </a:stretch>
        </p:blipFill>
        <p:spPr bwMode="auto">
          <a:xfrm>
            <a:off x="838200" y="2438400"/>
            <a:ext cx="4333875" cy="3752851"/>
          </a:xfrm>
          <a:prstGeom prst="rect">
            <a:avLst/>
          </a:prstGeom>
          <a:noFill/>
        </p:spPr>
      </p:pic>
      <p:sp>
        <p:nvSpPr>
          <p:cNvPr id="5" name="Oval 4"/>
          <p:cNvSpPr/>
          <p:nvPr/>
        </p:nvSpPr>
        <p:spPr bwMode="auto">
          <a:xfrm>
            <a:off x="2590800" y="2743200"/>
            <a:ext cx="609600" cy="381000"/>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6" name="Oval 5"/>
          <p:cNvSpPr/>
          <p:nvPr/>
        </p:nvSpPr>
        <p:spPr bwMode="auto">
          <a:xfrm>
            <a:off x="2590800" y="5257800"/>
            <a:ext cx="609600" cy="381000"/>
          </a:xfrm>
          <a:prstGeom prst="ellipse">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7" name="TextBox 6"/>
          <p:cNvSpPr txBox="1"/>
          <p:nvPr/>
        </p:nvSpPr>
        <p:spPr>
          <a:xfrm>
            <a:off x="5638800" y="2133600"/>
            <a:ext cx="3124200" cy="163121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baseline="0" dirty="0" smtClean="0"/>
              <a:t>Notice the </a:t>
            </a:r>
            <a:r>
              <a:rPr lang="en-US" sz="2000" b="1" baseline="0" dirty="0" err="1" smtClean="0"/>
              <a:t>tRNA</a:t>
            </a:r>
            <a:r>
              <a:rPr lang="en-US" sz="2000" b="1" baseline="0" dirty="0" smtClean="0"/>
              <a:t> is carrying the amino acid </a:t>
            </a:r>
            <a:r>
              <a:rPr lang="en-US" sz="2000" b="1" baseline="0" dirty="0" err="1" smtClean="0"/>
              <a:t>leucine</a:t>
            </a:r>
            <a:r>
              <a:rPr lang="en-US" sz="2000" b="1" baseline="0" dirty="0" smtClean="0"/>
              <a:t>, coded for by the sequence “CUA” (check your codon chart”)</a:t>
            </a:r>
            <a:endParaRPr lang="en-US" sz="2000" b="1" dirty="0"/>
          </a:p>
        </p:txBody>
      </p:sp>
      <p:cxnSp>
        <p:nvCxnSpPr>
          <p:cNvPr id="9" name="Straight Arrow Connector 8"/>
          <p:cNvCxnSpPr/>
          <p:nvPr/>
        </p:nvCxnSpPr>
        <p:spPr bwMode="auto">
          <a:xfrm flipH="1" flipV="1">
            <a:off x="3352800" y="3124200"/>
            <a:ext cx="2286000" cy="228600"/>
          </a:xfrm>
          <a:prstGeom prst="straightConnector1">
            <a:avLst/>
          </a:prstGeom>
          <a:ln w="38100">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bwMode="auto">
          <a:xfrm flipH="1">
            <a:off x="3200400" y="3352800"/>
            <a:ext cx="2438400" cy="190500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13" name="Straight Arrow Connector 12"/>
          <p:cNvCxnSpPr/>
          <p:nvPr/>
        </p:nvCxnSpPr>
        <p:spPr bwMode="auto">
          <a:xfrm flipH="1">
            <a:off x="3200400" y="3352800"/>
            <a:ext cx="2438400" cy="1828800"/>
          </a:xfrm>
          <a:prstGeom prst="straightConnector1">
            <a:avLst/>
          </a:prstGeom>
          <a:ln w="38100">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bwMode="auto">
          <a:xfrm>
            <a:off x="2514600" y="3505200"/>
            <a:ext cx="762000" cy="304800"/>
          </a:xfrm>
          <a:prstGeom prst="rect">
            <a:avLst/>
          </a:prstGeom>
          <a:noFill/>
          <a:ln w="28575">
            <a:solidFill>
              <a:schemeClr val="accent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5" name="TextBox 14"/>
          <p:cNvSpPr txBox="1"/>
          <p:nvPr/>
        </p:nvSpPr>
        <p:spPr>
          <a:xfrm>
            <a:off x="5334000" y="4343400"/>
            <a:ext cx="3810000" cy="1938992"/>
          </a:xfrm>
          <a:prstGeom prst="rect">
            <a:avLst/>
          </a:prstGeom>
          <a:noFill/>
          <a:ln w="28575">
            <a:solidFill>
              <a:schemeClr val="accent1">
                <a:lumMod val="75000"/>
              </a:schemeClr>
            </a:solidFill>
          </a:ln>
        </p:spPr>
        <p:txBody>
          <a:bodyPr wrap="square" rtlCol="0">
            <a:spAutoFit/>
          </a:bodyPr>
          <a:lstStyle/>
          <a:p>
            <a:r>
              <a:rPr lang="en-US" sz="2000" b="1" baseline="0" dirty="0" smtClean="0"/>
              <a:t>The </a:t>
            </a:r>
            <a:r>
              <a:rPr lang="en-US" sz="2000" b="1" baseline="0" dirty="0" err="1" smtClean="0"/>
              <a:t>tRNA</a:t>
            </a:r>
            <a:r>
              <a:rPr lang="en-US" sz="2000" b="1" baseline="0" dirty="0" smtClean="0"/>
              <a:t> knows how to match using bases! In RNA, G</a:t>
            </a:r>
            <a:r>
              <a:rPr lang="en-US" sz="2000" b="1" baseline="0" dirty="0" smtClean="0">
                <a:sym typeface="Wingdings" pitchFamily="2" charset="2"/>
              </a:rPr>
              <a:t>C and AU:</a:t>
            </a:r>
          </a:p>
          <a:p>
            <a:r>
              <a:rPr lang="en-US" sz="2000" b="1" baseline="0" dirty="0" smtClean="0">
                <a:sym typeface="Wingdings" pitchFamily="2" charset="2"/>
              </a:rPr>
              <a:t>So…mRNA codon reads “CUA,” so the </a:t>
            </a:r>
            <a:r>
              <a:rPr lang="en-US" sz="2000" b="1" baseline="0" dirty="0" err="1" smtClean="0">
                <a:sym typeface="Wingdings" pitchFamily="2" charset="2"/>
              </a:rPr>
              <a:t>tRNA</a:t>
            </a:r>
            <a:r>
              <a:rPr lang="en-US" sz="2000" b="1" baseline="0" dirty="0" smtClean="0">
                <a:sym typeface="Wingdings" pitchFamily="2" charset="2"/>
              </a:rPr>
              <a:t> </a:t>
            </a:r>
            <a:r>
              <a:rPr lang="en-US" sz="2000" b="1" baseline="0" dirty="0" err="1" smtClean="0">
                <a:sym typeface="Wingdings" pitchFamily="2" charset="2"/>
              </a:rPr>
              <a:t>anticodon</a:t>
            </a:r>
            <a:r>
              <a:rPr lang="en-US" sz="2000" b="1" baseline="0" dirty="0" smtClean="0">
                <a:sym typeface="Wingdings" pitchFamily="2" charset="2"/>
              </a:rPr>
              <a:t> will be “GAU”</a:t>
            </a:r>
            <a:r>
              <a:rPr lang="en-US" sz="2000" b="1" baseline="0" dirty="0" smtClean="0"/>
              <a:t> </a:t>
            </a:r>
            <a:endParaRPr lang="en-US" sz="2000" b="1" dirty="0"/>
          </a:p>
        </p:txBody>
      </p:sp>
      <p:cxnSp>
        <p:nvCxnSpPr>
          <p:cNvPr id="17" name="Straight Arrow Connector 16"/>
          <p:cNvCxnSpPr/>
          <p:nvPr/>
        </p:nvCxnSpPr>
        <p:spPr bwMode="auto">
          <a:xfrm flipH="1" flipV="1">
            <a:off x="3352800" y="3581400"/>
            <a:ext cx="1981200" cy="1371600"/>
          </a:xfrm>
          <a:prstGeom prst="straightConnector1">
            <a:avLst/>
          </a:prstGeom>
          <a:ln w="38100">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43374" name="SMARTInkShape-Group16"/>
          <p:cNvGrpSpPr/>
          <p:nvPr/>
        </p:nvGrpSpPr>
        <p:grpSpPr>
          <a:xfrm>
            <a:off x="669727" y="1214503"/>
            <a:ext cx="2277071" cy="1410826"/>
            <a:chOff x="669727" y="1214503"/>
            <a:chExt cx="2277071" cy="1410826"/>
          </a:xfrm>
        </p:grpSpPr>
        <p:sp>
          <p:nvSpPr>
            <p:cNvPr id="3" name="SMARTInkShape-51"/>
            <p:cNvSpPr/>
            <p:nvPr/>
          </p:nvSpPr>
          <p:spPr bwMode="auto">
            <a:xfrm>
              <a:off x="1946672" y="1285875"/>
              <a:ext cx="8931" cy="62509"/>
            </a:xfrm>
            <a:custGeom>
              <a:avLst/>
              <a:gdLst/>
              <a:ahLst/>
              <a:cxnLst/>
              <a:rect l="0" t="0" r="0" b="0"/>
              <a:pathLst>
                <a:path w="8931" h="62509">
                  <a:moveTo>
                    <a:pt x="8930" y="0"/>
                  </a:moveTo>
                  <a:lnTo>
                    <a:pt x="8930" y="38808"/>
                  </a:lnTo>
                  <a:lnTo>
                    <a:pt x="7937" y="40755"/>
                  </a:lnTo>
                  <a:lnTo>
                    <a:pt x="6284" y="42053"/>
                  </a:lnTo>
                  <a:lnTo>
                    <a:pt x="4189" y="42918"/>
                  </a:lnTo>
                  <a:lnTo>
                    <a:pt x="2793" y="44487"/>
                  </a:lnTo>
                  <a:lnTo>
                    <a:pt x="1241" y="48876"/>
                  </a:lnTo>
                  <a:lnTo>
                    <a:pt x="0" y="62508"/>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4" name="SMARTInkShape-52"/>
            <p:cNvSpPr/>
            <p:nvPr/>
          </p:nvSpPr>
          <p:spPr bwMode="auto">
            <a:xfrm>
              <a:off x="1928813" y="1241227"/>
              <a:ext cx="8930" cy="1"/>
            </a:xfrm>
            <a:custGeom>
              <a:avLst/>
              <a:gdLst/>
              <a:ahLst/>
              <a:cxnLst/>
              <a:rect l="0" t="0" r="0" b="0"/>
              <a:pathLst>
                <a:path w="8930" h="1">
                  <a:moveTo>
                    <a:pt x="8929" y="0"/>
                  </a:moveTo>
                  <a:lnTo>
                    <a:pt x="0"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SMARTInkShape-53"/>
            <p:cNvSpPr/>
            <p:nvPr/>
          </p:nvSpPr>
          <p:spPr bwMode="auto">
            <a:xfrm>
              <a:off x="1991320" y="1250156"/>
              <a:ext cx="116084" cy="133947"/>
            </a:xfrm>
            <a:custGeom>
              <a:avLst/>
              <a:gdLst/>
              <a:ahLst/>
              <a:cxnLst/>
              <a:rect l="0" t="0" r="0" b="0"/>
              <a:pathLst>
                <a:path w="116084" h="133947">
                  <a:moveTo>
                    <a:pt x="0" y="0"/>
                  </a:moveTo>
                  <a:lnTo>
                    <a:pt x="4741" y="4741"/>
                  </a:lnTo>
                  <a:lnTo>
                    <a:pt x="7068" y="9714"/>
                  </a:lnTo>
                  <a:lnTo>
                    <a:pt x="9677" y="23916"/>
                  </a:lnTo>
                  <a:lnTo>
                    <a:pt x="14994" y="33765"/>
                  </a:lnTo>
                  <a:lnTo>
                    <a:pt x="18600" y="58707"/>
                  </a:lnTo>
                  <a:lnTo>
                    <a:pt x="23922" y="69209"/>
                  </a:lnTo>
                  <a:lnTo>
                    <a:pt x="26775" y="113391"/>
                  </a:lnTo>
                  <a:lnTo>
                    <a:pt x="26789" y="125015"/>
                  </a:lnTo>
                  <a:lnTo>
                    <a:pt x="26789" y="95204"/>
                  </a:lnTo>
                  <a:lnTo>
                    <a:pt x="29435" y="89277"/>
                  </a:lnTo>
                  <a:lnTo>
                    <a:pt x="32926" y="83335"/>
                  </a:lnTo>
                  <a:lnTo>
                    <a:pt x="34892" y="73419"/>
                  </a:lnTo>
                  <a:lnTo>
                    <a:pt x="36466" y="59347"/>
                  </a:lnTo>
                  <a:lnTo>
                    <a:pt x="42775" y="48453"/>
                  </a:lnTo>
                  <a:lnTo>
                    <a:pt x="49936" y="38941"/>
                  </a:lnTo>
                  <a:lnTo>
                    <a:pt x="51960" y="32851"/>
                  </a:lnTo>
                  <a:lnTo>
                    <a:pt x="53492" y="30831"/>
                  </a:lnTo>
                  <a:lnTo>
                    <a:pt x="69787" y="19259"/>
                  </a:lnTo>
                  <a:lnTo>
                    <a:pt x="75689" y="18274"/>
                  </a:lnTo>
                  <a:lnTo>
                    <a:pt x="96496" y="17870"/>
                  </a:lnTo>
                  <a:lnTo>
                    <a:pt x="102455" y="22603"/>
                  </a:lnTo>
                  <a:lnTo>
                    <a:pt x="105067" y="27575"/>
                  </a:lnTo>
                  <a:lnTo>
                    <a:pt x="105763" y="30289"/>
                  </a:lnTo>
                  <a:lnTo>
                    <a:pt x="107220" y="32099"/>
                  </a:lnTo>
                  <a:lnTo>
                    <a:pt x="111484" y="34110"/>
                  </a:lnTo>
                  <a:lnTo>
                    <a:pt x="113018" y="35639"/>
                  </a:lnTo>
                  <a:lnTo>
                    <a:pt x="114723" y="39983"/>
                  </a:lnTo>
                  <a:lnTo>
                    <a:pt x="116076" y="83245"/>
                  </a:lnTo>
                  <a:lnTo>
                    <a:pt x="116083" y="92244"/>
                  </a:lnTo>
                  <a:lnTo>
                    <a:pt x="113439" y="98214"/>
                  </a:lnTo>
                  <a:lnTo>
                    <a:pt x="109949" y="104174"/>
                  </a:lnTo>
                  <a:lnTo>
                    <a:pt x="107708" y="116085"/>
                  </a:lnTo>
                  <a:lnTo>
                    <a:pt x="107157" y="13394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0" name="SMARTInkShape-54"/>
            <p:cNvSpPr/>
            <p:nvPr/>
          </p:nvSpPr>
          <p:spPr bwMode="auto">
            <a:xfrm>
              <a:off x="2160984" y="1294805"/>
              <a:ext cx="80330" cy="89261"/>
            </a:xfrm>
            <a:custGeom>
              <a:avLst/>
              <a:gdLst/>
              <a:ahLst/>
              <a:cxnLst/>
              <a:rect l="0" t="0" r="0" b="0"/>
              <a:pathLst>
                <a:path w="80330" h="89261">
                  <a:moveTo>
                    <a:pt x="17860" y="0"/>
                  </a:moveTo>
                  <a:lnTo>
                    <a:pt x="17860" y="41681"/>
                  </a:lnTo>
                  <a:lnTo>
                    <a:pt x="17860" y="47629"/>
                  </a:lnTo>
                  <a:lnTo>
                    <a:pt x="20506" y="53580"/>
                  </a:lnTo>
                  <a:lnTo>
                    <a:pt x="23997" y="59532"/>
                  </a:lnTo>
                  <a:lnTo>
                    <a:pt x="26238" y="71437"/>
                  </a:lnTo>
                  <a:lnTo>
                    <a:pt x="26422" y="74414"/>
                  </a:lnTo>
                  <a:lnTo>
                    <a:pt x="27536" y="76398"/>
                  </a:lnTo>
                  <a:lnTo>
                    <a:pt x="29272" y="77721"/>
                  </a:lnTo>
                  <a:lnTo>
                    <a:pt x="31421" y="78603"/>
                  </a:lnTo>
                  <a:lnTo>
                    <a:pt x="32854" y="80183"/>
                  </a:lnTo>
                  <a:lnTo>
                    <a:pt x="35342" y="87900"/>
                  </a:lnTo>
                  <a:lnTo>
                    <a:pt x="38197" y="88676"/>
                  </a:lnTo>
                  <a:lnTo>
                    <a:pt x="51960" y="89260"/>
                  </a:lnTo>
                  <a:lnTo>
                    <a:pt x="62580" y="84545"/>
                  </a:lnTo>
                  <a:lnTo>
                    <a:pt x="65532" y="82160"/>
                  </a:lnTo>
                  <a:lnTo>
                    <a:pt x="77056" y="65380"/>
                  </a:lnTo>
                  <a:lnTo>
                    <a:pt x="79387" y="56524"/>
                  </a:lnTo>
                  <a:lnTo>
                    <a:pt x="80329" y="32741"/>
                  </a:lnTo>
                  <a:lnTo>
                    <a:pt x="77705" y="26788"/>
                  </a:lnTo>
                  <a:lnTo>
                    <a:pt x="74223" y="20835"/>
                  </a:lnTo>
                  <a:lnTo>
                    <a:pt x="72676" y="14882"/>
                  </a:lnTo>
                  <a:lnTo>
                    <a:pt x="71271" y="12898"/>
                  </a:lnTo>
                  <a:lnTo>
                    <a:pt x="69342" y="11575"/>
                  </a:lnTo>
                  <a:lnTo>
                    <a:pt x="64553" y="9113"/>
                  </a:lnTo>
                  <a:lnTo>
                    <a:pt x="56279" y="3141"/>
                  </a:lnTo>
                  <a:lnTo>
                    <a:pt x="50479" y="1396"/>
                  </a:lnTo>
                  <a:lnTo>
                    <a:pt x="36895" y="413"/>
                  </a:lnTo>
                  <a:lnTo>
                    <a:pt x="28635" y="2829"/>
                  </a:lnTo>
                  <a:lnTo>
                    <a:pt x="20665" y="6218"/>
                  </a:lnTo>
                  <a:lnTo>
                    <a:pt x="0" y="892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2" name="SMARTInkShape-55"/>
            <p:cNvSpPr/>
            <p:nvPr/>
          </p:nvSpPr>
          <p:spPr bwMode="auto">
            <a:xfrm>
              <a:off x="1652112" y="1491268"/>
              <a:ext cx="142756" cy="116077"/>
            </a:xfrm>
            <a:custGeom>
              <a:avLst/>
              <a:gdLst/>
              <a:ahLst/>
              <a:cxnLst/>
              <a:rect l="0" t="0" r="0" b="0"/>
              <a:pathLst>
                <a:path w="142756" h="116077">
                  <a:moveTo>
                    <a:pt x="115966" y="26779"/>
                  </a:moveTo>
                  <a:lnTo>
                    <a:pt x="99457" y="10270"/>
                  </a:lnTo>
                  <a:lnTo>
                    <a:pt x="91244" y="8194"/>
                  </a:lnTo>
                  <a:lnTo>
                    <a:pt x="81891" y="1266"/>
                  </a:lnTo>
                  <a:lnTo>
                    <a:pt x="73443" y="242"/>
                  </a:lnTo>
                  <a:lnTo>
                    <a:pt x="55189" y="0"/>
                  </a:lnTo>
                  <a:lnTo>
                    <a:pt x="40534" y="7121"/>
                  </a:lnTo>
                  <a:lnTo>
                    <a:pt x="23951" y="20981"/>
                  </a:lnTo>
                  <a:lnTo>
                    <a:pt x="20500" y="26848"/>
                  </a:lnTo>
                  <a:lnTo>
                    <a:pt x="17974" y="32763"/>
                  </a:lnTo>
                  <a:lnTo>
                    <a:pt x="11966" y="41671"/>
                  </a:lnTo>
                  <a:lnTo>
                    <a:pt x="8753" y="50594"/>
                  </a:lnTo>
                  <a:lnTo>
                    <a:pt x="2950" y="59522"/>
                  </a:lnTo>
                  <a:lnTo>
                    <a:pt x="790" y="68451"/>
                  </a:lnTo>
                  <a:lnTo>
                    <a:pt x="0" y="83334"/>
                  </a:lnTo>
                  <a:lnTo>
                    <a:pt x="2579" y="89287"/>
                  </a:lnTo>
                  <a:lnTo>
                    <a:pt x="4656" y="92263"/>
                  </a:lnTo>
                  <a:lnTo>
                    <a:pt x="9609" y="95571"/>
                  </a:lnTo>
                  <a:lnTo>
                    <a:pt x="17661" y="97868"/>
                  </a:lnTo>
                  <a:lnTo>
                    <a:pt x="47539" y="98212"/>
                  </a:lnTo>
                  <a:lnTo>
                    <a:pt x="53473" y="95569"/>
                  </a:lnTo>
                  <a:lnTo>
                    <a:pt x="59418" y="92079"/>
                  </a:lnTo>
                  <a:lnTo>
                    <a:pt x="65367" y="90528"/>
                  </a:lnTo>
                  <a:lnTo>
                    <a:pt x="79035" y="80173"/>
                  </a:lnTo>
                  <a:lnTo>
                    <a:pt x="84670" y="72669"/>
                  </a:lnTo>
                  <a:lnTo>
                    <a:pt x="86172" y="69278"/>
                  </a:lnTo>
                  <a:lnTo>
                    <a:pt x="88166" y="67018"/>
                  </a:lnTo>
                  <a:lnTo>
                    <a:pt x="93027" y="64507"/>
                  </a:lnTo>
                  <a:lnTo>
                    <a:pt x="94720" y="61853"/>
                  </a:lnTo>
                  <a:lnTo>
                    <a:pt x="97661" y="47297"/>
                  </a:lnTo>
                  <a:lnTo>
                    <a:pt x="105756" y="37183"/>
                  </a:lnTo>
                  <a:lnTo>
                    <a:pt x="107036" y="26790"/>
                  </a:lnTo>
                  <a:lnTo>
                    <a:pt x="107036" y="34468"/>
                  </a:lnTo>
                  <a:lnTo>
                    <a:pt x="100900" y="42593"/>
                  </a:lnTo>
                  <a:lnTo>
                    <a:pt x="98934" y="50867"/>
                  </a:lnTo>
                  <a:lnTo>
                    <a:pt x="98475" y="56667"/>
                  </a:lnTo>
                  <a:lnTo>
                    <a:pt x="100916" y="62552"/>
                  </a:lnTo>
                  <a:lnTo>
                    <a:pt x="104316" y="68475"/>
                  </a:lnTo>
                  <a:lnTo>
                    <a:pt x="106499" y="80362"/>
                  </a:lnTo>
                  <a:lnTo>
                    <a:pt x="106678" y="83337"/>
                  </a:lnTo>
                  <a:lnTo>
                    <a:pt x="107790" y="85320"/>
                  </a:lnTo>
                  <a:lnTo>
                    <a:pt x="109523" y="86642"/>
                  </a:lnTo>
                  <a:lnTo>
                    <a:pt x="111671" y="87524"/>
                  </a:lnTo>
                  <a:lnTo>
                    <a:pt x="113103" y="89104"/>
                  </a:lnTo>
                  <a:lnTo>
                    <a:pt x="114693" y="93505"/>
                  </a:lnTo>
                  <a:lnTo>
                    <a:pt x="116110" y="95075"/>
                  </a:lnTo>
                  <a:lnTo>
                    <a:pt x="142755" y="11607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6" name="SMARTInkShape-56"/>
            <p:cNvSpPr/>
            <p:nvPr/>
          </p:nvSpPr>
          <p:spPr bwMode="auto">
            <a:xfrm>
              <a:off x="2018146" y="1518056"/>
              <a:ext cx="98191" cy="116078"/>
            </a:xfrm>
            <a:custGeom>
              <a:avLst/>
              <a:gdLst/>
              <a:ahLst/>
              <a:cxnLst/>
              <a:rect l="0" t="0" r="0" b="0"/>
              <a:pathLst>
                <a:path w="98191" h="116078">
                  <a:moveTo>
                    <a:pt x="80331" y="8921"/>
                  </a:moveTo>
                  <a:lnTo>
                    <a:pt x="88892" y="8921"/>
                  </a:lnTo>
                  <a:lnTo>
                    <a:pt x="81540" y="1232"/>
                  </a:lnTo>
                  <a:lnTo>
                    <a:pt x="72748" y="100"/>
                  </a:lnTo>
                  <a:lnTo>
                    <a:pt x="59090" y="0"/>
                  </a:lnTo>
                  <a:lnTo>
                    <a:pt x="53362" y="2641"/>
                  </a:lnTo>
                  <a:lnTo>
                    <a:pt x="50445" y="4734"/>
                  </a:lnTo>
                  <a:lnTo>
                    <a:pt x="25007" y="13294"/>
                  </a:lnTo>
                  <a:lnTo>
                    <a:pt x="15211" y="21241"/>
                  </a:lnTo>
                  <a:lnTo>
                    <a:pt x="11701" y="26964"/>
                  </a:lnTo>
                  <a:lnTo>
                    <a:pt x="9149" y="32815"/>
                  </a:lnTo>
                  <a:lnTo>
                    <a:pt x="3126" y="41687"/>
                  </a:lnTo>
                  <a:lnTo>
                    <a:pt x="900" y="50600"/>
                  </a:lnTo>
                  <a:lnTo>
                    <a:pt x="0" y="74405"/>
                  </a:lnTo>
                  <a:lnTo>
                    <a:pt x="2626" y="80358"/>
                  </a:lnTo>
                  <a:lnTo>
                    <a:pt x="20955" y="101194"/>
                  </a:lnTo>
                  <a:lnTo>
                    <a:pt x="29468" y="104501"/>
                  </a:lnTo>
                  <a:lnTo>
                    <a:pt x="38873" y="106963"/>
                  </a:lnTo>
                  <a:lnTo>
                    <a:pt x="50739" y="112936"/>
                  </a:lnTo>
                  <a:lnTo>
                    <a:pt x="98190" y="116077"/>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8" name="SMARTInkShape-57"/>
            <p:cNvSpPr/>
            <p:nvPr/>
          </p:nvSpPr>
          <p:spPr bwMode="auto">
            <a:xfrm>
              <a:off x="1839552" y="1518047"/>
              <a:ext cx="71402" cy="98227"/>
            </a:xfrm>
            <a:custGeom>
              <a:avLst/>
              <a:gdLst/>
              <a:ahLst/>
              <a:cxnLst/>
              <a:rect l="0" t="0" r="0" b="0"/>
              <a:pathLst>
                <a:path w="71402" h="98227">
                  <a:moveTo>
                    <a:pt x="53542" y="0"/>
                  </a:moveTo>
                  <a:lnTo>
                    <a:pt x="45853" y="0"/>
                  </a:lnTo>
                  <a:lnTo>
                    <a:pt x="37033" y="7688"/>
                  </a:lnTo>
                  <a:lnTo>
                    <a:pt x="28820" y="9677"/>
                  </a:lnTo>
                  <a:lnTo>
                    <a:pt x="14727" y="21326"/>
                  </a:lnTo>
                  <a:lnTo>
                    <a:pt x="11486" y="27007"/>
                  </a:lnTo>
                  <a:lnTo>
                    <a:pt x="9053" y="32839"/>
                  </a:lnTo>
                  <a:lnTo>
                    <a:pt x="3098" y="41700"/>
                  </a:lnTo>
                  <a:lnTo>
                    <a:pt x="892" y="50610"/>
                  </a:lnTo>
                  <a:lnTo>
                    <a:pt x="0" y="69674"/>
                  </a:lnTo>
                  <a:lnTo>
                    <a:pt x="7036" y="80919"/>
                  </a:lnTo>
                  <a:lnTo>
                    <a:pt x="7655" y="83711"/>
                  </a:lnTo>
                  <a:lnTo>
                    <a:pt x="9060" y="85573"/>
                  </a:lnTo>
                  <a:lnTo>
                    <a:pt x="25044" y="95107"/>
                  </a:lnTo>
                  <a:lnTo>
                    <a:pt x="71401" y="9822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9" name="SMARTInkShape-58"/>
            <p:cNvSpPr/>
            <p:nvPr/>
          </p:nvSpPr>
          <p:spPr bwMode="auto">
            <a:xfrm>
              <a:off x="1946672" y="1518047"/>
              <a:ext cx="8931" cy="96834"/>
            </a:xfrm>
            <a:custGeom>
              <a:avLst/>
              <a:gdLst/>
              <a:ahLst/>
              <a:cxnLst/>
              <a:rect l="0" t="0" r="0" b="0"/>
              <a:pathLst>
                <a:path w="8931" h="96834">
                  <a:moveTo>
                    <a:pt x="8930" y="44648"/>
                  </a:moveTo>
                  <a:lnTo>
                    <a:pt x="8930" y="61157"/>
                  </a:lnTo>
                  <a:lnTo>
                    <a:pt x="2793" y="69370"/>
                  </a:lnTo>
                  <a:lnTo>
                    <a:pt x="827" y="77660"/>
                  </a:lnTo>
                  <a:lnTo>
                    <a:pt x="10" y="96833"/>
                  </a:lnTo>
                  <a:lnTo>
                    <a:pt x="0" y="76897"/>
                  </a:lnTo>
                  <a:lnTo>
                    <a:pt x="2646" y="71218"/>
                  </a:lnTo>
                  <a:lnTo>
                    <a:pt x="6137" y="65387"/>
                  </a:lnTo>
                  <a:lnTo>
                    <a:pt x="8378" y="53559"/>
                  </a:lnTo>
                  <a:lnTo>
                    <a:pt x="8929" y="9113"/>
                  </a:lnTo>
                  <a:lnTo>
                    <a:pt x="8930"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0" name="SMARTInkShape-59"/>
            <p:cNvSpPr/>
            <p:nvPr/>
          </p:nvSpPr>
          <p:spPr bwMode="auto">
            <a:xfrm>
              <a:off x="2116504" y="1455539"/>
              <a:ext cx="26622" cy="196454"/>
            </a:xfrm>
            <a:custGeom>
              <a:avLst/>
              <a:gdLst/>
              <a:ahLst/>
              <a:cxnLst/>
              <a:rect l="0" t="0" r="0" b="0"/>
              <a:pathLst>
                <a:path w="26622" h="196454">
                  <a:moveTo>
                    <a:pt x="26621" y="0"/>
                  </a:moveTo>
                  <a:lnTo>
                    <a:pt x="26621" y="7688"/>
                  </a:lnTo>
                  <a:lnTo>
                    <a:pt x="18933" y="16509"/>
                  </a:lnTo>
                  <a:lnTo>
                    <a:pt x="10638" y="60536"/>
                  </a:lnTo>
                  <a:lnTo>
                    <a:pt x="2698" y="101475"/>
                  </a:lnTo>
                  <a:lnTo>
                    <a:pt x="0" y="142891"/>
                  </a:lnTo>
                  <a:lnTo>
                    <a:pt x="899" y="154788"/>
                  </a:lnTo>
                  <a:lnTo>
                    <a:pt x="8762" y="196453"/>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1" name="SMARTInkShape-60"/>
            <p:cNvSpPr/>
            <p:nvPr/>
          </p:nvSpPr>
          <p:spPr bwMode="auto">
            <a:xfrm>
              <a:off x="1509117" y="2375297"/>
              <a:ext cx="178595" cy="35720"/>
            </a:xfrm>
            <a:custGeom>
              <a:avLst/>
              <a:gdLst/>
              <a:ahLst/>
              <a:cxnLst/>
              <a:rect l="0" t="0" r="0" b="0"/>
              <a:pathLst>
                <a:path w="178595" h="35720">
                  <a:moveTo>
                    <a:pt x="0" y="35719"/>
                  </a:moveTo>
                  <a:lnTo>
                    <a:pt x="4741" y="35719"/>
                  </a:lnTo>
                  <a:lnTo>
                    <a:pt x="9714" y="33073"/>
                  </a:lnTo>
                  <a:lnTo>
                    <a:pt x="15231" y="29582"/>
                  </a:lnTo>
                  <a:lnTo>
                    <a:pt x="26858" y="27340"/>
                  </a:lnTo>
                  <a:lnTo>
                    <a:pt x="48810" y="25869"/>
                  </a:lnTo>
                  <a:lnTo>
                    <a:pt x="77311" y="18693"/>
                  </a:lnTo>
                  <a:lnTo>
                    <a:pt x="93132" y="17114"/>
                  </a:lnTo>
                  <a:lnTo>
                    <a:pt x="122152" y="10203"/>
                  </a:lnTo>
                  <a:lnTo>
                    <a:pt x="178594"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2" name="SMARTInkShape-61"/>
            <p:cNvSpPr/>
            <p:nvPr/>
          </p:nvSpPr>
          <p:spPr bwMode="auto">
            <a:xfrm>
              <a:off x="1812737" y="2305101"/>
              <a:ext cx="151795" cy="150564"/>
            </a:xfrm>
            <a:custGeom>
              <a:avLst/>
              <a:gdLst/>
              <a:ahLst/>
              <a:cxnLst/>
              <a:rect l="0" t="0" r="0" b="0"/>
              <a:pathLst>
                <a:path w="151795" h="150564">
                  <a:moveTo>
                    <a:pt x="107146" y="25547"/>
                  </a:moveTo>
                  <a:lnTo>
                    <a:pt x="107146" y="11910"/>
                  </a:lnTo>
                  <a:lnTo>
                    <a:pt x="106154" y="10502"/>
                  </a:lnTo>
                  <a:lnTo>
                    <a:pt x="104500" y="9564"/>
                  </a:lnTo>
                  <a:lnTo>
                    <a:pt x="98248" y="7698"/>
                  </a:lnTo>
                  <a:lnTo>
                    <a:pt x="90531" y="7689"/>
                  </a:lnTo>
                  <a:lnTo>
                    <a:pt x="90116" y="6696"/>
                  </a:lnTo>
                  <a:lnTo>
                    <a:pt x="89396" y="0"/>
                  </a:lnTo>
                  <a:lnTo>
                    <a:pt x="81608" y="6556"/>
                  </a:lnTo>
                  <a:lnTo>
                    <a:pt x="73475" y="8456"/>
                  </a:lnTo>
                  <a:lnTo>
                    <a:pt x="53513" y="23121"/>
                  </a:lnTo>
                  <a:lnTo>
                    <a:pt x="47591" y="25461"/>
                  </a:lnTo>
                  <a:lnTo>
                    <a:pt x="14872" y="55346"/>
                  </a:lnTo>
                  <a:lnTo>
                    <a:pt x="11565" y="63927"/>
                  </a:lnTo>
                  <a:lnTo>
                    <a:pt x="9103" y="73363"/>
                  </a:lnTo>
                  <a:lnTo>
                    <a:pt x="2084" y="87505"/>
                  </a:lnTo>
                  <a:lnTo>
                    <a:pt x="0" y="126748"/>
                  </a:lnTo>
                  <a:lnTo>
                    <a:pt x="2640" y="132703"/>
                  </a:lnTo>
                  <a:lnTo>
                    <a:pt x="16240" y="148799"/>
                  </a:lnTo>
                  <a:lnTo>
                    <a:pt x="19780" y="149779"/>
                  </a:lnTo>
                  <a:lnTo>
                    <a:pt x="56915" y="150562"/>
                  </a:lnTo>
                  <a:lnTo>
                    <a:pt x="58776" y="149570"/>
                  </a:lnTo>
                  <a:lnTo>
                    <a:pt x="60016" y="147917"/>
                  </a:lnTo>
                  <a:lnTo>
                    <a:pt x="62387" y="143434"/>
                  </a:lnTo>
                  <a:lnTo>
                    <a:pt x="77290" y="125892"/>
                  </a:lnTo>
                  <a:lnTo>
                    <a:pt x="79448" y="117567"/>
                  </a:lnTo>
                  <a:lnTo>
                    <a:pt x="79953" y="111755"/>
                  </a:lnTo>
                  <a:lnTo>
                    <a:pt x="82823" y="105864"/>
                  </a:lnTo>
                  <a:lnTo>
                    <a:pt x="86414" y="99939"/>
                  </a:lnTo>
                  <a:lnTo>
                    <a:pt x="88719" y="88051"/>
                  </a:lnTo>
                  <a:lnTo>
                    <a:pt x="89286" y="52347"/>
                  </a:lnTo>
                  <a:lnTo>
                    <a:pt x="89286" y="73586"/>
                  </a:lnTo>
                  <a:lnTo>
                    <a:pt x="91932" y="79309"/>
                  </a:lnTo>
                  <a:lnTo>
                    <a:pt x="95423" y="85160"/>
                  </a:lnTo>
                  <a:lnTo>
                    <a:pt x="97664" y="97001"/>
                  </a:lnTo>
                  <a:lnTo>
                    <a:pt x="98107" y="108894"/>
                  </a:lnTo>
                  <a:lnTo>
                    <a:pt x="100813" y="114846"/>
                  </a:lnTo>
                  <a:lnTo>
                    <a:pt x="104331" y="120798"/>
                  </a:lnTo>
                  <a:lnTo>
                    <a:pt x="107304" y="129727"/>
                  </a:lnTo>
                  <a:lnTo>
                    <a:pt x="123645" y="149167"/>
                  </a:lnTo>
                  <a:lnTo>
                    <a:pt x="129343" y="150150"/>
                  </a:lnTo>
                  <a:lnTo>
                    <a:pt x="151794" y="150563"/>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3" name="SMARTInkShape-62"/>
            <p:cNvSpPr/>
            <p:nvPr/>
          </p:nvSpPr>
          <p:spPr bwMode="auto">
            <a:xfrm>
              <a:off x="1991320" y="2348508"/>
              <a:ext cx="107158" cy="124980"/>
            </a:xfrm>
            <a:custGeom>
              <a:avLst/>
              <a:gdLst/>
              <a:ahLst/>
              <a:cxnLst/>
              <a:rect l="0" t="0" r="0" b="0"/>
              <a:pathLst>
                <a:path w="107158" h="124980">
                  <a:moveTo>
                    <a:pt x="0" y="0"/>
                  </a:moveTo>
                  <a:lnTo>
                    <a:pt x="0" y="42688"/>
                  </a:lnTo>
                  <a:lnTo>
                    <a:pt x="0" y="83235"/>
                  </a:lnTo>
                  <a:lnTo>
                    <a:pt x="2646" y="89248"/>
                  </a:lnTo>
                  <a:lnTo>
                    <a:pt x="4741" y="92241"/>
                  </a:lnTo>
                  <a:lnTo>
                    <a:pt x="8927" y="116063"/>
                  </a:lnTo>
                  <a:lnTo>
                    <a:pt x="8929" y="111338"/>
                  </a:lnTo>
                  <a:lnTo>
                    <a:pt x="11576" y="106369"/>
                  </a:lnTo>
                  <a:lnTo>
                    <a:pt x="16618" y="99835"/>
                  </a:lnTo>
                  <a:lnTo>
                    <a:pt x="18830" y="65654"/>
                  </a:lnTo>
                  <a:lnTo>
                    <a:pt x="24923" y="53611"/>
                  </a:lnTo>
                  <a:lnTo>
                    <a:pt x="27536" y="38699"/>
                  </a:lnTo>
                  <a:lnTo>
                    <a:pt x="33809" y="26790"/>
                  </a:lnTo>
                  <a:lnTo>
                    <a:pt x="34445" y="23813"/>
                  </a:lnTo>
                  <a:lnTo>
                    <a:pt x="43296" y="10694"/>
                  </a:lnTo>
                  <a:lnTo>
                    <a:pt x="46693" y="9713"/>
                  </a:lnTo>
                  <a:lnTo>
                    <a:pt x="75691" y="8931"/>
                  </a:lnTo>
                  <a:lnTo>
                    <a:pt x="77250" y="9922"/>
                  </a:lnTo>
                  <a:lnTo>
                    <a:pt x="78289" y="11576"/>
                  </a:lnTo>
                  <a:lnTo>
                    <a:pt x="78982" y="13670"/>
                  </a:lnTo>
                  <a:lnTo>
                    <a:pt x="80436" y="15067"/>
                  </a:lnTo>
                  <a:lnTo>
                    <a:pt x="84697" y="16618"/>
                  </a:lnTo>
                  <a:lnTo>
                    <a:pt x="86231" y="18024"/>
                  </a:lnTo>
                  <a:lnTo>
                    <a:pt x="87934" y="22232"/>
                  </a:lnTo>
                  <a:lnTo>
                    <a:pt x="90020" y="33018"/>
                  </a:lnTo>
                  <a:lnTo>
                    <a:pt x="95354" y="41753"/>
                  </a:lnTo>
                  <a:lnTo>
                    <a:pt x="97659" y="53594"/>
                  </a:lnTo>
                  <a:lnTo>
                    <a:pt x="98226" y="98226"/>
                  </a:lnTo>
                  <a:lnTo>
                    <a:pt x="98227" y="124979"/>
                  </a:lnTo>
                  <a:lnTo>
                    <a:pt x="107157" y="11608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4" name="SMARTInkShape-63"/>
            <p:cNvSpPr/>
            <p:nvPr/>
          </p:nvSpPr>
          <p:spPr bwMode="auto">
            <a:xfrm>
              <a:off x="2169914" y="2250281"/>
              <a:ext cx="17860" cy="241103"/>
            </a:xfrm>
            <a:custGeom>
              <a:avLst/>
              <a:gdLst/>
              <a:ahLst/>
              <a:cxnLst/>
              <a:rect l="0" t="0" r="0" b="0"/>
              <a:pathLst>
                <a:path w="17860" h="241103">
                  <a:moveTo>
                    <a:pt x="0" y="0"/>
                  </a:moveTo>
                  <a:lnTo>
                    <a:pt x="0" y="4741"/>
                  </a:lnTo>
                  <a:lnTo>
                    <a:pt x="2646" y="9714"/>
                  </a:lnTo>
                  <a:lnTo>
                    <a:pt x="6137" y="15231"/>
                  </a:lnTo>
                  <a:lnTo>
                    <a:pt x="8378" y="26858"/>
                  </a:lnTo>
                  <a:lnTo>
                    <a:pt x="9916" y="60524"/>
                  </a:lnTo>
                  <a:lnTo>
                    <a:pt x="16617" y="82103"/>
                  </a:lnTo>
                  <a:lnTo>
                    <a:pt x="17827" y="126351"/>
                  </a:lnTo>
                  <a:lnTo>
                    <a:pt x="17859" y="168041"/>
                  </a:lnTo>
                  <a:lnTo>
                    <a:pt x="17859" y="180208"/>
                  </a:lnTo>
                  <a:lnTo>
                    <a:pt x="15213" y="186918"/>
                  </a:lnTo>
                  <a:lnTo>
                    <a:pt x="11723" y="193208"/>
                  </a:lnTo>
                  <a:lnTo>
                    <a:pt x="9481" y="205330"/>
                  </a:lnTo>
                  <a:lnTo>
                    <a:pt x="8931" y="236422"/>
                  </a:lnTo>
                  <a:lnTo>
                    <a:pt x="9922" y="237982"/>
                  </a:lnTo>
                  <a:lnTo>
                    <a:pt x="17859" y="24110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5" name="SMARTInkShape-64"/>
            <p:cNvSpPr/>
            <p:nvPr/>
          </p:nvSpPr>
          <p:spPr bwMode="auto">
            <a:xfrm>
              <a:off x="2125266" y="2402086"/>
              <a:ext cx="133946" cy="107157"/>
            </a:xfrm>
            <a:custGeom>
              <a:avLst/>
              <a:gdLst/>
              <a:ahLst/>
              <a:cxnLst/>
              <a:rect l="0" t="0" r="0" b="0"/>
              <a:pathLst>
                <a:path w="133946" h="107157">
                  <a:moveTo>
                    <a:pt x="0" y="8930"/>
                  </a:moveTo>
                  <a:lnTo>
                    <a:pt x="0" y="4189"/>
                  </a:lnTo>
                  <a:lnTo>
                    <a:pt x="992" y="2793"/>
                  </a:lnTo>
                  <a:lnTo>
                    <a:pt x="2646" y="1862"/>
                  </a:lnTo>
                  <a:lnTo>
                    <a:pt x="12429" y="368"/>
                  </a:lnTo>
                  <a:lnTo>
                    <a:pt x="56191" y="3"/>
                  </a:lnTo>
                  <a:lnTo>
                    <a:pt x="91022" y="0"/>
                  </a:lnTo>
                  <a:lnTo>
                    <a:pt x="97670" y="2646"/>
                  </a:lnTo>
                  <a:lnTo>
                    <a:pt x="103932" y="6137"/>
                  </a:lnTo>
                  <a:lnTo>
                    <a:pt x="116037" y="8378"/>
                  </a:lnTo>
                  <a:lnTo>
                    <a:pt x="119030" y="8562"/>
                  </a:lnTo>
                  <a:lnTo>
                    <a:pt x="121025" y="9677"/>
                  </a:lnTo>
                  <a:lnTo>
                    <a:pt x="122355" y="11412"/>
                  </a:lnTo>
                  <a:lnTo>
                    <a:pt x="124825" y="15986"/>
                  </a:lnTo>
                  <a:lnTo>
                    <a:pt x="130802" y="24139"/>
                  </a:lnTo>
                  <a:lnTo>
                    <a:pt x="133531" y="33998"/>
                  </a:lnTo>
                  <a:lnTo>
                    <a:pt x="133943" y="77167"/>
                  </a:lnTo>
                  <a:lnTo>
                    <a:pt x="133945" y="107156"/>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6" name="SMARTInkShape-65"/>
            <p:cNvSpPr/>
            <p:nvPr/>
          </p:nvSpPr>
          <p:spPr bwMode="auto">
            <a:xfrm>
              <a:off x="2322097" y="2375297"/>
              <a:ext cx="79990" cy="133946"/>
            </a:xfrm>
            <a:custGeom>
              <a:avLst/>
              <a:gdLst/>
              <a:ahLst/>
              <a:cxnLst/>
              <a:rect l="0" t="0" r="0" b="0"/>
              <a:pathLst>
                <a:path w="79990" h="133946">
                  <a:moveTo>
                    <a:pt x="35341" y="0"/>
                  </a:moveTo>
                  <a:lnTo>
                    <a:pt x="35341" y="7688"/>
                  </a:lnTo>
                  <a:lnTo>
                    <a:pt x="20519" y="24722"/>
                  </a:lnTo>
                  <a:lnTo>
                    <a:pt x="17389" y="33011"/>
                  </a:lnTo>
                  <a:lnTo>
                    <a:pt x="11611" y="41752"/>
                  </a:lnTo>
                  <a:lnTo>
                    <a:pt x="9458" y="50625"/>
                  </a:lnTo>
                  <a:lnTo>
                    <a:pt x="8954" y="56565"/>
                  </a:lnTo>
                  <a:lnTo>
                    <a:pt x="6085" y="62512"/>
                  </a:lnTo>
                  <a:lnTo>
                    <a:pt x="898" y="69674"/>
                  </a:lnTo>
                  <a:lnTo>
                    <a:pt x="0" y="75655"/>
                  </a:lnTo>
                  <a:lnTo>
                    <a:pt x="2436" y="80919"/>
                  </a:lnTo>
                  <a:lnTo>
                    <a:pt x="5833" y="86566"/>
                  </a:lnTo>
                  <a:lnTo>
                    <a:pt x="8738" y="95323"/>
                  </a:lnTo>
                  <a:lnTo>
                    <a:pt x="14450" y="104201"/>
                  </a:lnTo>
                  <a:lnTo>
                    <a:pt x="16134" y="110142"/>
                  </a:lnTo>
                  <a:lnTo>
                    <a:pt x="17575" y="112124"/>
                  </a:lnTo>
                  <a:lnTo>
                    <a:pt x="19528" y="113444"/>
                  </a:lnTo>
                  <a:lnTo>
                    <a:pt x="24344" y="115904"/>
                  </a:lnTo>
                  <a:lnTo>
                    <a:pt x="41373" y="130222"/>
                  </a:lnTo>
                  <a:lnTo>
                    <a:pt x="50247" y="132842"/>
                  </a:lnTo>
                  <a:lnTo>
                    <a:pt x="79989" y="13394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7" name="SMARTInkShape-66"/>
            <p:cNvSpPr/>
            <p:nvPr/>
          </p:nvSpPr>
          <p:spPr bwMode="auto">
            <a:xfrm>
              <a:off x="2429243" y="2419945"/>
              <a:ext cx="71070" cy="71435"/>
            </a:xfrm>
            <a:custGeom>
              <a:avLst/>
              <a:gdLst/>
              <a:ahLst/>
              <a:cxnLst/>
              <a:rect l="0" t="0" r="0" b="0"/>
              <a:pathLst>
                <a:path w="71070" h="71435">
                  <a:moveTo>
                    <a:pt x="17491" y="0"/>
                  </a:moveTo>
                  <a:lnTo>
                    <a:pt x="9803" y="0"/>
                  </a:lnTo>
                  <a:lnTo>
                    <a:pt x="9389" y="993"/>
                  </a:lnTo>
                  <a:lnTo>
                    <a:pt x="8571" y="21250"/>
                  </a:lnTo>
                  <a:lnTo>
                    <a:pt x="7576" y="23096"/>
                  </a:lnTo>
                  <a:lnTo>
                    <a:pt x="5920" y="24327"/>
                  </a:lnTo>
                  <a:lnTo>
                    <a:pt x="3824" y="25148"/>
                  </a:lnTo>
                  <a:lnTo>
                    <a:pt x="2427" y="26687"/>
                  </a:lnTo>
                  <a:lnTo>
                    <a:pt x="874" y="31043"/>
                  </a:lnTo>
                  <a:lnTo>
                    <a:pt x="0" y="39074"/>
                  </a:lnTo>
                  <a:lnTo>
                    <a:pt x="2442" y="44817"/>
                  </a:lnTo>
                  <a:lnTo>
                    <a:pt x="5842" y="50677"/>
                  </a:lnTo>
                  <a:lnTo>
                    <a:pt x="8748" y="59554"/>
                  </a:lnTo>
                  <a:lnTo>
                    <a:pt x="12944" y="65495"/>
                  </a:lnTo>
                  <a:lnTo>
                    <a:pt x="18116" y="68796"/>
                  </a:lnTo>
                  <a:lnTo>
                    <a:pt x="26320" y="71090"/>
                  </a:lnTo>
                  <a:lnTo>
                    <a:pt x="48531" y="71434"/>
                  </a:lnTo>
                  <a:lnTo>
                    <a:pt x="53776" y="68790"/>
                  </a:lnTo>
                  <a:lnTo>
                    <a:pt x="60488" y="63749"/>
                  </a:lnTo>
                  <a:lnTo>
                    <a:pt x="66391" y="62876"/>
                  </a:lnTo>
                  <a:lnTo>
                    <a:pt x="67951" y="61761"/>
                  </a:lnTo>
                  <a:lnTo>
                    <a:pt x="68990" y="60026"/>
                  </a:lnTo>
                  <a:lnTo>
                    <a:pt x="70454" y="52843"/>
                  </a:lnTo>
                  <a:lnTo>
                    <a:pt x="71069" y="22538"/>
                  </a:lnTo>
                  <a:lnTo>
                    <a:pt x="68424" y="17293"/>
                  </a:lnTo>
                  <a:lnTo>
                    <a:pt x="66329" y="14505"/>
                  </a:lnTo>
                  <a:lnTo>
                    <a:pt x="61356" y="11408"/>
                  </a:lnTo>
                  <a:lnTo>
                    <a:pt x="58641" y="10582"/>
                  </a:lnTo>
                  <a:lnTo>
                    <a:pt x="56830" y="9039"/>
                  </a:lnTo>
                  <a:lnTo>
                    <a:pt x="54819" y="4679"/>
                  </a:lnTo>
                  <a:lnTo>
                    <a:pt x="53291" y="3120"/>
                  </a:lnTo>
                  <a:lnTo>
                    <a:pt x="48946" y="1387"/>
                  </a:lnTo>
                  <a:close/>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8" name="SMARTInkShape-67"/>
            <p:cNvSpPr/>
            <p:nvPr/>
          </p:nvSpPr>
          <p:spPr bwMode="auto">
            <a:xfrm>
              <a:off x="2536042" y="2419978"/>
              <a:ext cx="89287" cy="98195"/>
            </a:xfrm>
            <a:custGeom>
              <a:avLst/>
              <a:gdLst/>
              <a:ahLst/>
              <a:cxnLst/>
              <a:rect l="0" t="0" r="0" b="0"/>
              <a:pathLst>
                <a:path w="89287" h="98195">
                  <a:moveTo>
                    <a:pt x="71427" y="26756"/>
                  </a:moveTo>
                  <a:lnTo>
                    <a:pt x="79989" y="18194"/>
                  </a:lnTo>
                  <a:lnTo>
                    <a:pt x="80354" y="9009"/>
                  </a:lnTo>
                  <a:lnTo>
                    <a:pt x="72668" y="1218"/>
                  </a:lnTo>
                  <a:lnTo>
                    <a:pt x="67054" y="338"/>
                  </a:lnTo>
                  <a:lnTo>
                    <a:pt x="50468" y="0"/>
                  </a:lnTo>
                  <a:lnTo>
                    <a:pt x="44583" y="2627"/>
                  </a:lnTo>
                  <a:lnTo>
                    <a:pt x="38661" y="6111"/>
                  </a:lnTo>
                  <a:lnTo>
                    <a:pt x="29748" y="9064"/>
                  </a:lnTo>
                  <a:lnTo>
                    <a:pt x="4701" y="31010"/>
                  </a:lnTo>
                  <a:lnTo>
                    <a:pt x="2083" y="36254"/>
                  </a:lnTo>
                  <a:lnTo>
                    <a:pt x="173" y="53595"/>
                  </a:lnTo>
                  <a:lnTo>
                    <a:pt x="0" y="69644"/>
                  </a:lnTo>
                  <a:lnTo>
                    <a:pt x="6128" y="78186"/>
                  </a:lnTo>
                  <a:lnTo>
                    <a:pt x="7679" y="83679"/>
                  </a:lnTo>
                  <a:lnTo>
                    <a:pt x="9084" y="85541"/>
                  </a:lnTo>
                  <a:lnTo>
                    <a:pt x="24078" y="95074"/>
                  </a:lnTo>
                  <a:lnTo>
                    <a:pt x="32813" y="97270"/>
                  </a:lnTo>
                  <a:lnTo>
                    <a:pt x="89286" y="98194"/>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29" name="SMARTInkShape-68"/>
            <p:cNvSpPr/>
            <p:nvPr/>
          </p:nvSpPr>
          <p:spPr bwMode="auto">
            <a:xfrm>
              <a:off x="2589609" y="2375297"/>
              <a:ext cx="44650" cy="178595"/>
            </a:xfrm>
            <a:custGeom>
              <a:avLst/>
              <a:gdLst/>
              <a:ahLst/>
              <a:cxnLst/>
              <a:rect l="0" t="0" r="0" b="0"/>
              <a:pathLst>
                <a:path w="44650" h="178595">
                  <a:moveTo>
                    <a:pt x="44649" y="0"/>
                  </a:moveTo>
                  <a:lnTo>
                    <a:pt x="35751" y="0"/>
                  </a:lnTo>
                  <a:lnTo>
                    <a:pt x="35729" y="4740"/>
                  </a:lnTo>
                  <a:lnTo>
                    <a:pt x="33077" y="9713"/>
                  </a:lnTo>
                  <a:lnTo>
                    <a:pt x="29584" y="15231"/>
                  </a:lnTo>
                  <a:lnTo>
                    <a:pt x="27341" y="26858"/>
                  </a:lnTo>
                  <a:lnTo>
                    <a:pt x="26898" y="38709"/>
                  </a:lnTo>
                  <a:lnTo>
                    <a:pt x="24192" y="44655"/>
                  </a:lnTo>
                  <a:lnTo>
                    <a:pt x="22081" y="47629"/>
                  </a:lnTo>
                  <a:lnTo>
                    <a:pt x="19110" y="61296"/>
                  </a:lnTo>
                  <a:lnTo>
                    <a:pt x="10804" y="100333"/>
                  </a:lnTo>
                  <a:lnTo>
                    <a:pt x="1079" y="143868"/>
                  </a:lnTo>
                  <a:lnTo>
                    <a:pt x="0" y="178594"/>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0" name="SMARTInkShape-69"/>
            <p:cNvSpPr/>
            <p:nvPr/>
          </p:nvSpPr>
          <p:spPr bwMode="auto">
            <a:xfrm>
              <a:off x="1741289" y="1241231"/>
              <a:ext cx="142876" cy="125011"/>
            </a:xfrm>
            <a:custGeom>
              <a:avLst/>
              <a:gdLst/>
              <a:ahLst/>
              <a:cxnLst/>
              <a:rect l="0" t="0" r="0" b="0"/>
              <a:pathLst>
                <a:path w="142876" h="125011">
                  <a:moveTo>
                    <a:pt x="8930" y="17855"/>
                  </a:moveTo>
                  <a:lnTo>
                    <a:pt x="4189" y="22595"/>
                  </a:lnTo>
                  <a:lnTo>
                    <a:pt x="1862" y="27569"/>
                  </a:lnTo>
                  <a:lnTo>
                    <a:pt x="14" y="69577"/>
                  </a:lnTo>
                  <a:lnTo>
                    <a:pt x="0" y="113431"/>
                  </a:lnTo>
                  <a:lnTo>
                    <a:pt x="0" y="125010"/>
                  </a:lnTo>
                  <a:lnTo>
                    <a:pt x="0" y="120270"/>
                  </a:lnTo>
                  <a:lnTo>
                    <a:pt x="2646" y="115297"/>
                  </a:lnTo>
                  <a:lnTo>
                    <a:pt x="6137" y="109780"/>
                  </a:lnTo>
                  <a:lnTo>
                    <a:pt x="8378" y="98153"/>
                  </a:lnTo>
                  <a:lnTo>
                    <a:pt x="9900" y="68270"/>
                  </a:lnTo>
                  <a:lnTo>
                    <a:pt x="15993" y="51479"/>
                  </a:lnTo>
                  <a:lnTo>
                    <a:pt x="18022" y="41729"/>
                  </a:lnTo>
                  <a:lnTo>
                    <a:pt x="24763" y="27385"/>
                  </a:lnTo>
                  <a:lnTo>
                    <a:pt x="25439" y="24208"/>
                  </a:lnTo>
                  <a:lnTo>
                    <a:pt x="35804" y="3988"/>
                  </a:lnTo>
                  <a:lnTo>
                    <a:pt x="37760" y="2657"/>
                  </a:lnTo>
                  <a:lnTo>
                    <a:pt x="44245" y="151"/>
                  </a:lnTo>
                  <a:lnTo>
                    <a:pt x="53200" y="0"/>
                  </a:lnTo>
                  <a:lnTo>
                    <a:pt x="53466" y="4737"/>
                  </a:lnTo>
                  <a:lnTo>
                    <a:pt x="56174" y="9710"/>
                  </a:lnTo>
                  <a:lnTo>
                    <a:pt x="59693" y="15227"/>
                  </a:lnTo>
                  <a:lnTo>
                    <a:pt x="61952" y="26854"/>
                  </a:lnTo>
                  <a:lnTo>
                    <a:pt x="62505" y="60740"/>
                  </a:lnTo>
                  <a:lnTo>
                    <a:pt x="56370" y="69284"/>
                  </a:lnTo>
                  <a:lnTo>
                    <a:pt x="54405" y="77631"/>
                  </a:lnTo>
                  <a:lnTo>
                    <a:pt x="53687" y="92301"/>
                  </a:lnTo>
                  <a:lnTo>
                    <a:pt x="52659" y="94275"/>
                  </a:lnTo>
                  <a:lnTo>
                    <a:pt x="50981" y="95591"/>
                  </a:lnTo>
                  <a:lnTo>
                    <a:pt x="45019" y="98068"/>
                  </a:lnTo>
                  <a:lnTo>
                    <a:pt x="44681" y="105897"/>
                  </a:lnTo>
                  <a:lnTo>
                    <a:pt x="44651" y="99353"/>
                  </a:lnTo>
                  <a:lnTo>
                    <a:pt x="47296" y="98725"/>
                  </a:lnTo>
                  <a:lnTo>
                    <a:pt x="49390" y="98557"/>
                  </a:lnTo>
                  <a:lnTo>
                    <a:pt x="50786" y="97453"/>
                  </a:lnTo>
                  <a:lnTo>
                    <a:pt x="52337" y="93581"/>
                  </a:lnTo>
                  <a:lnTo>
                    <a:pt x="54498" y="74312"/>
                  </a:lnTo>
                  <a:lnTo>
                    <a:pt x="69020" y="46500"/>
                  </a:lnTo>
                  <a:lnTo>
                    <a:pt x="69826" y="42905"/>
                  </a:lnTo>
                  <a:lnTo>
                    <a:pt x="71355" y="40508"/>
                  </a:lnTo>
                  <a:lnTo>
                    <a:pt x="73367" y="38910"/>
                  </a:lnTo>
                  <a:lnTo>
                    <a:pt x="75700" y="37845"/>
                  </a:lnTo>
                  <a:lnTo>
                    <a:pt x="77256" y="36142"/>
                  </a:lnTo>
                  <a:lnTo>
                    <a:pt x="82399" y="26281"/>
                  </a:lnTo>
                  <a:lnTo>
                    <a:pt x="96582" y="10660"/>
                  </a:lnTo>
                  <a:lnTo>
                    <a:pt x="100141" y="9696"/>
                  </a:lnTo>
                  <a:lnTo>
                    <a:pt x="102480" y="9439"/>
                  </a:lnTo>
                  <a:lnTo>
                    <a:pt x="104039" y="8276"/>
                  </a:lnTo>
                  <a:lnTo>
                    <a:pt x="105771" y="4337"/>
                  </a:lnTo>
                  <a:lnTo>
                    <a:pt x="107225" y="2890"/>
                  </a:lnTo>
                  <a:lnTo>
                    <a:pt x="114723" y="377"/>
                  </a:lnTo>
                  <a:lnTo>
                    <a:pt x="115178" y="1242"/>
                  </a:lnTo>
                  <a:lnTo>
                    <a:pt x="115682" y="4849"/>
                  </a:lnTo>
                  <a:lnTo>
                    <a:pt x="116809" y="6208"/>
                  </a:lnTo>
                  <a:lnTo>
                    <a:pt x="120707" y="7717"/>
                  </a:lnTo>
                  <a:lnTo>
                    <a:pt x="122143" y="9112"/>
                  </a:lnTo>
                  <a:lnTo>
                    <a:pt x="125756" y="17949"/>
                  </a:lnTo>
                  <a:lnTo>
                    <a:pt x="131078" y="24718"/>
                  </a:lnTo>
                  <a:lnTo>
                    <a:pt x="133096" y="33007"/>
                  </a:lnTo>
                  <a:lnTo>
                    <a:pt x="133833" y="47656"/>
                  </a:lnTo>
                  <a:lnTo>
                    <a:pt x="136541" y="53589"/>
                  </a:lnTo>
                  <a:lnTo>
                    <a:pt x="140060" y="59534"/>
                  </a:lnTo>
                  <a:lnTo>
                    <a:pt x="142319" y="71435"/>
                  </a:lnTo>
                  <a:lnTo>
                    <a:pt x="142765" y="78599"/>
                  </a:lnTo>
                  <a:lnTo>
                    <a:pt x="135177" y="87896"/>
                  </a:lnTo>
                  <a:lnTo>
                    <a:pt x="134054" y="96858"/>
                  </a:lnTo>
                  <a:lnTo>
                    <a:pt x="142875" y="10715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31" name="SMARTInkShape-70"/>
            <p:cNvSpPr/>
            <p:nvPr/>
          </p:nvSpPr>
          <p:spPr bwMode="auto">
            <a:xfrm>
              <a:off x="1544839" y="1214503"/>
              <a:ext cx="169662" cy="160550"/>
            </a:xfrm>
            <a:custGeom>
              <a:avLst/>
              <a:gdLst/>
              <a:ahLst/>
              <a:cxnLst/>
              <a:rect l="0" t="0" r="0" b="0"/>
              <a:pathLst>
                <a:path w="169662" h="160550">
                  <a:moveTo>
                    <a:pt x="125013" y="62442"/>
                  </a:moveTo>
                  <a:lnTo>
                    <a:pt x="125013" y="18306"/>
                  </a:lnTo>
                  <a:lnTo>
                    <a:pt x="120272" y="8465"/>
                  </a:lnTo>
                  <a:lnTo>
                    <a:pt x="117884" y="5621"/>
                  </a:lnTo>
                  <a:lnTo>
                    <a:pt x="112584" y="2462"/>
                  </a:lnTo>
                  <a:lnTo>
                    <a:pt x="101097" y="434"/>
                  </a:lnTo>
                  <a:lnTo>
                    <a:pt x="86304" y="0"/>
                  </a:lnTo>
                  <a:lnTo>
                    <a:pt x="80358" y="2610"/>
                  </a:lnTo>
                  <a:lnTo>
                    <a:pt x="65480" y="14177"/>
                  </a:lnTo>
                  <a:lnTo>
                    <a:pt x="53575" y="19725"/>
                  </a:lnTo>
                  <a:lnTo>
                    <a:pt x="32739" y="38743"/>
                  </a:lnTo>
                  <a:lnTo>
                    <a:pt x="29432" y="47279"/>
                  </a:lnTo>
                  <a:lnTo>
                    <a:pt x="26970" y="56695"/>
                  </a:lnTo>
                  <a:lnTo>
                    <a:pt x="17305" y="70825"/>
                  </a:lnTo>
                  <a:lnTo>
                    <a:pt x="14512" y="73984"/>
                  </a:lnTo>
                  <a:lnTo>
                    <a:pt x="11409" y="82785"/>
                  </a:lnTo>
                  <a:lnTo>
                    <a:pt x="9038" y="92320"/>
                  </a:lnTo>
                  <a:lnTo>
                    <a:pt x="2077" y="106525"/>
                  </a:lnTo>
                  <a:lnTo>
                    <a:pt x="0" y="147026"/>
                  </a:lnTo>
                  <a:lnTo>
                    <a:pt x="991" y="148597"/>
                  </a:lnTo>
                  <a:lnTo>
                    <a:pt x="2644" y="149645"/>
                  </a:lnTo>
                  <a:lnTo>
                    <a:pt x="4738" y="150343"/>
                  </a:lnTo>
                  <a:lnTo>
                    <a:pt x="18089" y="158623"/>
                  </a:lnTo>
                  <a:lnTo>
                    <a:pt x="38706" y="160549"/>
                  </a:lnTo>
                  <a:lnTo>
                    <a:pt x="44651" y="157970"/>
                  </a:lnTo>
                  <a:lnTo>
                    <a:pt x="50601" y="154508"/>
                  </a:lnTo>
                  <a:lnTo>
                    <a:pt x="59529" y="151567"/>
                  </a:lnTo>
                  <a:lnTo>
                    <a:pt x="101200" y="113033"/>
                  </a:lnTo>
                  <a:lnTo>
                    <a:pt x="104507" y="107086"/>
                  </a:lnTo>
                  <a:lnTo>
                    <a:pt x="106969" y="101135"/>
                  </a:lnTo>
                  <a:lnTo>
                    <a:pt x="122530" y="80301"/>
                  </a:lnTo>
                  <a:lnTo>
                    <a:pt x="124795" y="69510"/>
                  </a:lnTo>
                  <a:lnTo>
                    <a:pt x="125012" y="62446"/>
                  </a:lnTo>
                  <a:lnTo>
                    <a:pt x="125013" y="70131"/>
                  </a:lnTo>
                  <a:lnTo>
                    <a:pt x="118876" y="78256"/>
                  </a:lnTo>
                  <a:lnTo>
                    <a:pt x="116910" y="86531"/>
                  </a:lnTo>
                  <a:lnTo>
                    <a:pt x="116451" y="92330"/>
                  </a:lnTo>
                  <a:lnTo>
                    <a:pt x="118892" y="98216"/>
                  </a:lnTo>
                  <a:lnTo>
                    <a:pt x="122292" y="104138"/>
                  </a:lnTo>
                  <a:lnTo>
                    <a:pt x="124475" y="116025"/>
                  </a:lnTo>
                  <a:lnTo>
                    <a:pt x="124906" y="123187"/>
                  </a:lnTo>
                  <a:lnTo>
                    <a:pt x="141521" y="141446"/>
                  </a:lnTo>
                  <a:lnTo>
                    <a:pt x="147212" y="142405"/>
                  </a:lnTo>
                  <a:lnTo>
                    <a:pt x="169661" y="14281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0" name="SMARTInkShape-71"/>
            <p:cNvSpPr/>
            <p:nvPr/>
          </p:nvSpPr>
          <p:spPr bwMode="auto">
            <a:xfrm>
              <a:off x="1250156" y="1303734"/>
              <a:ext cx="205384" cy="89298"/>
            </a:xfrm>
            <a:custGeom>
              <a:avLst/>
              <a:gdLst/>
              <a:ahLst/>
              <a:cxnLst/>
              <a:rect l="0" t="0" r="0" b="0"/>
              <a:pathLst>
                <a:path w="205384" h="89298">
                  <a:moveTo>
                    <a:pt x="0" y="89297"/>
                  </a:moveTo>
                  <a:lnTo>
                    <a:pt x="0" y="80400"/>
                  </a:lnTo>
                  <a:lnTo>
                    <a:pt x="24089" y="57272"/>
                  </a:lnTo>
                  <a:lnTo>
                    <a:pt x="64607" y="42619"/>
                  </a:lnTo>
                  <a:lnTo>
                    <a:pt x="78343" y="37763"/>
                  </a:lnTo>
                  <a:lnTo>
                    <a:pt x="91343" y="33679"/>
                  </a:lnTo>
                  <a:lnTo>
                    <a:pt x="102113" y="29851"/>
                  </a:lnTo>
                  <a:lnTo>
                    <a:pt x="118340" y="26705"/>
                  </a:lnTo>
                  <a:lnTo>
                    <a:pt x="130865" y="20921"/>
                  </a:lnTo>
                  <a:lnTo>
                    <a:pt x="145711" y="17775"/>
                  </a:lnTo>
                  <a:lnTo>
                    <a:pt x="160119" y="10971"/>
                  </a:lnTo>
                  <a:lnTo>
                    <a:pt x="205383"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1" name="SMARTInkShape-72"/>
            <p:cNvSpPr/>
            <p:nvPr/>
          </p:nvSpPr>
          <p:spPr bwMode="auto">
            <a:xfrm>
              <a:off x="1107354" y="2393156"/>
              <a:ext cx="205311" cy="232173"/>
            </a:xfrm>
            <a:custGeom>
              <a:avLst/>
              <a:gdLst/>
              <a:ahLst/>
              <a:cxnLst/>
              <a:rect l="0" t="0" r="0" b="0"/>
              <a:pathLst>
                <a:path w="205311" h="232173">
                  <a:moveTo>
                    <a:pt x="8857" y="0"/>
                  </a:moveTo>
                  <a:lnTo>
                    <a:pt x="8857" y="43450"/>
                  </a:lnTo>
                  <a:lnTo>
                    <a:pt x="6211" y="51723"/>
                  </a:lnTo>
                  <a:lnTo>
                    <a:pt x="2720" y="59699"/>
                  </a:lnTo>
                  <a:lnTo>
                    <a:pt x="0" y="104078"/>
                  </a:lnTo>
                  <a:lnTo>
                    <a:pt x="941" y="118922"/>
                  </a:lnTo>
                  <a:lnTo>
                    <a:pt x="7619" y="136512"/>
                  </a:lnTo>
                  <a:lnTo>
                    <a:pt x="9604" y="148747"/>
                  </a:lnTo>
                  <a:lnTo>
                    <a:pt x="24288" y="169659"/>
                  </a:lnTo>
                  <a:lnTo>
                    <a:pt x="26629" y="175615"/>
                  </a:lnTo>
                  <a:lnTo>
                    <a:pt x="30977" y="181570"/>
                  </a:lnTo>
                  <a:lnTo>
                    <a:pt x="43744" y="190500"/>
                  </a:lnTo>
                  <a:lnTo>
                    <a:pt x="73862" y="203289"/>
                  </a:lnTo>
                  <a:lnTo>
                    <a:pt x="83389" y="205444"/>
                  </a:lnTo>
                  <a:lnTo>
                    <a:pt x="95322" y="211244"/>
                  </a:lnTo>
                  <a:lnTo>
                    <a:pt x="109993" y="214396"/>
                  </a:lnTo>
                  <a:lnTo>
                    <a:pt x="122057" y="220180"/>
                  </a:lnTo>
                  <a:lnTo>
                    <a:pt x="136766" y="223327"/>
                  </a:lnTo>
                  <a:lnTo>
                    <a:pt x="151128" y="230131"/>
                  </a:lnTo>
                  <a:lnTo>
                    <a:pt x="194984" y="232171"/>
                  </a:lnTo>
                  <a:lnTo>
                    <a:pt x="200707" y="232172"/>
                  </a:lnTo>
                  <a:lnTo>
                    <a:pt x="202241" y="231180"/>
                  </a:lnTo>
                  <a:lnTo>
                    <a:pt x="203264" y="229526"/>
                  </a:lnTo>
                  <a:lnTo>
                    <a:pt x="204704" y="222458"/>
                  </a:lnTo>
                  <a:lnTo>
                    <a:pt x="205309" y="180406"/>
                  </a:lnTo>
                  <a:lnTo>
                    <a:pt x="205310" y="140828"/>
                  </a:lnTo>
                  <a:lnTo>
                    <a:pt x="204318" y="118977"/>
                  </a:lnTo>
                  <a:lnTo>
                    <a:pt x="197208" y="93181"/>
                  </a:lnTo>
                  <a:lnTo>
                    <a:pt x="195410" y="57406"/>
                  </a:lnTo>
                  <a:lnTo>
                    <a:pt x="189317" y="44817"/>
                  </a:lnTo>
                  <a:lnTo>
                    <a:pt x="187451" y="893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3" name="SMARTInkShape-73"/>
            <p:cNvSpPr/>
            <p:nvPr/>
          </p:nvSpPr>
          <p:spPr bwMode="auto">
            <a:xfrm>
              <a:off x="905690" y="2339578"/>
              <a:ext cx="201592" cy="267891"/>
            </a:xfrm>
            <a:custGeom>
              <a:avLst/>
              <a:gdLst/>
              <a:ahLst/>
              <a:cxnLst/>
              <a:rect l="0" t="0" r="0" b="0"/>
              <a:pathLst>
                <a:path w="201592" h="267891">
                  <a:moveTo>
                    <a:pt x="40857" y="35719"/>
                  </a:moveTo>
                  <a:lnTo>
                    <a:pt x="36116" y="40459"/>
                  </a:lnTo>
                  <a:lnTo>
                    <a:pt x="33789" y="45432"/>
                  </a:lnTo>
                  <a:lnTo>
                    <a:pt x="31180" y="59634"/>
                  </a:lnTo>
                  <a:lnTo>
                    <a:pt x="25863" y="69484"/>
                  </a:lnTo>
                  <a:lnTo>
                    <a:pt x="22854" y="83537"/>
                  </a:lnTo>
                  <a:lnTo>
                    <a:pt x="16097" y="97677"/>
                  </a:lnTo>
                  <a:lnTo>
                    <a:pt x="5407" y="139647"/>
                  </a:lnTo>
                  <a:lnTo>
                    <a:pt x="4169" y="163873"/>
                  </a:lnTo>
                  <a:lnTo>
                    <a:pt x="408" y="171390"/>
                  </a:lnTo>
                  <a:lnTo>
                    <a:pt x="0" y="173791"/>
                  </a:lnTo>
                  <a:lnTo>
                    <a:pt x="721" y="175392"/>
                  </a:lnTo>
                  <a:lnTo>
                    <a:pt x="2193" y="176460"/>
                  </a:lnTo>
                  <a:lnTo>
                    <a:pt x="3829" y="182937"/>
                  </a:lnTo>
                  <a:lnTo>
                    <a:pt x="5549" y="191438"/>
                  </a:lnTo>
                  <a:lnTo>
                    <a:pt x="9620" y="198524"/>
                  </a:lnTo>
                  <a:lnTo>
                    <a:pt x="14737" y="202334"/>
                  </a:lnTo>
                  <a:lnTo>
                    <a:pt x="20318" y="205020"/>
                  </a:lnTo>
                  <a:lnTo>
                    <a:pt x="37906" y="219503"/>
                  </a:lnTo>
                  <a:lnTo>
                    <a:pt x="78670" y="234201"/>
                  </a:lnTo>
                  <a:lnTo>
                    <a:pt x="92410" y="239057"/>
                  </a:lnTo>
                  <a:lnTo>
                    <a:pt x="105410" y="243142"/>
                  </a:lnTo>
                  <a:lnTo>
                    <a:pt x="119184" y="247990"/>
                  </a:lnTo>
                  <a:lnTo>
                    <a:pt x="126271" y="250116"/>
                  </a:lnTo>
                  <a:lnTo>
                    <a:pt x="138904" y="256920"/>
                  </a:lnTo>
                  <a:lnTo>
                    <a:pt x="153943" y="259685"/>
                  </a:lnTo>
                  <a:lnTo>
                    <a:pt x="165868" y="265976"/>
                  </a:lnTo>
                  <a:lnTo>
                    <a:pt x="192283" y="267890"/>
                  </a:lnTo>
                  <a:lnTo>
                    <a:pt x="192549" y="263150"/>
                  </a:lnTo>
                  <a:lnTo>
                    <a:pt x="195258" y="258177"/>
                  </a:lnTo>
                  <a:lnTo>
                    <a:pt x="198776" y="252660"/>
                  </a:lnTo>
                  <a:lnTo>
                    <a:pt x="201035" y="241033"/>
                  </a:lnTo>
                  <a:lnTo>
                    <a:pt x="201585" y="199264"/>
                  </a:lnTo>
                  <a:lnTo>
                    <a:pt x="201591" y="157841"/>
                  </a:lnTo>
                  <a:lnTo>
                    <a:pt x="201591" y="113513"/>
                  </a:lnTo>
                  <a:lnTo>
                    <a:pt x="201591" y="87597"/>
                  </a:lnTo>
                  <a:lnTo>
                    <a:pt x="198945" y="80935"/>
                  </a:lnTo>
                  <a:lnTo>
                    <a:pt x="195454" y="74666"/>
                  </a:lnTo>
                  <a:lnTo>
                    <a:pt x="193489" y="64567"/>
                  </a:lnTo>
                  <a:lnTo>
                    <a:pt x="192664" y="23477"/>
                  </a:lnTo>
                  <a:lnTo>
                    <a:pt x="195309" y="17710"/>
                  </a:lnTo>
                  <a:lnTo>
                    <a:pt x="198799" y="11840"/>
                  </a:lnTo>
                  <a:lnTo>
                    <a:pt x="201591" y="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4" name="SMARTInkShape-74"/>
            <p:cNvSpPr/>
            <p:nvPr/>
          </p:nvSpPr>
          <p:spPr bwMode="auto">
            <a:xfrm>
              <a:off x="696516" y="2312789"/>
              <a:ext cx="232173" cy="232173"/>
            </a:xfrm>
            <a:custGeom>
              <a:avLst/>
              <a:gdLst/>
              <a:ahLst/>
              <a:cxnLst/>
              <a:rect l="0" t="0" r="0" b="0"/>
              <a:pathLst>
                <a:path w="232173" h="232173">
                  <a:moveTo>
                    <a:pt x="0" y="0"/>
                  </a:moveTo>
                  <a:lnTo>
                    <a:pt x="0" y="16509"/>
                  </a:lnTo>
                  <a:lnTo>
                    <a:pt x="6137" y="24722"/>
                  </a:lnTo>
                  <a:lnTo>
                    <a:pt x="8102" y="33012"/>
                  </a:lnTo>
                  <a:lnTo>
                    <a:pt x="8562" y="38815"/>
                  </a:lnTo>
                  <a:lnTo>
                    <a:pt x="11412" y="44702"/>
                  </a:lnTo>
                  <a:lnTo>
                    <a:pt x="14994" y="50625"/>
                  </a:lnTo>
                  <a:lnTo>
                    <a:pt x="17010" y="60530"/>
                  </a:lnTo>
                  <a:lnTo>
                    <a:pt x="17747" y="82104"/>
                  </a:lnTo>
                  <a:lnTo>
                    <a:pt x="15164" y="88746"/>
                  </a:lnTo>
                  <a:lnTo>
                    <a:pt x="13085" y="91906"/>
                  </a:lnTo>
                  <a:lnTo>
                    <a:pt x="10161" y="105835"/>
                  </a:lnTo>
                  <a:lnTo>
                    <a:pt x="8009" y="136854"/>
                  </a:lnTo>
                  <a:lnTo>
                    <a:pt x="1250" y="154381"/>
                  </a:lnTo>
                  <a:lnTo>
                    <a:pt x="9" y="190497"/>
                  </a:lnTo>
                  <a:lnTo>
                    <a:pt x="998" y="192482"/>
                  </a:lnTo>
                  <a:lnTo>
                    <a:pt x="2650" y="193806"/>
                  </a:lnTo>
                  <a:lnTo>
                    <a:pt x="4743" y="194689"/>
                  </a:lnTo>
                  <a:lnTo>
                    <a:pt x="6138" y="196269"/>
                  </a:lnTo>
                  <a:lnTo>
                    <a:pt x="11024" y="205935"/>
                  </a:lnTo>
                  <a:lnTo>
                    <a:pt x="13302" y="208727"/>
                  </a:lnTo>
                  <a:lnTo>
                    <a:pt x="18480" y="211830"/>
                  </a:lnTo>
                  <a:lnTo>
                    <a:pt x="29618" y="213577"/>
                  </a:lnTo>
                  <a:lnTo>
                    <a:pt x="66422" y="215276"/>
                  </a:lnTo>
                  <a:lnTo>
                    <a:pt x="95148" y="222412"/>
                  </a:lnTo>
                  <a:lnTo>
                    <a:pt x="134113" y="225839"/>
                  </a:lnTo>
                  <a:lnTo>
                    <a:pt x="153050" y="230921"/>
                  </a:lnTo>
                  <a:lnTo>
                    <a:pt x="196269" y="232157"/>
                  </a:lnTo>
                  <a:lnTo>
                    <a:pt x="222828" y="232172"/>
                  </a:lnTo>
                  <a:lnTo>
                    <a:pt x="230894" y="224483"/>
                  </a:lnTo>
                  <a:lnTo>
                    <a:pt x="231793" y="218870"/>
                  </a:lnTo>
                  <a:lnTo>
                    <a:pt x="232169" y="176848"/>
                  </a:lnTo>
                  <a:lnTo>
                    <a:pt x="231179" y="145759"/>
                  </a:lnTo>
                  <a:lnTo>
                    <a:pt x="224069" y="119969"/>
                  </a:lnTo>
                  <a:lnTo>
                    <a:pt x="223251" y="77769"/>
                  </a:lnTo>
                  <a:lnTo>
                    <a:pt x="223242" y="49363"/>
                  </a:lnTo>
                  <a:lnTo>
                    <a:pt x="232172" y="2678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5" name="SMARTInkShape-75"/>
            <p:cNvSpPr/>
            <p:nvPr/>
          </p:nvSpPr>
          <p:spPr bwMode="auto">
            <a:xfrm>
              <a:off x="669727" y="2245137"/>
              <a:ext cx="696516" cy="58723"/>
            </a:xfrm>
            <a:custGeom>
              <a:avLst/>
              <a:gdLst/>
              <a:ahLst/>
              <a:cxnLst/>
              <a:rect l="0" t="0" r="0" b="0"/>
              <a:pathLst>
                <a:path w="696516" h="58723">
                  <a:moveTo>
                    <a:pt x="0" y="5144"/>
                  </a:moveTo>
                  <a:lnTo>
                    <a:pt x="0" y="0"/>
                  </a:lnTo>
                  <a:lnTo>
                    <a:pt x="0" y="2196"/>
                  </a:lnTo>
                  <a:lnTo>
                    <a:pt x="992" y="3179"/>
                  </a:lnTo>
                  <a:lnTo>
                    <a:pt x="7688" y="4885"/>
                  </a:lnTo>
                  <a:lnTo>
                    <a:pt x="48825" y="5143"/>
                  </a:lnTo>
                  <a:lnTo>
                    <a:pt x="89367" y="5144"/>
                  </a:lnTo>
                  <a:lnTo>
                    <a:pt x="126200" y="5144"/>
                  </a:lnTo>
                  <a:lnTo>
                    <a:pt x="169820" y="5144"/>
                  </a:lnTo>
                  <a:lnTo>
                    <a:pt x="214333" y="7790"/>
                  </a:lnTo>
                  <a:lnTo>
                    <a:pt x="250035" y="12833"/>
                  </a:lnTo>
                  <a:lnTo>
                    <a:pt x="291887" y="13829"/>
                  </a:lnTo>
                  <a:lnTo>
                    <a:pt x="332492" y="16671"/>
                  </a:lnTo>
                  <a:lnTo>
                    <a:pt x="373696" y="21753"/>
                  </a:lnTo>
                  <a:lnTo>
                    <a:pt x="416635" y="23749"/>
                  </a:lnTo>
                  <a:lnTo>
                    <a:pt x="457455" y="30023"/>
                  </a:lnTo>
                  <a:lnTo>
                    <a:pt x="491737" y="31367"/>
                  </a:lnTo>
                  <a:lnTo>
                    <a:pt x="534136" y="36562"/>
                  </a:lnTo>
                  <a:lnTo>
                    <a:pt x="571175" y="40013"/>
                  </a:lnTo>
                  <a:lnTo>
                    <a:pt x="607154" y="43341"/>
                  </a:lnTo>
                  <a:lnTo>
                    <a:pt x="642924" y="48518"/>
                  </a:lnTo>
                  <a:lnTo>
                    <a:pt x="696515" y="5872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6" name="SMARTInkShape-76"/>
            <p:cNvSpPr/>
            <p:nvPr/>
          </p:nvSpPr>
          <p:spPr bwMode="auto">
            <a:xfrm>
              <a:off x="1089422" y="1937851"/>
              <a:ext cx="17860" cy="258853"/>
            </a:xfrm>
            <a:custGeom>
              <a:avLst/>
              <a:gdLst/>
              <a:ahLst/>
              <a:cxnLst/>
              <a:rect l="0" t="0" r="0" b="0"/>
              <a:pathLst>
                <a:path w="17860" h="258853">
                  <a:moveTo>
                    <a:pt x="0" y="8821"/>
                  </a:moveTo>
                  <a:lnTo>
                    <a:pt x="8821" y="0"/>
                  </a:lnTo>
                  <a:lnTo>
                    <a:pt x="13638" y="4664"/>
                  </a:lnTo>
                  <a:lnTo>
                    <a:pt x="15983" y="9619"/>
                  </a:lnTo>
                  <a:lnTo>
                    <a:pt x="17838" y="42565"/>
                  </a:lnTo>
                  <a:lnTo>
                    <a:pt x="17858" y="86367"/>
                  </a:lnTo>
                  <a:lnTo>
                    <a:pt x="17859" y="127892"/>
                  </a:lnTo>
                  <a:lnTo>
                    <a:pt x="17859" y="169556"/>
                  </a:lnTo>
                  <a:lnTo>
                    <a:pt x="17859" y="211227"/>
                  </a:lnTo>
                  <a:lnTo>
                    <a:pt x="17859" y="25885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7" name="SMARTInkShape-77"/>
            <p:cNvSpPr/>
            <p:nvPr/>
          </p:nvSpPr>
          <p:spPr bwMode="auto">
            <a:xfrm>
              <a:off x="964406" y="1928813"/>
              <a:ext cx="35720" cy="294679"/>
            </a:xfrm>
            <a:custGeom>
              <a:avLst/>
              <a:gdLst/>
              <a:ahLst/>
              <a:cxnLst/>
              <a:rect l="0" t="0" r="0" b="0"/>
              <a:pathLst>
                <a:path w="35720" h="294679">
                  <a:moveTo>
                    <a:pt x="8930" y="0"/>
                  </a:moveTo>
                  <a:lnTo>
                    <a:pt x="8930" y="43472"/>
                  </a:lnTo>
                  <a:lnTo>
                    <a:pt x="9922" y="84447"/>
                  </a:lnTo>
                  <a:lnTo>
                    <a:pt x="17032" y="113022"/>
                  </a:lnTo>
                  <a:lnTo>
                    <a:pt x="17811" y="151973"/>
                  </a:lnTo>
                  <a:lnTo>
                    <a:pt x="17858" y="191334"/>
                  </a:lnTo>
                  <a:lnTo>
                    <a:pt x="17860" y="235005"/>
                  </a:lnTo>
                  <a:lnTo>
                    <a:pt x="17860" y="276804"/>
                  </a:lnTo>
                  <a:lnTo>
                    <a:pt x="17860" y="294678"/>
                  </a:lnTo>
                  <a:lnTo>
                    <a:pt x="17860" y="255970"/>
                  </a:lnTo>
                  <a:lnTo>
                    <a:pt x="20505" y="250025"/>
                  </a:lnTo>
                  <a:lnTo>
                    <a:pt x="22600" y="247050"/>
                  </a:lnTo>
                  <a:lnTo>
                    <a:pt x="25548" y="233383"/>
                  </a:lnTo>
                  <a:lnTo>
                    <a:pt x="26757" y="189212"/>
                  </a:lnTo>
                  <a:lnTo>
                    <a:pt x="29421" y="180667"/>
                  </a:lnTo>
                  <a:lnTo>
                    <a:pt x="32920" y="172570"/>
                  </a:lnTo>
                  <a:lnTo>
                    <a:pt x="35646" y="128096"/>
                  </a:lnTo>
                  <a:lnTo>
                    <a:pt x="35717" y="86410"/>
                  </a:lnTo>
                  <a:lnTo>
                    <a:pt x="35719" y="44664"/>
                  </a:lnTo>
                  <a:lnTo>
                    <a:pt x="35719" y="26825"/>
                  </a:lnTo>
                  <a:lnTo>
                    <a:pt x="28031" y="26792"/>
                  </a:lnTo>
                  <a:lnTo>
                    <a:pt x="27617" y="27783"/>
                  </a:lnTo>
                  <a:lnTo>
                    <a:pt x="25819" y="48739"/>
                  </a:lnTo>
                  <a:lnTo>
                    <a:pt x="19726" y="62140"/>
                  </a:lnTo>
                  <a:lnTo>
                    <a:pt x="9330" y="105569"/>
                  </a:lnTo>
                  <a:lnTo>
                    <a:pt x="378" y="150105"/>
                  </a:lnTo>
                  <a:lnTo>
                    <a:pt x="0" y="205382"/>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8" name="SMARTInkShape-78"/>
            <p:cNvSpPr/>
            <p:nvPr/>
          </p:nvSpPr>
          <p:spPr bwMode="auto">
            <a:xfrm>
              <a:off x="724702" y="1857389"/>
              <a:ext cx="570104" cy="44635"/>
            </a:xfrm>
            <a:custGeom>
              <a:avLst/>
              <a:gdLst/>
              <a:ahLst/>
              <a:cxnLst/>
              <a:rect l="0" t="0" r="0" b="0"/>
              <a:pathLst>
                <a:path w="570104" h="44635">
                  <a:moveTo>
                    <a:pt x="391509" y="8916"/>
                  </a:moveTo>
                  <a:lnTo>
                    <a:pt x="349828" y="8916"/>
                  </a:lnTo>
                  <a:lnTo>
                    <a:pt x="343880" y="8916"/>
                  </a:lnTo>
                  <a:lnTo>
                    <a:pt x="300844" y="354"/>
                  </a:lnTo>
                  <a:lnTo>
                    <a:pt x="257394" y="0"/>
                  </a:lnTo>
                  <a:lnTo>
                    <a:pt x="245582" y="985"/>
                  </a:lnTo>
                  <a:lnTo>
                    <a:pt x="209932" y="8089"/>
                  </a:lnTo>
                  <a:lnTo>
                    <a:pt x="168266" y="8867"/>
                  </a:lnTo>
                  <a:lnTo>
                    <a:pt x="156360" y="9886"/>
                  </a:lnTo>
                  <a:lnTo>
                    <a:pt x="120642" y="17016"/>
                  </a:lnTo>
                  <a:lnTo>
                    <a:pt x="84923" y="18765"/>
                  </a:lnTo>
                  <a:lnTo>
                    <a:pt x="45897" y="26219"/>
                  </a:lnTo>
                  <a:lnTo>
                    <a:pt x="42039" y="26405"/>
                  </a:lnTo>
                  <a:lnTo>
                    <a:pt x="35105" y="29256"/>
                  </a:lnTo>
                  <a:lnTo>
                    <a:pt x="28717" y="32839"/>
                  </a:lnTo>
                  <a:lnTo>
                    <a:pt x="16531" y="35139"/>
                  </a:lnTo>
                  <a:lnTo>
                    <a:pt x="9310" y="35593"/>
                  </a:lnTo>
                  <a:lnTo>
                    <a:pt x="0" y="43383"/>
                  </a:lnTo>
                  <a:lnTo>
                    <a:pt x="526" y="43800"/>
                  </a:lnTo>
                  <a:lnTo>
                    <a:pt x="42076" y="44634"/>
                  </a:lnTo>
                  <a:lnTo>
                    <a:pt x="86660" y="44634"/>
                  </a:lnTo>
                  <a:lnTo>
                    <a:pt x="126155" y="41989"/>
                  </a:lnTo>
                  <a:lnTo>
                    <a:pt x="168601" y="36532"/>
                  </a:lnTo>
                  <a:lnTo>
                    <a:pt x="212959" y="31073"/>
                  </a:lnTo>
                  <a:lnTo>
                    <a:pt x="254779" y="27624"/>
                  </a:lnTo>
                  <a:lnTo>
                    <a:pt x="292732" y="26943"/>
                  </a:lnTo>
                  <a:lnTo>
                    <a:pt x="328893" y="26808"/>
                  </a:lnTo>
                  <a:lnTo>
                    <a:pt x="364698" y="20645"/>
                  </a:lnTo>
                  <a:lnTo>
                    <a:pt x="400434" y="18398"/>
                  </a:lnTo>
                  <a:lnTo>
                    <a:pt x="444094" y="17918"/>
                  </a:lnTo>
                  <a:lnTo>
                    <a:pt x="482047" y="17855"/>
                  </a:lnTo>
                  <a:lnTo>
                    <a:pt x="522064" y="17846"/>
                  </a:lnTo>
                  <a:lnTo>
                    <a:pt x="570103" y="1784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69" name="SMARTInkShape-79"/>
            <p:cNvSpPr/>
            <p:nvPr/>
          </p:nvSpPr>
          <p:spPr bwMode="auto">
            <a:xfrm>
              <a:off x="1080492" y="1527086"/>
              <a:ext cx="26790" cy="294571"/>
            </a:xfrm>
            <a:custGeom>
              <a:avLst/>
              <a:gdLst/>
              <a:ahLst/>
              <a:cxnLst/>
              <a:rect l="0" t="0" r="0" b="0"/>
              <a:pathLst>
                <a:path w="26790" h="294571">
                  <a:moveTo>
                    <a:pt x="0" y="8820"/>
                  </a:moveTo>
                  <a:lnTo>
                    <a:pt x="0" y="0"/>
                  </a:lnTo>
                  <a:lnTo>
                    <a:pt x="0" y="7589"/>
                  </a:lnTo>
                  <a:lnTo>
                    <a:pt x="992" y="7999"/>
                  </a:lnTo>
                  <a:lnTo>
                    <a:pt x="4741" y="8455"/>
                  </a:lnTo>
                  <a:lnTo>
                    <a:pt x="6137" y="9569"/>
                  </a:lnTo>
                  <a:lnTo>
                    <a:pt x="7689" y="13453"/>
                  </a:lnTo>
                  <a:lnTo>
                    <a:pt x="8926" y="56120"/>
                  </a:lnTo>
                  <a:lnTo>
                    <a:pt x="9920" y="65561"/>
                  </a:lnTo>
                  <a:lnTo>
                    <a:pt x="15997" y="82352"/>
                  </a:lnTo>
                  <a:lnTo>
                    <a:pt x="17751" y="122052"/>
                  </a:lnTo>
                  <a:lnTo>
                    <a:pt x="17845" y="163201"/>
                  </a:lnTo>
                  <a:lnTo>
                    <a:pt x="17859" y="207358"/>
                  </a:lnTo>
                  <a:lnTo>
                    <a:pt x="17860" y="251949"/>
                  </a:lnTo>
                  <a:lnTo>
                    <a:pt x="26789" y="29457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70" name="SMARTInkShape-80"/>
            <p:cNvSpPr/>
            <p:nvPr/>
          </p:nvSpPr>
          <p:spPr bwMode="auto">
            <a:xfrm>
              <a:off x="1009055" y="1526977"/>
              <a:ext cx="35719" cy="303610"/>
            </a:xfrm>
            <a:custGeom>
              <a:avLst/>
              <a:gdLst/>
              <a:ahLst/>
              <a:cxnLst/>
              <a:rect l="0" t="0" r="0" b="0"/>
              <a:pathLst>
                <a:path w="35719" h="303610">
                  <a:moveTo>
                    <a:pt x="35718" y="0"/>
                  </a:moveTo>
                  <a:lnTo>
                    <a:pt x="28030" y="0"/>
                  </a:lnTo>
                  <a:lnTo>
                    <a:pt x="27616" y="992"/>
                  </a:lnTo>
                  <a:lnTo>
                    <a:pt x="26790" y="43807"/>
                  </a:lnTo>
                  <a:lnTo>
                    <a:pt x="24143" y="51881"/>
                  </a:lnTo>
                  <a:lnTo>
                    <a:pt x="20652" y="59769"/>
                  </a:lnTo>
                  <a:lnTo>
                    <a:pt x="16940" y="102114"/>
                  </a:lnTo>
                  <a:lnTo>
                    <a:pt x="9763" y="137001"/>
                  </a:lnTo>
                  <a:lnTo>
                    <a:pt x="8962" y="176861"/>
                  </a:lnTo>
                  <a:lnTo>
                    <a:pt x="7944" y="198683"/>
                  </a:lnTo>
                  <a:lnTo>
                    <a:pt x="1863" y="216223"/>
                  </a:lnTo>
                  <a:lnTo>
                    <a:pt x="32" y="257626"/>
                  </a:lnTo>
                  <a:lnTo>
                    <a:pt x="0" y="301679"/>
                  </a:lnTo>
                  <a:lnTo>
                    <a:pt x="0" y="30360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71" name="SMARTInkShape-81"/>
            <p:cNvSpPr/>
            <p:nvPr/>
          </p:nvSpPr>
          <p:spPr bwMode="auto">
            <a:xfrm>
              <a:off x="1019272" y="1330559"/>
              <a:ext cx="105866" cy="151734"/>
            </a:xfrm>
            <a:custGeom>
              <a:avLst/>
              <a:gdLst/>
              <a:ahLst/>
              <a:cxnLst/>
              <a:rect l="0" t="0" r="0" b="0"/>
              <a:pathLst>
                <a:path w="105866" h="151734">
                  <a:moveTo>
                    <a:pt x="16572" y="80332"/>
                  </a:moveTo>
                  <a:lnTo>
                    <a:pt x="16572" y="88020"/>
                  </a:lnTo>
                  <a:lnTo>
                    <a:pt x="24260" y="96841"/>
                  </a:lnTo>
                  <a:lnTo>
                    <a:pt x="29874" y="97791"/>
                  </a:lnTo>
                  <a:lnTo>
                    <a:pt x="46460" y="98156"/>
                  </a:lnTo>
                  <a:lnTo>
                    <a:pt x="48403" y="97175"/>
                  </a:lnTo>
                  <a:lnTo>
                    <a:pt x="49699" y="95530"/>
                  </a:lnTo>
                  <a:lnTo>
                    <a:pt x="50563" y="93440"/>
                  </a:lnTo>
                  <a:lnTo>
                    <a:pt x="52131" y="92047"/>
                  </a:lnTo>
                  <a:lnTo>
                    <a:pt x="61777" y="87166"/>
                  </a:lnTo>
                  <a:lnTo>
                    <a:pt x="67421" y="83369"/>
                  </a:lnTo>
                  <a:lnTo>
                    <a:pt x="76176" y="80239"/>
                  </a:lnTo>
                  <a:lnTo>
                    <a:pt x="100284" y="59093"/>
                  </a:lnTo>
                  <a:lnTo>
                    <a:pt x="103387" y="53363"/>
                  </a:lnTo>
                  <a:lnTo>
                    <a:pt x="105723" y="37437"/>
                  </a:lnTo>
                  <a:lnTo>
                    <a:pt x="105865" y="19478"/>
                  </a:lnTo>
                  <a:lnTo>
                    <a:pt x="89359" y="1327"/>
                  </a:lnTo>
                  <a:lnTo>
                    <a:pt x="83669" y="368"/>
                  </a:lnTo>
                  <a:lnTo>
                    <a:pt x="67054" y="0"/>
                  </a:lnTo>
                  <a:lnTo>
                    <a:pt x="61167" y="2626"/>
                  </a:lnTo>
                  <a:lnTo>
                    <a:pt x="55243" y="6108"/>
                  </a:lnTo>
                  <a:lnTo>
                    <a:pt x="46330" y="9061"/>
                  </a:lnTo>
                  <a:lnTo>
                    <a:pt x="37406" y="14786"/>
                  </a:lnTo>
                  <a:lnTo>
                    <a:pt x="28477" y="17916"/>
                  </a:lnTo>
                  <a:lnTo>
                    <a:pt x="13595" y="30134"/>
                  </a:lnTo>
                  <a:lnTo>
                    <a:pt x="10288" y="35863"/>
                  </a:lnTo>
                  <a:lnTo>
                    <a:pt x="8165" y="47625"/>
                  </a:lnTo>
                  <a:lnTo>
                    <a:pt x="6998" y="49597"/>
                  </a:lnTo>
                  <a:lnTo>
                    <a:pt x="5229" y="50912"/>
                  </a:lnTo>
                  <a:lnTo>
                    <a:pt x="3056" y="51789"/>
                  </a:lnTo>
                  <a:lnTo>
                    <a:pt x="1609" y="53366"/>
                  </a:lnTo>
                  <a:lnTo>
                    <a:pt x="0" y="57764"/>
                  </a:lnTo>
                  <a:lnTo>
                    <a:pt x="563" y="60325"/>
                  </a:lnTo>
                  <a:lnTo>
                    <a:pt x="5950" y="71566"/>
                  </a:lnTo>
                  <a:lnTo>
                    <a:pt x="7308" y="83341"/>
                  </a:lnTo>
                  <a:lnTo>
                    <a:pt x="8411" y="85314"/>
                  </a:lnTo>
                  <a:lnTo>
                    <a:pt x="10139" y="86630"/>
                  </a:lnTo>
                  <a:lnTo>
                    <a:pt x="12283" y="87507"/>
                  </a:lnTo>
                  <a:lnTo>
                    <a:pt x="13713" y="89084"/>
                  </a:lnTo>
                  <a:lnTo>
                    <a:pt x="15301" y="93482"/>
                  </a:lnTo>
                  <a:lnTo>
                    <a:pt x="16717" y="95052"/>
                  </a:lnTo>
                  <a:lnTo>
                    <a:pt x="34614" y="105075"/>
                  </a:lnTo>
                  <a:lnTo>
                    <a:pt x="56511" y="107085"/>
                  </a:lnTo>
                  <a:lnTo>
                    <a:pt x="61773" y="104459"/>
                  </a:lnTo>
                  <a:lnTo>
                    <a:pt x="67419" y="100977"/>
                  </a:lnTo>
                  <a:lnTo>
                    <a:pt x="73236" y="99429"/>
                  </a:lnTo>
                  <a:lnTo>
                    <a:pt x="75184" y="98024"/>
                  </a:lnTo>
                  <a:lnTo>
                    <a:pt x="76482" y="96095"/>
                  </a:lnTo>
                  <a:lnTo>
                    <a:pt x="77348" y="93817"/>
                  </a:lnTo>
                  <a:lnTo>
                    <a:pt x="78917" y="92299"/>
                  </a:lnTo>
                  <a:lnTo>
                    <a:pt x="88565" y="87215"/>
                  </a:lnTo>
                  <a:lnTo>
                    <a:pt x="95285" y="81691"/>
                  </a:lnTo>
                  <a:lnTo>
                    <a:pt x="96204" y="78290"/>
                  </a:lnTo>
                  <a:lnTo>
                    <a:pt x="96449" y="75994"/>
                  </a:lnTo>
                  <a:lnTo>
                    <a:pt x="99367" y="70797"/>
                  </a:lnTo>
                  <a:lnTo>
                    <a:pt x="102979" y="65180"/>
                  </a:lnTo>
                  <a:lnTo>
                    <a:pt x="104584" y="59376"/>
                  </a:lnTo>
                  <a:lnTo>
                    <a:pt x="104020" y="57432"/>
                  </a:lnTo>
                  <a:lnTo>
                    <a:pt x="102652" y="56135"/>
                  </a:lnTo>
                  <a:lnTo>
                    <a:pt x="100748" y="55271"/>
                  </a:lnTo>
                  <a:lnTo>
                    <a:pt x="99478" y="53703"/>
                  </a:lnTo>
                  <a:lnTo>
                    <a:pt x="98067" y="49314"/>
                  </a:lnTo>
                  <a:lnTo>
                    <a:pt x="97273" y="41265"/>
                  </a:lnTo>
                  <a:lnTo>
                    <a:pt x="96170" y="39405"/>
                  </a:lnTo>
                  <a:lnTo>
                    <a:pt x="94442" y="38164"/>
                  </a:lnTo>
                  <a:lnTo>
                    <a:pt x="92298" y="37337"/>
                  </a:lnTo>
                  <a:lnTo>
                    <a:pt x="90868" y="35794"/>
                  </a:lnTo>
                  <a:lnTo>
                    <a:pt x="89280" y="31433"/>
                  </a:lnTo>
                  <a:lnTo>
                    <a:pt x="87864" y="29873"/>
                  </a:lnTo>
                  <a:lnTo>
                    <a:pt x="83645" y="28140"/>
                  </a:lnTo>
                  <a:lnTo>
                    <a:pt x="62311" y="26875"/>
                  </a:lnTo>
                  <a:lnTo>
                    <a:pt x="54098" y="29454"/>
                  </a:lnTo>
                  <a:lnTo>
                    <a:pt x="34590" y="42204"/>
                  </a:lnTo>
                  <a:lnTo>
                    <a:pt x="31560" y="43007"/>
                  </a:lnTo>
                  <a:lnTo>
                    <a:pt x="29541" y="44535"/>
                  </a:lnTo>
                  <a:lnTo>
                    <a:pt x="10126" y="71452"/>
                  </a:lnTo>
                  <a:lnTo>
                    <a:pt x="7969" y="86291"/>
                  </a:lnTo>
                  <a:lnTo>
                    <a:pt x="7655" y="110098"/>
                  </a:lnTo>
                  <a:lnTo>
                    <a:pt x="8643" y="112082"/>
                  </a:lnTo>
                  <a:lnTo>
                    <a:pt x="10294" y="113405"/>
                  </a:lnTo>
                  <a:lnTo>
                    <a:pt x="12386" y="114287"/>
                  </a:lnTo>
                  <a:lnTo>
                    <a:pt x="13781" y="115867"/>
                  </a:lnTo>
                  <a:lnTo>
                    <a:pt x="18666" y="125532"/>
                  </a:lnTo>
                  <a:lnTo>
                    <a:pt x="20945" y="128324"/>
                  </a:lnTo>
                  <a:lnTo>
                    <a:pt x="26122" y="131427"/>
                  </a:lnTo>
                  <a:lnTo>
                    <a:pt x="37530" y="133419"/>
                  </a:lnTo>
                  <a:lnTo>
                    <a:pt x="64200" y="133897"/>
                  </a:lnTo>
                  <a:lnTo>
                    <a:pt x="70151" y="131258"/>
                  </a:lnTo>
                  <a:lnTo>
                    <a:pt x="76104" y="127770"/>
                  </a:lnTo>
                  <a:lnTo>
                    <a:pt x="82056" y="126220"/>
                  </a:lnTo>
                  <a:lnTo>
                    <a:pt x="84041" y="124815"/>
                  </a:lnTo>
                  <a:lnTo>
                    <a:pt x="85364" y="122885"/>
                  </a:lnTo>
                  <a:lnTo>
                    <a:pt x="86246" y="120607"/>
                  </a:lnTo>
                  <a:lnTo>
                    <a:pt x="87826" y="119088"/>
                  </a:lnTo>
                  <a:lnTo>
                    <a:pt x="92227" y="117400"/>
                  </a:lnTo>
                  <a:lnTo>
                    <a:pt x="93798" y="115958"/>
                  </a:lnTo>
                  <a:lnTo>
                    <a:pt x="95543" y="111710"/>
                  </a:lnTo>
                  <a:lnTo>
                    <a:pt x="97000" y="110180"/>
                  </a:lnTo>
                  <a:lnTo>
                    <a:pt x="104505" y="107524"/>
                  </a:lnTo>
                  <a:lnTo>
                    <a:pt x="105262" y="104654"/>
                  </a:lnTo>
                  <a:lnTo>
                    <a:pt x="105464" y="102500"/>
                  </a:lnTo>
                  <a:lnTo>
                    <a:pt x="103043" y="97460"/>
                  </a:lnTo>
                  <a:lnTo>
                    <a:pt x="92304" y="84663"/>
                  </a:lnTo>
                  <a:lnTo>
                    <a:pt x="87272" y="82257"/>
                  </a:lnTo>
                  <a:lnTo>
                    <a:pt x="84541" y="81615"/>
                  </a:lnTo>
                  <a:lnTo>
                    <a:pt x="82721" y="82179"/>
                  </a:lnTo>
                  <a:lnTo>
                    <a:pt x="81507" y="83548"/>
                  </a:lnTo>
                  <a:lnTo>
                    <a:pt x="80698" y="85452"/>
                  </a:lnTo>
                  <a:lnTo>
                    <a:pt x="79166" y="86722"/>
                  </a:lnTo>
                  <a:lnTo>
                    <a:pt x="74819" y="88133"/>
                  </a:lnTo>
                  <a:lnTo>
                    <a:pt x="63943" y="90031"/>
                  </a:lnTo>
                  <a:lnTo>
                    <a:pt x="46315" y="104473"/>
                  </a:lnTo>
                  <a:lnTo>
                    <a:pt x="38393" y="113171"/>
                  </a:lnTo>
                  <a:lnTo>
                    <a:pt x="32568" y="124999"/>
                  </a:lnTo>
                  <a:lnTo>
                    <a:pt x="28642" y="130942"/>
                  </a:lnTo>
                  <a:lnTo>
                    <a:pt x="25915" y="141077"/>
                  </a:lnTo>
                  <a:lnTo>
                    <a:pt x="25538" y="150373"/>
                  </a:lnTo>
                  <a:lnTo>
                    <a:pt x="26518" y="150839"/>
                  </a:lnTo>
                  <a:lnTo>
                    <a:pt x="38805" y="151733"/>
                  </a:lnTo>
                  <a:lnTo>
                    <a:pt x="43982" y="149107"/>
                  </a:lnTo>
                  <a:lnTo>
                    <a:pt x="59095" y="136947"/>
                  </a:lnTo>
                  <a:lnTo>
                    <a:pt x="64575" y="135260"/>
                  </a:lnTo>
                  <a:lnTo>
                    <a:pt x="66433" y="133818"/>
                  </a:lnTo>
                  <a:lnTo>
                    <a:pt x="68498" y="129569"/>
                  </a:lnTo>
                  <a:lnTo>
                    <a:pt x="69661" y="121599"/>
                  </a:lnTo>
                  <a:lnTo>
                    <a:pt x="70816" y="119750"/>
                  </a:lnTo>
                  <a:lnTo>
                    <a:pt x="72578" y="118517"/>
                  </a:lnTo>
                  <a:lnTo>
                    <a:pt x="74745" y="117694"/>
                  </a:lnTo>
                  <a:lnTo>
                    <a:pt x="76190" y="116154"/>
                  </a:lnTo>
                  <a:lnTo>
                    <a:pt x="78699" y="108506"/>
                  </a:lnTo>
                  <a:lnTo>
                    <a:pt x="78967" y="102791"/>
                  </a:lnTo>
                  <a:lnTo>
                    <a:pt x="78012" y="101257"/>
                  </a:lnTo>
                  <a:lnTo>
                    <a:pt x="76384" y="100235"/>
                  </a:lnTo>
                  <a:lnTo>
                    <a:pt x="74306" y="99554"/>
                  </a:lnTo>
                  <a:lnTo>
                    <a:pt x="72920" y="98107"/>
                  </a:lnTo>
                  <a:lnTo>
                    <a:pt x="70258" y="89664"/>
                  </a:lnTo>
                  <a:lnTo>
                    <a:pt x="43361" y="116050"/>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72" name="SMARTInkShape-82"/>
            <p:cNvSpPr/>
            <p:nvPr/>
          </p:nvSpPr>
          <p:spPr bwMode="auto">
            <a:xfrm>
              <a:off x="2652117" y="2482453"/>
              <a:ext cx="125006" cy="80332"/>
            </a:xfrm>
            <a:custGeom>
              <a:avLst/>
              <a:gdLst/>
              <a:ahLst/>
              <a:cxnLst/>
              <a:rect l="0" t="0" r="0" b="0"/>
              <a:pathLst>
                <a:path w="125006" h="80332">
                  <a:moveTo>
                    <a:pt x="0" y="0"/>
                  </a:moveTo>
                  <a:lnTo>
                    <a:pt x="0" y="7689"/>
                  </a:lnTo>
                  <a:lnTo>
                    <a:pt x="992" y="8102"/>
                  </a:lnTo>
                  <a:lnTo>
                    <a:pt x="4741" y="8562"/>
                  </a:lnTo>
                  <a:lnTo>
                    <a:pt x="6137" y="9677"/>
                  </a:lnTo>
                  <a:lnTo>
                    <a:pt x="7689" y="13561"/>
                  </a:lnTo>
                  <a:lnTo>
                    <a:pt x="9677" y="24139"/>
                  </a:lnTo>
                  <a:lnTo>
                    <a:pt x="14994" y="32839"/>
                  </a:lnTo>
                  <a:lnTo>
                    <a:pt x="18003" y="41701"/>
                  </a:lnTo>
                  <a:lnTo>
                    <a:pt x="23745" y="50610"/>
                  </a:lnTo>
                  <a:lnTo>
                    <a:pt x="26879" y="59534"/>
                  </a:lnTo>
                  <a:lnTo>
                    <a:pt x="31129" y="65486"/>
                  </a:lnTo>
                  <a:lnTo>
                    <a:pt x="36325" y="68792"/>
                  </a:lnTo>
                  <a:lnTo>
                    <a:pt x="41941" y="71254"/>
                  </a:lnTo>
                  <a:lnTo>
                    <a:pt x="50681" y="77226"/>
                  </a:lnTo>
                  <a:lnTo>
                    <a:pt x="59555" y="79437"/>
                  </a:lnTo>
                  <a:lnTo>
                    <a:pt x="83345" y="80331"/>
                  </a:lnTo>
                  <a:lnTo>
                    <a:pt x="89298" y="77705"/>
                  </a:lnTo>
                  <a:lnTo>
                    <a:pt x="95251" y="74223"/>
                  </a:lnTo>
                  <a:lnTo>
                    <a:pt x="104180" y="71271"/>
                  </a:lnTo>
                  <a:lnTo>
                    <a:pt x="120304" y="58168"/>
                  </a:lnTo>
                  <a:lnTo>
                    <a:pt x="122922" y="52972"/>
                  </a:lnTo>
                  <a:lnTo>
                    <a:pt x="124832" y="35666"/>
                  </a:lnTo>
                  <a:lnTo>
                    <a:pt x="125005" y="22568"/>
                  </a:lnTo>
                  <a:lnTo>
                    <a:pt x="122365" y="17307"/>
                  </a:lnTo>
                  <a:lnTo>
                    <a:pt x="117326" y="10584"/>
                  </a:lnTo>
                  <a:lnTo>
                    <a:pt x="113991" y="9665"/>
                  </a:lnTo>
                  <a:lnTo>
                    <a:pt x="111713" y="9420"/>
                  </a:lnTo>
                  <a:lnTo>
                    <a:pt x="106536" y="6502"/>
                  </a:lnTo>
                  <a:lnTo>
                    <a:pt x="100927" y="2890"/>
                  </a:lnTo>
                  <a:lnTo>
                    <a:pt x="95128" y="1284"/>
                  </a:lnTo>
                  <a:lnTo>
                    <a:pt x="92192" y="1848"/>
                  </a:lnTo>
                  <a:lnTo>
                    <a:pt x="80351" y="7237"/>
                  </a:lnTo>
                  <a:lnTo>
                    <a:pt x="65483" y="9699"/>
                  </a:lnTo>
                  <a:lnTo>
                    <a:pt x="53578" y="15953"/>
                  </a:lnTo>
                  <a:lnTo>
                    <a:pt x="50601" y="16589"/>
                  </a:lnTo>
                  <a:lnTo>
                    <a:pt x="48617" y="18004"/>
                  </a:lnTo>
                  <a:lnTo>
                    <a:pt x="47294" y="19940"/>
                  </a:lnTo>
                  <a:lnTo>
                    <a:pt x="44832" y="24738"/>
                  </a:lnTo>
                  <a:lnTo>
                    <a:pt x="35719" y="44649"/>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143373" name="SMARTInkShape-83"/>
            <p:cNvSpPr/>
            <p:nvPr/>
          </p:nvSpPr>
          <p:spPr bwMode="auto">
            <a:xfrm>
              <a:off x="2821781" y="2482453"/>
              <a:ext cx="125017" cy="133946"/>
            </a:xfrm>
            <a:custGeom>
              <a:avLst/>
              <a:gdLst/>
              <a:ahLst/>
              <a:cxnLst/>
              <a:rect l="0" t="0" r="0" b="0"/>
              <a:pathLst>
                <a:path w="125017" h="133946">
                  <a:moveTo>
                    <a:pt x="8930" y="0"/>
                  </a:moveTo>
                  <a:lnTo>
                    <a:pt x="8930" y="38709"/>
                  </a:lnTo>
                  <a:lnTo>
                    <a:pt x="164" y="80204"/>
                  </a:lnTo>
                  <a:lnTo>
                    <a:pt x="0" y="116050"/>
                  </a:lnTo>
                  <a:lnTo>
                    <a:pt x="0" y="108394"/>
                  </a:lnTo>
                  <a:lnTo>
                    <a:pt x="7689" y="91888"/>
                  </a:lnTo>
                  <a:lnTo>
                    <a:pt x="9677" y="76543"/>
                  </a:lnTo>
                  <a:lnTo>
                    <a:pt x="15949" y="62928"/>
                  </a:lnTo>
                  <a:lnTo>
                    <a:pt x="22223" y="45944"/>
                  </a:lnTo>
                  <a:lnTo>
                    <a:pt x="24737" y="42536"/>
                  </a:lnTo>
                  <a:lnTo>
                    <a:pt x="32024" y="36746"/>
                  </a:lnTo>
                  <a:lnTo>
                    <a:pt x="39973" y="23556"/>
                  </a:lnTo>
                  <a:lnTo>
                    <a:pt x="47862" y="20391"/>
                  </a:lnTo>
                  <a:lnTo>
                    <a:pt x="56991" y="17993"/>
                  </a:lnTo>
                  <a:lnTo>
                    <a:pt x="64356" y="13619"/>
                  </a:lnTo>
                  <a:lnTo>
                    <a:pt x="67708" y="13048"/>
                  </a:lnTo>
                  <a:lnTo>
                    <a:pt x="70936" y="13660"/>
                  </a:lnTo>
                  <a:lnTo>
                    <a:pt x="80219" y="16615"/>
                  </a:lnTo>
                  <a:lnTo>
                    <a:pt x="83245" y="17030"/>
                  </a:lnTo>
                  <a:lnTo>
                    <a:pt x="89253" y="20137"/>
                  </a:lnTo>
                  <a:lnTo>
                    <a:pt x="119062" y="47665"/>
                  </a:lnTo>
                  <a:lnTo>
                    <a:pt x="122370" y="53596"/>
                  </a:lnTo>
                  <a:lnTo>
                    <a:pt x="124493" y="65488"/>
                  </a:lnTo>
                  <a:lnTo>
                    <a:pt x="125016" y="133945"/>
                  </a:lnTo>
                </a:path>
              </a:pathLst>
            </a:custGeom>
            <a:gradFill rotWithShape="1">
              <a:gsLst>
                <a:gs pos="0">
                  <a:schemeClr val="bg2">
                    <a:gamma/>
                    <a:tint val="26667"/>
                    <a:invGamma/>
                  </a:schemeClr>
                </a:gs>
                <a:gs pos="100000">
                  <a:schemeClr val="bg2">
                    <a:alpha val="14999"/>
                  </a:schemeClr>
                </a:gs>
              </a:gsLst>
              <a:lin ang="5400000" scaled="1"/>
            </a:gra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tRNA</a:t>
            </a:r>
            <a:r>
              <a:rPr lang="en-US" dirty="0" smtClean="0"/>
              <a:t>: A Closer Look</a:t>
            </a:r>
            <a:endParaRPr lang="en-US" dirty="0"/>
          </a:p>
        </p:txBody>
      </p:sp>
      <p:pic>
        <p:nvPicPr>
          <p:cNvPr id="175106" name="Picture 2" descr="http://i6.photobucket.com/albums/y227/childofthecorn9/school_biology/bondsomethingmm.gif"/>
          <p:cNvPicPr>
            <a:picLocks noChangeAspect="1" noChangeArrowheads="1"/>
          </p:cNvPicPr>
          <p:nvPr/>
        </p:nvPicPr>
        <p:blipFill>
          <a:blip r:embed="rId2" cstate="print"/>
          <a:srcRect/>
          <a:stretch>
            <a:fillRect/>
          </a:stretch>
        </p:blipFill>
        <p:spPr bwMode="auto">
          <a:xfrm>
            <a:off x="685800" y="1981200"/>
            <a:ext cx="2895600" cy="4572000"/>
          </a:xfrm>
          <a:prstGeom prst="rect">
            <a:avLst/>
          </a:prstGeom>
          <a:noFill/>
        </p:spPr>
      </p:pic>
      <p:pic>
        <p:nvPicPr>
          <p:cNvPr id="5" name="Picture 4"/>
          <p:cNvPicPr>
            <a:picLocks noChangeAspect="1" noChangeArrowheads="1"/>
          </p:cNvPicPr>
          <p:nvPr/>
        </p:nvPicPr>
        <p:blipFill>
          <a:blip r:embed="rId3" cstate="print"/>
          <a:srcRect l="83684"/>
          <a:stretch>
            <a:fillRect/>
          </a:stretch>
        </p:blipFill>
        <p:spPr bwMode="auto">
          <a:xfrm>
            <a:off x="5181600" y="2514600"/>
            <a:ext cx="2209800" cy="3478650"/>
          </a:xfrm>
          <a:prstGeom prst="rect">
            <a:avLst/>
          </a:prstGeom>
          <a:noFill/>
          <a:ln w="9525">
            <a:noFill/>
            <a:miter lim="800000"/>
            <a:headEnd/>
            <a:tailEnd/>
          </a:ln>
        </p:spPr>
      </p:pic>
      <p:sp>
        <p:nvSpPr>
          <p:cNvPr id="6" name="TextBox 5"/>
          <p:cNvSpPr txBox="1"/>
          <p:nvPr/>
        </p:nvSpPr>
        <p:spPr>
          <a:xfrm>
            <a:off x="5638800" y="5486400"/>
            <a:ext cx="1489511" cy="420628"/>
          </a:xfrm>
          <a:prstGeom prst="rect">
            <a:avLst/>
          </a:prstGeom>
          <a:noFill/>
        </p:spPr>
        <p:txBody>
          <a:bodyPr wrap="none" rtlCol="0">
            <a:spAutoFit/>
          </a:bodyPr>
          <a:lstStyle/>
          <a:p>
            <a:r>
              <a:rPr lang="en-US" sz="3200" b="1" dirty="0" err="1" smtClean="0"/>
              <a:t>anticodon</a:t>
            </a:r>
            <a:endParaRPr lang="en-US" sz="3200" b="1" dirty="0"/>
          </a:p>
        </p:txBody>
      </p:sp>
      <p:sp>
        <p:nvSpPr>
          <p:cNvPr id="7" name="TextBox 6"/>
          <p:cNvSpPr txBox="1"/>
          <p:nvPr/>
        </p:nvSpPr>
        <p:spPr>
          <a:xfrm>
            <a:off x="4495800" y="2590800"/>
            <a:ext cx="1656223" cy="420628"/>
          </a:xfrm>
          <a:prstGeom prst="rect">
            <a:avLst/>
          </a:prstGeom>
          <a:noFill/>
        </p:spPr>
        <p:txBody>
          <a:bodyPr wrap="none" rtlCol="0">
            <a:spAutoFit/>
          </a:bodyPr>
          <a:lstStyle/>
          <a:p>
            <a:r>
              <a:rPr lang="en-US" sz="3200" b="1" dirty="0" smtClean="0"/>
              <a:t>Amino acid</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Translation</a:t>
            </a:r>
            <a:endParaRPr lang="en-US" dirty="0"/>
          </a:p>
        </p:txBody>
      </p:sp>
      <p:sp>
        <p:nvSpPr>
          <p:cNvPr id="3" name="Content Placeholder 2"/>
          <p:cNvSpPr>
            <a:spLocks noGrp="1"/>
          </p:cNvSpPr>
          <p:nvPr>
            <p:ph idx="1"/>
          </p:nvPr>
        </p:nvSpPr>
        <p:spPr>
          <a:xfrm>
            <a:off x="914400" y="1676400"/>
            <a:ext cx="7315200" cy="4572000"/>
          </a:xfrm>
        </p:spPr>
        <p:txBody>
          <a:bodyPr/>
          <a:lstStyle/>
          <a:p>
            <a:pPr>
              <a:buNone/>
            </a:pPr>
            <a:r>
              <a:rPr lang="en-US" dirty="0" smtClean="0"/>
              <a:t>3. The </a:t>
            </a:r>
            <a:r>
              <a:rPr lang="en-US" dirty="0" err="1" smtClean="0"/>
              <a:t>tRNA</a:t>
            </a:r>
            <a:r>
              <a:rPr lang="en-US" dirty="0" smtClean="0"/>
              <a:t> leaves the ribosome, but the amino acid that it coded for stays on the ribosome to wait for next </a:t>
            </a:r>
            <a:r>
              <a:rPr lang="en-US" dirty="0" err="1" smtClean="0"/>
              <a:t>codon</a:t>
            </a:r>
            <a:r>
              <a:rPr lang="en-US" dirty="0" smtClean="0"/>
              <a:t> to be read</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590800" y="3658440"/>
            <a:ext cx="4260115" cy="319956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of Translation</a:t>
            </a:r>
            <a:endParaRPr lang="en-US" dirty="0"/>
          </a:p>
        </p:txBody>
      </p:sp>
      <p:sp>
        <p:nvSpPr>
          <p:cNvPr id="3" name="Content Placeholder 2"/>
          <p:cNvSpPr>
            <a:spLocks noGrp="1"/>
          </p:cNvSpPr>
          <p:nvPr>
            <p:ph idx="1"/>
          </p:nvPr>
        </p:nvSpPr>
        <p:spPr>
          <a:xfrm>
            <a:off x="609600" y="1981200"/>
            <a:ext cx="8077200" cy="4267200"/>
          </a:xfrm>
        </p:spPr>
        <p:txBody>
          <a:bodyPr/>
          <a:lstStyle/>
          <a:p>
            <a:pPr>
              <a:buNone/>
            </a:pPr>
            <a:r>
              <a:rPr lang="en-US" dirty="0" smtClean="0"/>
              <a:t>4. The ribosome moves to the next </a:t>
            </a:r>
            <a:r>
              <a:rPr lang="en-US" dirty="0" err="1" smtClean="0"/>
              <a:t>codon</a:t>
            </a:r>
            <a:r>
              <a:rPr lang="en-US" dirty="0" smtClean="0"/>
              <a:t> bringing in another amino acid to the growing protein chain. </a:t>
            </a:r>
            <a:endParaRPr lang="en-US" dirty="0"/>
          </a:p>
        </p:txBody>
      </p:sp>
      <p:pic>
        <p:nvPicPr>
          <p:cNvPr id="146434" name="Picture 2" descr="http://www.quantum-mind.co.uk/wp-content/uploads/2013/09/85262_large.jpg"/>
          <p:cNvPicPr>
            <a:picLocks noChangeAspect="1" noChangeArrowheads="1"/>
          </p:cNvPicPr>
          <p:nvPr/>
        </p:nvPicPr>
        <p:blipFill>
          <a:blip r:embed="rId2" cstate="print"/>
          <a:srcRect/>
          <a:stretch>
            <a:fillRect/>
          </a:stretch>
        </p:blipFill>
        <p:spPr bwMode="auto">
          <a:xfrm>
            <a:off x="2514600" y="3505200"/>
            <a:ext cx="3352800" cy="294487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Amino Acid Chain</a:t>
            </a:r>
            <a:endParaRPr lang="en-US" dirty="0"/>
          </a:p>
        </p:txBody>
      </p:sp>
      <p:sp>
        <p:nvSpPr>
          <p:cNvPr id="3" name="Content Placeholder 2"/>
          <p:cNvSpPr>
            <a:spLocks noGrp="1"/>
          </p:cNvSpPr>
          <p:nvPr>
            <p:ph idx="1"/>
          </p:nvPr>
        </p:nvSpPr>
        <p:spPr>
          <a:xfrm>
            <a:off x="914400" y="1676400"/>
            <a:ext cx="7315200" cy="4572000"/>
          </a:xfrm>
        </p:spPr>
        <p:txBody>
          <a:bodyPr/>
          <a:lstStyle/>
          <a:p>
            <a:r>
              <a:rPr lang="en-US" dirty="0" smtClean="0"/>
              <a:t>The amino acid chain will ALWAYS begin with the “START </a:t>
            </a:r>
            <a:r>
              <a:rPr lang="en-US" dirty="0" err="1" smtClean="0"/>
              <a:t>codon</a:t>
            </a:r>
            <a:r>
              <a:rPr lang="en-US" dirty="0" smtClean="0"/>
              <a:t>”- AUG</a:t>
            </a:r>
          </a:p>
          <a:p>
            <a:r>
              <a:rPr lang="en-US" dirty="0" smtClean="0"/>
              <a:t>The </a:t>
            </a:r>
            <a:r>
              <a:rPr lang="en-US" dirty="0" err="1" smtClean="0"/>
              <a:t>tRNA</a:t>
            </a:r>
            <a:r>
              <a:rPr lang="en-US" dirty="0" smtClean="0"/>
              <a:t> will continue to add amino acids until it reaches a “STOP codon” (UAA, UAG, UGA)</a:t>
            </a:r>
          </a:p>
          <a:p>
            <a:r>
              <a:rPr lang="en-US" dirty="0" smtClean="0"/>
              <a:t>When it reaches a stop codon, then a complete protein has been built! The protein </a:t>
            </a:r>
            <a:r>
              <a:rPr lang="en-US" dirty="0" err="1" smtClean="0"/>
              <a:t>unattaches</a:t>
            </a:r>
            <a:r>
              <a:rPr lang="en-US" dirty="0" smtClean="0"/>
              <a:t> from the ribosome.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p:cNvPicPr>
            <a:picLocks noChangeAspect="1" noChangeArrowheads="1"/>
          </p:cNvPicPr>
          <p:nvPr/>
        </p:nvPicPr>
        <p:blipFill>
          <a:blip r:embed="rId2" cstate="print"/>
          <a:srcRect/>
          <a:stretch>
            <a:fillRect/>
          </a:stretch>
        </p:blipFill>
        <p:spPr bwMode="auto">
          <a:xfrm>
            <a:off x="1466850" y="444500"/>
            <a:ext cx="6024563" cy="6413500"/>
          </a:xfrm>
          <a:prstGeom prst="rect">
            <a:avLst/>
          </a:prstGeom>
          <a:noFill/>
          <a:ln w="9525">
            <a:noFill/>
            <a:miter lim="800000"/>
            <a:headEnd/>
            <a:tailEnd/>
          </a:ln>
        </p:spPr>
      </p:pic>
      <p:sp>
        <p:nvSpPr>
          <p:cNvPr id="7" name="Text Box 4"/>
          <p:cNvSpPr txBox="1">
            <a:spLocks noChangeArrowheads="1"/>
          </p:cNvSpPr>
          <p:nvPr/>
        </p:nvSpPr>
        <p:spPr bwMode="auto">
          <a:xfrm>
            <a:off x="1819275" y="1020763"/>
            <a:ext cx="773113" cy="471487"/>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DNA</a:t>
            </a:r>
          </a:p>
          <a:p>
            <a:pPr algn="ctr">
              <a:defRPr/>
            </a:pPr>
            <a:r>
              <a:rPr lang="en-US" sz="1200" dirty="0">
                <a:solidFill>
                  <a:schemeClr val="tx1"/>
                </a:solidFill>
                <a:effectLst>
                  <a:outerShdw blurRad="38100" dist="38100" dir="2700000" algn="tl">
                    <a:srgbClr val="000000">
                      <a:alpha val="43137"/>
                    </a:srgbClr>
                  </a:outerShdw>
                </a:effectLst>
                <a:ea typeface="+mn-ea"/>
                <a:cs typeface="+mn-cs"/>
              </a:rPr>
              <a:t>molecule</a:t>
            </a:r>
          </a:p>
        </p:txBody>
      </p:sp>
      <p:sp>
        <p:nvSpPr>
          <p:cNvPr id="8" name="Line 5"/>
          <p:cNvSpPr>
            <a:spLocks noChangeShapeType="1"/>
          </p:cNvSpPr>
          <p:nvPr/>
        </p:nvSpPr>
        <p:spPr bwMode="auto">
          <a:xfrm flipV="1">
            <a:off x="2160588" y="882650"/>
            <a:ext cx="350837" cy="215900"/>
          </a:xfrm>
          <a:prstGeom prst="line">
            <a:avLst/>
          </a:prstGeom>
          <a:noFill/>
          <a:ln w="12700">
            <a:solidFill>
              <a:schemeClr val="tx1"/>
            </a:solidFill>
            <a:round/>
            <a:headEnd/>
            <a:tailEnd/>
          </a:ln>
        </p:spPr>
        <p:txBody>
          <a:bodyPr wrap="none" anchor="ctr"/>
          <a:lstStyle/>
          <a:p>
            <a:pPr algn="ctr">
              <a:defRPr/>
            </a:pPr>
            <a:endParaRPr lang="en-US">
              <a:effectLst>
                <a:outerShdw blurRad="38100" dist="38100" dir="2700000" algn="tl">
                  <a:srgbClr val="000000">
                    <a:alpha val="43137"/>
                  </a:srgbClr>
                </a:outerShdw>
              </a:effectLst>
              <a:ea typeface="+mn-ea"/>
              <a:cs typeface="+mn-cs"/>
            </a:endParaRPr>
          </a:p>
        </p:txBody>
      </p:sp>
      <p:sp>
        <p:nvSpPr>
          <p:cNvPr id="9" name="Text Box 9"/>
          <p:cNvSpPr txBox="1">
            <a:spLocks noChangeArrowheads="1"/>
          </p:cNvSpPr>
          <p:nvPr/>
        </p:nvSpPr>
        <p:spPr bwMode="auto">
          <a:xfrm>
            <a:off x="1827213" y="2978150"/>
            <a:ext cx="973137" cy="420688"/>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DNA strand</a:t>
            </a:r>
          </a:p>
          <a:p>
            <a:pPr algn="ctr">
              <a:defRPr/>
            </a:pPr>
            <a:r>
              <a:rPr lang="en-US" sz="1200" dirty="0">
                <a:solidFill>
                  <a:schemeClr val="tx1"/>
                </a:solidFill>
                <a:effectLst>
                  <a:outerShdw blurRad="38100" dist="38100" dir="2700000" algn="tl">
                    <a:srgbClr val="000000">
                      <a:alpha val="43137"/>
                    </a:srgbClr>
                  </a:outerShdw>
                </a:effectLst>
                <a:ea typeface="+mn-ea"/>
                <a:cs typeface="+mn-cs"/>
              </a:rPr>
              <a:t>(template)</a:t>
            </a:r>
          </a:p>
        </p:txBody>
      </p:sp>
      <p:sp>
        <p:nvSpPr>
          <p:cNvPr id="10" name="Text Box 10"/>
          <p:cNvSpPr txBox="1">
            <a:spLocks noChangeArrowheads="1"/>
          </p:cNvSpPr>
          <p:nvPr/>
        </p:nvSpPr>
        <p:spPr bwMode="auto">
          <a:xfrm>
            <a:off x="2967038" y="2970213"/>
            <a:ext cx="203200" cy="214312"/>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3</a:t>
            </a:r>
            <a:r>
              <a:rPr lang="en-US" sz="1200" dirty="0">
                <a:solidFill>
                  <a:schemeClr val="tx1"/>
                </a:solidFill>
                <a:effectLst>
                  <a:outerShdw blurRad="38100" dist="38100" dir="2700000" algn="tl">
                    <a:srgbClr val="000000">
                      <a:alpha val="43137"/>
                    </a:srgbClr>
                  </a:outerShdw>
                </a:effectLst>
                <a:latin typeface="Symbol" pitchFamily="1" charset="2"/>
                <a:ea typeface="+mn-ea"/>
                <a:cs typeface="+mn-cs"/>
              </a:rPr>
              <a:t>¢</a:t>
            </a:r>
            <a:endParaRPr lang="en-US" sz="1200" dirty="0">
              <a:solidFill>
                <a:schemeClr val="tx1"/>
              </a:solidFill>
              <a:effectLst>
                <a:outerShdw blurRad="38100" dist="38100" dir="2700000" algn="tl">
                  <a:srgbClr val="000000">
                    <a:alpha val="43137"/>
                  </a:srgbClr>
                </a:outerShdw>
              </a:effectLst>
              <a:ea typeface="+mn-ea"/>
              <a:cs typeface="+mn-cs"/>
            </a:endParaRPr>
          </a:p>
        </p:txBody>
      </p:sp>
      <p:sp>
        <p:nvSpPr>
          <p:cNvPr id="11" name="Text Box 11"/>
          <p:cNvSpPr txBox="1">
            <a:spLocks noChangeArrowheads="1"/>
          </p:cNvSpPr>
          <p:nvPr/>
        </p:nvSpPr>
        <p:spPr bwMode="auto">
          <a:xfrm>
            <a:off x="1858963" y="3917950"/>
            <a:ext cx="1417637" cy="236538"/>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TRANSCRIPTION</a:t>
            </a:r>
          </a:p>
        </p:txBody>
      </p:sp>
      <p:sp>
        <p:nvSpPr>
          <p:cNvPr id="12" name="Text Box 12"/>
          <p:cNvSpPr txBox="1">
            <a:spLocks noChangeArrowheads="1"/>
          </p:cNvSpPr>
          <p:nvPr/>
        </p:nvSpPr>
        <p:spPr bwMode="auto">
          <a:xfrm>
            <a:off x="3375025" y="5067300"/>
            <a:ext cx="600075" cy="214313"/>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Codon</a:t>
            </a:r>
          </a:p>
        </p:txBody>
      </p:sp>
      <p:sp>
        <p:nvSpPr>
          <p:cNvPr id="13" name="Text Box 13"/>
          <p:cNvSpPr txBox="1">
            <a:spLocks noChangeArrowheads="1"/>
          </p:cNvSpPr>
          <p:nvPr/>
        </p:nvSpPr>
        <p:spPr bwMode="auto">
          <a:xfrm>
            <a:off x="1835150" y="4710113"/>
            <a:ext cx="558800" cy="252412"/>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mRNA</a:t>
            </a:r>
          </a:p>
        </p:txBody>
      </p:sp>
      <p:sp>
        <p:nvSpPr>
          <p:cNvPr id="14" name="Text Box 14"/>
          <p:cNvSpPr txBox="1">
            <a:spLocks noChangeArrowheads="1"/>
          </p:cNvSpPr>
          <p:nvPr/>
        </p:nvSpPr>
        <p:spPr bwMode="auto">
          <a:xfrm>
            <a:off x="1930400" y="5364163"/>
            <a:ext cx="1417638" cy="236537"/>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TRANSLATION</a:t>
            </a:r>
          </a:p>
        </p:txBody>
      </p:sp>
      <p:sp>
        <p:nvSpPr>
          <p:cNvPr id="15" name="Text Box 15"/>
          <p:cNvSpPr txBox="1">
            <a:spLocks noChangeArrowheads="1"/>
          </p:cNvSpPr>
          <p:nvPr/>
        </p:nvSpPr>
        <p:spPr bwMode="auto">
          <a:xfrm>
            <a:off x="1795463" y="5962650"/>
            <a:ext cx="668337" cy="252413"/>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Protein</a:t>
            </a:r>
          </a:p>
        </p:txBody>
      </p:sp>
      <p:sp>
        <p:nvSpPr>
          <p:cNvPr id="16" name="Text Box 16"/>
          <p:cNvSpPr txBox="1">
            <a:spLocks noChangeArrowheads="1"/>
          </p:cNvSpPr>
          <p:nvPr/>
        </p:nvSpPr>
        <p:spPr bwMode="auto">
          <a:xfrm>
            <a:off x="3241675" y="6500813"/>
            <a:ext cx="896938" cy="252412"/>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Amino acid</a:t>
            </a:r>
          </a:p>
        </p:txBody>
      </p:sp>
      <p:sp>
        <p:nvSpPr>
          <p:cNvPr id="17" name="Text Box 17"/>
          <p:cNvSpPr txBox="1">
            <a:spLocks noChangeArrowheads="1"/>
          </p:cNvSpPr>
          <p:nvPr/>
        </p:nvSpPr>
        <p:spPr bwMode="auto">
          <a:xfrm>
            <a:off x="7173913" y="4697413"/>
            <a:ext cx="203200" cy="214312"/>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3</a:t>
            </a:r>
            <a:r>
              <a:rPr lang="en-US" sz="1200" dirty="0">
                <a:solidFill>
                  <a:schemeClr val="tx1"/>
                </a:solidFill>
                <a:effectLst>
                  <a:outerShdw blurRad="38100" dist="38100" dir="2700000" algn="tl">
                    <a:srgbClr val="000000">
                      <a:alpha val="43137"/>
                    </a:srgbClr>
                  </a:outerShdw>
                </a:effectLst>
                <a:latin typeface="Symbol" pitchFamily="1" charset="2"/>
                <a:ea typeface="+mn-ea"/>
                <a:cs typeface="+mn-cs"/>
              </a:rPr>
              <a:t>¢</a:t>
            </a:r>
            <a:endParaRPr lang="en-US" sz="1200" dirty="0">
              <a:solidFill>
                <a:schemeClr val="tx1"/>
              </a:solidFill>
              <a:effectLst>
                <a:outerShdw blurRad="38100" dist="38100" dir="2700000" algn="tl">
                  <a:srgbClr val="000000">
                    <a:alpha val="43137"/>
                  </a:srgbClr>
                </a:outerShdw>
              </a:effectLst>
              <a:ea typeface="+mn-ea"/>
              <a:cs typeface="+mn-cs"/>
            </a:endParaRPr>
          </a:p>
        </p:txBody>
      </p:sp>
      <p:sp>
        <p:nvSpPr>
          <p:cNvPr id="18" name="Text Box 18"/>
          <p:cNvSpPr txBox="1">
            <a:spLocks noChangeArrowheads="1"/>
          </p:cNvSpPr>
          <p:nvPr/>
        </p:nvSpPr>
        <p:spPr bwMode="auto">
          <a:xfrm>
            <a:off x="2949575" y="4695825"/>
            <a:ext cx="203200" cy="214313"/>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5</a:t>
            </a:r>
            <a:r>
              <a:rPr lang="en-US" sz="1200" dirty="0">
                <a:solidFill>
                  <a:schemeClr val="tx1"/>
                </a:solidFill>
                <a:effectLst>
                  <a:outerShdw blurRad="38100" dist="38100" dir="2700000" algn="tl">
                    <a:srgbClr val="000000">
                      <a:alpha val="43137"/>
                    </a:srgbClr>
                  </a:outerShdw>
                </a:effectLst>
                <a:latin typeface="Symbol" pitchFamily="1" charset="2"/>
                <a:ea typeface="+mn-ea"/>
                <a:cs typeface="+mn-cs"/>
              </a:rPr>
              <a:t>¢</a:t>
            </a:r>
            <a:endParaRPr lang="en-US" sz="1200" dirty="0">
              <a:solidFill>
                <a:schemeClr val="tx1"/>
              </a:solidFill>
              <a:effectLst>
                <a:outerShdw blurRad="38100" dist="38100" dir="2700000" algn="tl">
                  <a:srgbClr val="000000">
                    <a:alpha val="43137"/>
                  </a:srgbClr>
                </a:outerShdw>
              </a:effectLst>
              <a:ea typeface="+mn-ea"/>
              <a:cs typeface="+mn-cs"/>
            </a:endParaRPr>
          </a:p>
        </p:txBody>
      </p:sp>
      <p:sp>
        <p:nvSpPr>
          <p:cNvPr id="19" name="Text Box 19"/>
          <p:cNvSpPr txBox="1">
            <a:spLocks noChangeArrowheads="1"/>
          </p:cNvSpPr>
          <p:nvPr/>
        </p:nvSpPr>
        <p:spPr bwMode="auto">
          <a:xfrm>
            <a:off x="7158038" y="2962275"/>
            <a:ext cx="203200" cy="214313"/>
          </a:xfrm>
          <a:prstGeom prst="rect">
            <a:avLst/>
          </a:prstGeom>
          <a:noFill/>
          <a:ln w="9525">
            <a:noFill/>
            <a:miter lim="800000"/>
            <a:headEnd/>
            <a:tailEnd/>
          </a:ln>
        </p:spPr>
        <p:txBody>
          <a:bodyPr wrap="none" lIns="0" tIns="0" rIns="0" bIns="0"/>
          <a:lstStyle/>
          <a:p>
            <a:pPr algn="ctr">
              <a:defRPr/>
            </a:pPr>
            <a:r>
              <a:rPr lang="en-US" sz="1200" dirty="0">
                <a:solidFill>
                  <a:schemeClr val="tx1"/>
                </a:solidFill>
                <a:effectLst>
                  <a:outerShdw blurRad="38100" dist="38100" dir="2700000" algn="tl">
                    <a:srgbClr val="000000">
                      <a:alpha val="43137"/>
                    </a:srgbClr>
                  </a:outerShdw>
                </a:effectLst>
                <a:ea typeface="+mn-ea"/>
                <a:cs typeface="+mn-cs"/>
              </a:rPr>
              <a:t>5</a:t>
            </a:r>
            <a:r>
              <a:rPr lang="en-US" sz="1200" dirty="0">
                <a:solidFill>
                  <a:schemeClr val="tx1"/>
                </a:solidFill>
                <a:effectLst>
                  <a:outerShdw blurRad="38100" dist="38100" dir="2700000" algn="tl">
                    <a:srgbClr val="000000">
                      <a:alpha val="43137"/>
                    </a:srgbClr>
                  </a:outerShdw>
                </a:effectLst>
                <a:latin typeface="Symbol" pitchFamily="1" charset="2"/>
                <a:ea typeface="+mn-ea"/>
                <a:cs typeface="+mn-cs"/>
              </a:rPr>
              <a:t>¢</a:t>
            </a:r>
            <a:endParaRPr lang="en-US" sz="120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a:xfrm>
            <a:off x="381000" y="1981200"/>
            <a:ext cx="8382000" cy="4267200"/>
          </a:xfrm>
        </p:spPr>
        <p:txBody>
          <a:bodyPr/>
          <a:lstStyle/>
          <a:p>
            <a:r>
              <a:rPr lang="en-US" sz="2800" dirty="0" smtClean="0"/>
              <a:t>Given the strand of DNA below, what would it’s </a:t>
            </a:r>
            <a:r>
              <a:rPr lang="en-US" sz="2800" b="1" i="1" dirty="0" smtClean="0"/>
              <a:t>complementary</a:t>
            </a:r>
            <a:r>
              <a:rPr lang="en-US" sz="2800" dirty="0" smtClean="0"/>
              <a:t>  DNA strand read?</a:t>
            </a:r>
            <a:endParaRPr lang="en-US" sz="2800" dirty="0"/>
          </a:p>
          <a:p>
            <a:pPr>
              <a:buNone/>
            </a:pPr>
            <a:r>
              <a:rPr lang="en-US" sz="2800" dirty="0" smtClean="0"/>
              <a:t>					</a:t>
            </a:r>
            <a:r>
              <a:rPr lang="en-US" sz="2800" b="1" dirty="0" smtClean="0"/>
              <a:t>ATC</a:t>
            </a:r>
          </a:p>
          <a:p>
            <a:r>
              <a:rPr lang="en-US" sz="2800" dirty="0" smtClean="0"/>
              <a:t>Now, transcribe the DNA to mRNA</a:t>
            </a:r>
          </a:p>
          <a:p>
            <a:pPr>
              <a:buNone/>
            </a:pPr>
            <a:endParaRPr lang="en-US" sz="2800" dirty="0" smtClean="0"/>
          </a:p>
          <a:p>
            <a:r>
              <a:rPr lang="en-US" sz="2800" dirty="0" smtClean="0"/>
              <a:t>What amino acid does the codon code for? (use codon chart)</a:t>
            </a:r>
          </a:p>
          <a:p>
            <a:pPr>
              <a:buNone/>
            </a:pPr>
            <a:endParaRPr lang="en-US" sz="2800" dirty="0" smtClean="0"/>
          </a:p>
          <a:p>
            <a:r>
              <a:rPr lang="en-US" sz="2800" dirty="0" smtClean="0"/>
              <a:t>What would the </a:t>
            </a:r>
            <a:r>
              <a:rPr lang="en-US" sz="2800" dirty="0" err="1" smtClean="0"/>
              <a:t>anticodon</a:t>
            </a:r>
            <a:r>
              <a:rPr lang="en-US" sz="2800" dirty="0" smtClean="0"/>
              <a:t> on the </a:t>
            </a:r>
            <a:r>
              <a:rPr lang="en-US" sz="2800" dirty="0" err="1" smtClean="0"/>
              <a:t>tRNA</a:t>
            </a:r>
            <a:r>
              <a:rPr lang="en-US" sz="2800" dirty="0" smtClean="0"/>
              <a:t> read?</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Again!</a:t>
            </a:r>
            <a:endParaRPr lang="en-US" dirty="0"/>
          </a:p>
        </p:txBody>
      </p:sp>
      <p:sp>
        <p:nvSpPr>
          <p:cNvPr id="3" name="Content Placeholder 2"/>
          <p:cNvSpPr>
            <a:spLocks noGrp="1"/>
          </p:cNvSpPr>
          <p:nvPr>
            <p:ph idx="1"/>
          </p:nvPr>
        </p:nvSpPr>
        <p:spPr>
          <a:xfrm>
            <a:off x="304800" y="1981200"/>
            <a:ext cx="8305800" cy="4267200"/>
          </a:xfrm>
        </p:spPr>
        <p:txBody>
          <a:bodyPr/>
          <a:lstStyle/>
          <a:p>
            <a:r>
              <a:rPr lang="en-US" sz="2800" dirty="0" smtClean="0"/>
              <a:t>Given the strand of DNA below, what would it’s </a:t>
            </a:r>
            <a:r>
              <a:rPr lang="en-US" sz="2800" b="1" i="1" dirty="0" smtClean="0"/>
              <a:t>complementary</a:t>
            </a:r>
            <a:r>
              <a:rPr lang="en-US" sz="2800" dirty="0" smtClean="0"/>
              <a:t>  DNA strand read?</a:t>
            </a:r>
          </a:p>
          <a:p>
            <a:pPr>
              <a:buNone/>
            </a:pPr>
            <a:r>
              <a:rPr lang="en-US" sz="2800" dirty="0" smtClean="0"/>
              <a:t>					</a:t>
            </a:r>
            <a:r>
              <a:rPr lang="en-US" sz="2800" b="1" dirty="0" smtClean="0"/>
              <a:t>TGA</a:t>
            </a:r>
          </a:p>
          <a:p>
            <a:r>
              <a:rPr lang="en-US" sz="2800" dirty="0" smtClean="0"/>
              <a:t>Now, transcribe the DNA to mRNA</a:t>
            </a:r>
          </a:p>
          <a:p>
            <a:pPr>
              <a:buNone/>
            </a:pPr>
            <a:endParaRPr lang="en-US" sz="2800" dirty="0" smtClean="0"/>
          </a:p>
          <a:p>
            <a:r>
              <a:rPr lang="en-US" sz="2800" dirty="0" smtClean="0"/>
              <a:t>What amino acid does the codon code for? (use codon chart)</a:t>
            </a:r>
          </a:p>
          <a:p>
            <a:pPr>
              <a:buNone/>
            </a:pPr>
            <a:endParaRPr lang="en-US" sz="2800" dirty="0" smtClean="0"/>
          </a:p>
          <a:p>
            <a:r>
              <a:rPr lang="en-US" sz="2800" dirty="0" smtClean="0"/>
              <a:t>What would the </a:t>
            </a:r>
            <a:r>
              <a:rPr lang="en-US" sz="2800" dirty="0" err="1" smtClean="0"/>
              <a:t>anticodon</a:t>
            </a:r>
            <a:r>
              <a:rPr lang="en-US" sz="2800" dirty="0" smtClean="0"/>
              <a:t> on the </a:t>
            </a:r>
            <a:r>
              <a:rPr lang="en-US" sz="2800" dirty="0" err="1" smtClean="0"/>
              <a:t>tRNA</a:t>
            </a:r>
            <a:r>
              <a:rPr lang="en-US" sz="2800" dirty="0" smtClean="0"/>
              <a:t> read?</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Proteins Produced?</a:t>
            </a:r>
            <a:endParaRPr lang="en-US" dirty="0"/>
          </a:p>
        </p:txBody>
      </p:sp>
      <p:sp>
        <p:nvSpPr>
          <p:cNvPr id="3" name="Content Placeholder 2"/>
          <p:cNvSpPr>
            <a:spLocks noGrp="1"/>
          </p:cNvSpPr>
          <p:nvPr>
            <p:ph idx="1"/>
          </p:nvPr>
        </p:nvSpPr>
        <p:spPr>
          <a:xfrm>
            <a:off x="457200" y="1524000"/>
            <a:ext cx="7772400" cy="4724400"/>
          </a:xfrm>
        </p:spPr>
        <p:txBody>
          <a:bodyPr/>
          <a:lstStyle/>
          <a:p>
            <a:r>
              <a:rPr lang="en-US" sz="2800" dirty="0" smtClean="0"/>
              <a:t>Ribosomes!</a:t>
            </a:r>
          </a:p>
          <a:p>
            <a:r>
              <a:rPr lang="en-US" sz="2800" dirty="0" err="1" smtClean="0"/>
              <a:t>Ribosomes</a:t>
            </a:r>
            <a:r>
              <a:rPr lang="en-US" sz="2800" dirty="0" smtClean="0"/>
              <a:t> are where proteins are made</a:t>
            </a:r>
          </a:p>
          <a:p>
            <a:r>
              <a:rPr lang="en-US" sz="2800" dirty="0" err="1" smtClean="0"/>
              <a:t>Ribosomes</a:t>
            </a:r>
            <a:r>
              <a:rPr lang="en-US" sz="2800" dirty="0" smtClean="0"/>
              <a:t> are found in two places: </a:t>
            </a:r>
          </a:p>
          <a:p>
            <a:pPr lvl="1"/>
            <a:r>
              <a:rPr lang="en-US" sz="2400" dirty="0" smtClean="0"/>
              <a:t>Free floating in the cytoplasm</a:t>
            </a:r>
          </a:p>
          <a:p>
            <a:pPr lvl="1"/>
            <a:r>
              <a:rPr lang="en-US" sz="2400" dirty="0" smtClean="0"/>
              <a:t>Attached to Endoplasmic Reticulum (Rough ER)</a:t>
            </a:r>
            <a:endParaRPr lang="en-US" sz="2400" u="sng" dirty="0" smtClean="0"/>
          </a:p>
          <a:p>
            <a:r>
              <a:rPr lang="en-US" sz="2800" dirty="0" smtClean="0"/>
              <a:t>So…how does information needed to build the protein get delivered from the DNA to the ribosomes???</a:t>
            </a:r>
          </a:p>
          <a:p>
            <a:pPr lvl="1">
              <a:buNone/>
            </a:pPr>
            <a:r>
              <a:rPr lang="en-US" sz="2400" dirty="0" smtClean="0"/>
              <a:t>-With the help of RNA in a process called </a:t>
            </a:r>
            <a:r>
              <a:rPr lang="en-US" sz="2400" u="sng" dirty="0" smtClean="0"/>
              <a:t>protein synthesis!</a:t>
            </a:r>
            <a:endParaRPr lang="en-US" sz="2400" u="sng"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Bellringer-3/30/15</a:t>
            </a:r>
            <a:endParaRPr lang="en-US" dirty="0"/>
          </a:p>
        </p:txBody>
      </p:sp>
      <p:sp>
        <p:nvSpPr>
          <p:cNvPr id="3" name="Content Placeholder 2"/>
          <p:cNvSpPr>
            <a:spLocks noGrp="1"/>
          </p:cNvSpPr>
          <p:nvPr>
            <p:ph idx="1"/>
          </p:nvPr>
        </p:nvSpPr>
        <p:spPr>
          <a:xfrm>
            <a:off x="228600" y="1981200"/>
            <a:ext cx="8534400" cy="4267200"/>
          </a:xfrm>
        </p:spPr>
        <p:txBody>
          <a:bodyPr/>
          <a:lstStyle/>
          <a:p>
            <a:r>
              <a:rPr lang="en-US" sz="2800" dirty="0" smtClean="0"/>
              <a:t>Given the strand of DNA below, what would it’s </a:t>
            </a:r>
            <a:r>
              <a:rPr lang="en-US" sz="2800" b="1" i="1" dirty="0" smtClean="0"/>
              <a:t>complementary</a:t>
            </a:r>
            <a:r>
              <a:rPr lang="en-US" sz="2800" dirty="0" smtClean="0"/>
              <a:t>  DNA strand read?</a:t>
            </a:r>
          </a:p>
          <a:p>
            <a:pPr>
              <a:buNone/>
            </a:pPr>
            <a:r>
              <a:rPr lang="en-US" sz="2800" dirty="0" smtClean="0"/>
              <a:t>			</a:t>
            </a:r>
            <a:r>
              <a:rPr lang="en-US" sz="2800" b="1" dirty="0" smtClean="0"/>
              <a:t>ATC GCT AGG TAA</a:t>
            </a:r>
          </a:p>
          <a:p>
            <a:r>
              <a:rPr lang="en-US" sz="2800" dirty="0" smtClean="0"/>
              <a:t>Now,</a:t>
            </a:r>
            <a:r>
              <a:rPr lang="en-US" sz="2800" b="1" i="1" dirty="0" smtClean="0"/>
              <a:t> transcribe</a:t>
            </a:r>
            <a:r>
              <a:rPr lang="en-US" sz="2800" dirty="0" smtClean="0"/>
              <a:t> the DNA to mRNA</a:t>
            </a:r>
          </a:p>
          <a:p>
            <a:pPr>
              <a:buNone/>
            </a:pPr>
            <a:endParaRPr lang="en-US" sz="2800" dirty="0" smtClean="0"/>
          </a:p>
          <a:p>
            <a:r>
              <a:rPr lang="en-US" sz="2800" dirty="0" smtClean="0"/>
              <a:t>What amino acid does the codon code for during </a:t>
            </a:r>
            <a:r>
              <a:rPr lang="en-US" sz="2800" b="1" i="1" dirty="0" smtClean="0"/>
              <a:t>translation</a:t>
            </a:r>
            <a:r>
              <a:rPr lang="en-US" sz="2800" dirty="0" smtClean="0"/>
              <a:t>? (use codon chart)</a:t>
            </a:r>
          </a:p>
          <a:p>
            <a:pPr>
              <a:buNone/>
            </a:pPr>
            <a:endParaRPr lang="en-US" sz="2800" dirty="0" smtClean="0"/>
          </a:p>
          <a:p>
            <a:r>
              <a:rPr lang="en-US" sz="2800" dirty="0" smtClean="0"/>
              <a:t>What would the anticodon on the </a:t>
            </a:r>
            <a:r>
              <a:rPr lang="en-US" sz="2800" dirty="0" err="1" smtClean="0"/>
              <a:t>tRNA</a:t>
            </a:r>
            <a:r>
              <a:rPr lang="en-US" sz="2800" dirty="0" smtClean="0"/>
              <a:t> read?</a:t>
            </a:r>
          </a:p>
          <a:p>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Bellringer-3/31/15</a:t>
            </a:r>
            <a:endParaRPr lang="en-US" dirty="0"/>
          </a:p>
        </p:txBody>
      </p:sp>
      <p:sp>
        <p:nvSpPr>
          <p:cNvPr id="3" name="Content Placeholder 2"/>
          <p:cNvSpPr>
            <a:spLocks noGrp="1"/>
          </p:cNvSpPr>
          <p:nvPr>
            <p:ph idx="1"/>
          </p:nvPr>
        </p:nvSpPr>
        <p:spPr>
          <a:xfrm>
            <a:off x="381000" y="1981200"/>
            <a:ext cx="8305800" cy="4267200"/>
          </a:xfrm>
        </p:spPr>
        <p:txBody>
          <a:bodyPr/>
          <a:lstStyle/>
          <a:p>
            <a:pPr marL="514350" indent="-514350">
              <a:buFont typeface="+mj-lt"/>
              <a:buAutoNum type="arabicPeriod"/>
            </a:pPr>
            <a:r>
              <a:rPr lang="en-US" dirty="0" smtClean="0"/>
              <a:t>Describe the steps to protein synthesis in detail. Be sure to address the information below in your explanation:</a:t>
            </a:r>
          </a:p>
          <a:p>
            <a:pPr marL="914400" lvl="1" indent="-514350">
              <a:buFont typeface="+mj-lt"/>
              <a:buAutoNum type="alphaLcParenR"/>
            </a:pPr>
            <a:r>
              <a:rPr lang="en-US" dirty="0" smtClean="0"/>
              <a:t>Where does transcription occur?</a:t>
            </a:r>
          </a:p>
          <a:p>
            <a:pPr marL="914400" lvl="1" indent="-514350">
              <a:buFont typeface="+mj-lt"/>
              <a:buAutoNum type="alphaLcParenR"/>
            </a:pPr>
            <a:r>
              <a:rPr lang="en-US" dirty="0" smtClean="0"/>
              <a:t>What is the purpose of mRNA?</a:t>
            </a:r>
          </a:p>
          <a:p>
            <a:pPr marL="914400" lvl="1" indent="-514350">
              <a:buFont typeface="+mj-lt"/>
              <a:buAutoNum type="alphaLcParenR"/>
            </a:pPr>
            <a:r>
              <a:rPr lang="en-US" dirty="0" smtClean="0"/>
              <a:t>Where does translation occur?</a:t>
            </a:r>
          </a:p>
          <a:p>
            <a:pPr marL="914400" lvl="1" indent="-514350">
              <a:buFont typeface="+mj-lt"/>
              <a:buAutoNum type="alphaLcParenR"/>
            </a:pPr>
            <a:r>
              <a:rPr lang="en-US" dirty="0" smtClean="0"/>
              <a:t>What does a </a:t>
            </a:r>
            <a:r>
              <a:rPr lang="en-US" dirty="0" err="1" smtClean="0"/>
              <a:t>tRNA</a:t>
            </a:r>
            <a:r>
              <a:rPr lang="en-US" dirty="0" smtClean="0"/>
              <a:t> molecule do?</a:t>
            </a:r>
          </a:p>
          <a:p>
            <a:pPr marL="914400" lvl="1" indent="-514350">
              <a:buFont typeface="+mj-lt"/>
              <a:buAutoNum type="alphaLcParenR"/>
            </a:pPr>
            <a:r>
              <a:rPr lang="en-US" dirty="0" smtClean="0"/>
              <a:t>How does the process end?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p:cNvSpPr>
            <a:spLocks noGrp="1" noChangeArrowheads="1"/>
          </p:cNvSpPr>
          <p:nvPr>
            <p:ph type="dt" sz="quarter" idx="4294967295"/>
          </p:nvPr>
        </p:nvSpPr>
        <p:spPr>
          <a:xfrm>
            <a:off x="6934200" y="6264275"/>
            <a:ext cx="1524000" cy="457200"/>
          </a:xfrm>
          <a:prstGeom prst="rect">
            <a:avLst/>
          </a:prstGeom>
          <a:noFill/>
        </p:spPr>
        <p:txBody>
          <a:bodyPr/>
          <a:lstStyle/>
          <a:p>
            <a:r>
              <a:rPr lang="en-US" smtClean="0">
                <a:ea typeface="ＭＳ Ｐゴシック" pitchFamily="34" charset="-128"/>
              </a:rPr>
              <a:t>2009-2010</a:t>
            </a:r>
            <a:endParaRPr lang="en-US" b="0" smtClean="0">
              <a:ea typeface="ＭＳ Ｐゴシック" pitchFamily="34" charset="-128"/>
            </a:endParaRPr>
          </a:p>
        </p:txBody>
      </p:sp>
      <p:pic>
        <p:nvPicPr>
          <p:cNvPr id="15363" name="Picture 9" descr="05-19-SickleCellDisease-L"/>
          <p:cNvPicPr>
            <a:picLocks noChangeAspect="1" noChangeArrowheads="1"/>
          </p:cNvPicPr>
          <p:nvPr/>
        </p:nvPicPr>
        <p:blipFill>
          <a:blip r:embed="rId3" cstate="print"/>
          <a:srcRect l="47775" t="9076" r="10059" b="4538"/>
          <a:stretch>
            <a:fillRect/>
          </a:stretch>
        </p:blipFill>
        <p:spPr bwMode="auto">
          <a:xfrm>
            <a:off x="381000" y="3124200"/>
            <a:ext cx="3159125" cy="3586162"/>
          </a:xfrm>
          <a:prstGeom prst="rect">
            <a:avLst/>
          </a:prstGeom>
          <a:noFill/>
          <a:ln w="9525">
            <a:noFill/>
            <a:miter lim="800000"/>
            <a:headEnd/>
            <a:tailEnd/>
          </a:ln>
        </p:spPr>
      </p:pic>
      <p:pic>
        <p:nvPicPr>
          <p:cNvPr id="15364" name="Picture 6" descr="f15-05_the_central_dogm_c"/>
          <p:cNvPicPr>
            <a:picLocks noChangeAspect="1" noChangeArrowheads="1"/>
          </p:cNvPicPr>
          <p:nvPr/>
        </p:nvPicPr>
        <p:blipFill>
          <a:blip r:embed="rId4" cstate="print"/>
          <a:srcRect t="2251"/>
          <a:stretch>
            <a:fillRect/>
          </a:stretch>
        </p:blipFill>
        <p:spPr bwMode="auto">
          <a:xfrm>
            <a:off x="3810000" y="3276600"/>
            <a:ext cx="4545012" cy="3332162"/>
          </a:xfrm>
          <a:prstGeom prst="rect">
            <a:avLst/>
          </a:prstGeom>
          <a:noFill/>
          <a:ln w="9525">
            <a:noFill/>
            <a:miter lim="800000"/>
            <a:headEnd/>
            <a:tailEnd/>
          </a:ln>
        </p:spPr>
      </p:pic>
      <p:sp>
        <p:nvSpPr>
          <p:cNvPr id="15365" name="Rectangle 3"/>
          <p:cNvSpPr>
            <a:spLocks noChangeArrowheads="1"/>
          </p:cNvSpPr>
          <p:nvPr/>
        </p:nvSpPr>
        <p:spPr bwMode="auto">
          <a:xfrm>
            <a:off x="2590800" y="1373125"/>
            <a:ext cx="4229043" cy="1323439"/>
          </a:xfrm>
          <a:prstGeom prst="rect">
            <a:avLst/>
          </a:prstGeom>
          <a:noFill/>
          <a:ln w="9525">
            <a:noFill/>
            <a:miter lim="800000"/>
            <a:headEnd/>
            <a:tailEnd/>
          </a:ln>
        </p:spPr>
        <p:txBody>
          <a:bodyPr wrap="square" anchor="ctr">
            <a:spAutoFit/>
          </a:bodyPr>
          <a:lstStyle/>
          <a:p>
            <a:r>
              <a:rPr lang="en-US" sz="6000" b="1" dirty="0">
                <a:solidFill>
                  <a:schemeClr val="tx2"/>
                </a:solidFill>
              </a:rPr>
              <a:t>Mutations</a:t>
            </a:r>
          </a:p>
          <a:p>
            <a:r>
              <a:rPr lang="en-US" sz="6000" b="1" dirty="0">
                <a:solidFill>
                  <a:srgbClr val="0F116A"/>
                </a:solidFill>
              </a:rPr>
              <a:t>Changes to DNA</a:t>
            </a:r>
          </a:p>
        </p:txBody>
      </p:sp>
      <p:pic>
        <p:nvPicPr>
          <p:cNvPr id="15366" name="Picture 16" descr="dna.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49938" y="312738"/>
            <a:ext cx="3294062" cy="233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pitchFamily="34" charset="-128"/>
              </a:rPr>
              <a:t>Mutations</a:t>
            </a:r>
          </a:p>
        </p:txBody>
      </p:sp>
      <p:sp>
        <p:nvSpPr>
          <p:cNvPr id="3" name="Content Placeholder 2" descr="Rectangle: Click to edit Master text styles&#10;Second level&#10;Third level&#10;Fourth level&#10;Fifth level"/>
          <p:cNvSpPr>
            <a:spLocks noGrp="1"/>
          </p:cNvSpPr>
          <p:nvPr>
            <p:ph idx="1"/>
          </p:nvPr>
        </p:nvSpPr>
        <p:spPr>
          <a:xfrm>
            <a:off x="146050" y="1371600"/>
            <a:ext cx="8464550" cy="2792413"/>
          </a:xfrm>
          <a:solidFill>
            <a:schemeClr val="bg1"/>
          </a:solidFill>
        </p:spPr>
        <p:txBody>
          <a:bodyPr/>
          <a:lstStyle/>
          <a:p>
            <a:pPr eaLnBrk="1" hangingPunct="1"/>
            <a:r>
              <a:rPr lang="en-US" smtClean="0">
                <a:ea typeface="ＭＳ Ｐゴシック" pitchFamily="34" charset="-128"/>
              </a:rPr>
              <a:t>Changes to DNA are called </a:t>
            </a:r>
            <a:r>
              <a:rPr lang="en-US" u="sng" smtClean="0">
                <a:solidFill>
                  <a:srgbClr val="CC0000"/>
                </a:solidFill>
                <a:ea typeface="ＭＳ Ｐゴシック" pitchFamily="34" charset="-128"/>
              </a:rPr>
              <a:t>mutations</a:t>
            </a:r>
          </a:p>
          <a:p>
            <a:pPr lvl="1" eaLnBrk="1" hangingPunct="1"/>
            <a:r>
              <a:rPr lang="en-US" smtClean="0">
                <a:solidFill>
                  <a:srgbClr val="0F116A"/>
                </a:solidFill>
                <a:ea typeface="ＭＳ Ｐゴシック" pitchFamily="34" charset="-128"/>
              </a:rPr>
              <a:t>change the DNA</a:t>
            </a:r>
          </a:p>
          <a:p>
            <a:pPr lvl="1" eaLnBrk="1" hangingPunct="1"/>
            <a:r>
              <a:rPr lang="en-US" smtClean="0">
                <a:solidFill>
                  <a:srgbClr val="0F116A"/>
                </a:solidFill>
                <a:ea typeface="ＭＳ Ｐゴシック" pitchFamily="34" charset="-128"/>
              </a:rPr>
              <a:t>changes the mRNA</a:t>
            </a:r>
          </a:p>
          <a:p>
            <a:pPr lvl="1" eaLnBrk="1" hangingPunct="1"/>
            <a:r>
              <a:rPr lang="en-US" smtClean="0">
                <a:solidFill>
                  <a:srgbClr val="0F116A"/>
                </a:solidFill>
                <a:ea typeface="ＭＳ Ｐゴシック" pitchFamily="34" charset="-128"/>
              </a:rPr>
              <a:t>may change protein</a:t>
            </a:r>
          </a:p>
          <a:p>
            <a:pPr lvl="1" eaLnBrk="1" hangingPunct="1"/>
            <a:r>
              <a:rPr lang="en-US" smtClean="0">
                <a:solidFill>
                  <a:srgbClr val="0F116A"/>
                </a:solidFill>
                <a:ea typeface="ＭＳ Ｐゴシック" pitchFamily="34" charset="-128"/>
              </a:rPr>
              <a:t>may change trait</a:t>
            </a:r>
          </a:p>
          <a:p>
            <a:pPr eaLnBrk="1" hangingPunct="1"/>
            <a:endParaRPr lang="en-US" b="0" smtClean="0">
              <a:ea typeface="ＭＳ Ｐゴシック" pitchFamily="34" charset="-128"/>
            </a:endParaRPr>
          </a:p>
        </p:txBody>
      </p:sp>
      <p:grpSp>
        <p:nvGrpSpPr>
          <p:cNvPr id="2" name="Group 71"/>
          <p:cNvGrpSpPr>
            <a:grpSpLocks/>
          </p:cNvGrpSpPr>
          <p:nvPr/>
        </p:nvGrpSpPr>
        <p:grpSpPr bwMode="auto">
          <a:xfrm>
            <a:off x="4598988" y="2292350"/>
            <a:ext cx="4460875" cy="407988"/>
            <a:chOff x="2820" y="1881"/>
            <a:chExt cx="2810" cy="257"/>
          </a:xfrm>
        </p:grpSpPr>
        <p:sp>
          <p:nvSpPr>
            <p:cNvPr id="17435" name="Rectangle 72"/>
            <p:cNvSpPr>
              <a:spLocks noChangeArrowheads="1"/>
            </p:cNvSpPr>
            <p:nvPr/>
          </p:nvSpPr>
          <p:spPr bwMode="auto">
            <a:xfrm>
              <a:off x="2820" y="1888"/>
              <a:ext cx="463" cy="250"/>
            </a:xfrm>
            <a:prstGeom prst="rect">
              <a:avLst/>
            </a:prstGeom>
            <a:solidFill>
              <a:srgbClr val="FFCC18"/>
            </a:solidFill>
            <a:ln w="9525">
              <a:noFill/>
              <a:miter lim="800000"/>
              <a:headEnd/>
              <a:tailEnd/>
            </a:ln>
          </p:spPr>
          <p:txBody>
            <a:bodyPr wrap="none" anchor="ctr">
              <a:spAutoFit/>
            </a:bodyPr>
            <a:lstStyle/>
            <a:p>
              <a:r>
                <a:rPr lang="en-US" sz="2000" b="1">
                  <a:solidFill>
                    <a:schemeClr val="tx2"/>
                  </a:solidFill>
                </a:rPr>
                <a:t>DNA</a:t>
              </a:r>
            </a:p>
          </p:txBody>
        </p:sp>
        <p:sp>
          <p:nvSpPr>
            <p:cNvPr id="17436" name="Rectangle 73"/>
            <p:cNvSpPr>
              <a:spLocks noChangeArrowheads="1"/>
            </p:cNvSpPr>
            <p:nvPr/>
          </p:nvSpPr>
          <p:spPr bwMode="auto">
            <a:xfrm>
              <a:off x="3360" y="1881"/>
              <a:ext cx="2270" cy="252"/>
            </a:xfrm>
            <a:prstGeom prst="rect">
              <a:avLst/>
            </a:prstGeom>
            <a:solidFill>
              <a:srgbClr val="FFFF00"/>
            </a:solidFill>
            <a:ln w="9525">
              <a:noFill/>
              <a:miter lim="800000"/>
              <a:headEnd/>
              <a:tailEnd/>
            </a:ln>
          </p:spPr>
          <p:txBody>
            <a:bodyPr wrap="none" lIns="0" tIns="0" rIns="0" bIns="0" anchor="ctr">
              <a:spAutoFit/>
            </a:bodyPr>
            <a:lstStyle/>
            <a:p>
              <a:r>
                <a:rPr lang="en-US" sz="2600" b="1">
                  <a:solidFill>
                    <a:srgbClr val="CC0000"/>
                  </a:solidFill>
                  <a:latin typeface="Courier" charset="0"/>
                </a:rPr>
                <a:t>TACGCACATTTACGTACG</a:t>
              </a:r>
              <a:endParaRPr lang="en-US" sz="2600" b="1">
                <a:solidFill>
                  <a:srgbClr val="0F116A"/>
                </a:solidFill>
                <a:latin typeface="Courier" charset="0"/>
              </a:endParaRPr>
            </a:p>
          </p:txBody>
        </p:sp>
      </p:grpSp>
      <p:grpSp>
        <p:nvGrpSpPr>
          <p:cNvPr id="4" name="Group 74"/>
          <p:cNvGrpSpPr>
            <a:grpSpLocks/>
          </p:cNvGrpSpPr>
          <p:nvPr/>
        </p:nvGrpSpPr>
        <p:grpSpPr bwMode="auto">
          <a:xfrm>
            <a:off x="4378325" y="3427414"/>
            <a:ext cx="4765675" cy="396875"/>
            <a:chOff x="2739" y="2320"/>
            <a:chExt cx="2750" cy="250"/>
          </a:xfrm>
        </p:grpSpPr>
        <p:sp>
          <p:nvSpPr>
            <p:cNvPr id="17433" name="Rectangle 75"/>
            <p:cNvSpPr>
              <a:spLocks noChangeArrowheads="1"/>
            </p:cNvSpPr>
            <p:nvPr/>
          </p:nvSpPr>
          <p:spPr bwMode="auto">
            <a:xfrm>
              <a:off x="2739" y="2320"/>
              <a:ext cx="605" cy="250"/>
            </a:xfrm>
            <a:prstGeom prst="rect">
              <a:avLst/>
            </a:prstGeom>
            <a:solidFill>
              <a:srgbClr val="40458C"/>
            </a:solidFill>
            <a:ln w="9525">
              <a:noFill/>
              <a:miter lim="800000"/>
              <a:headEnd/>
              <a:tailEnd/>
            </a:ln>
          </p:spPr>
          <p:txBody>
            <a:bodyPr wrap="none" anchor="ctr">
              <a:spAutoFit/>
            </a:bodyPr>
            <a:lstStyle/>
            <a:p>
              <a:r>
                <a:rPr lang="en-US" sz="2000" b="1">
                  <a:solidFill>
                    <a:schemeClr val="bg1"/>
                  </a:solidFill>
                </a:rPr>
                <a:t>mRNA</a:t>
              </a:r>
            </a:p>
          </p:txBody>
        </p:sp>
        <p:sp>
          <p:nvSpPr>
            <p:cNvPr id="17434" name="Rectangle 76"/>
            <p:cNvSpPr>
              <a:spLocks noChangeArrowheads="1"/>
            </p:cNvSpPr>
            <p:nvPr/>
          </p:nvSpPr>
          <p:spPr bwMode="auto">
            <a:xfrm>
              <a:off x="3437" y="2341"/>
              <a:ext cx="2052" cy="168"/>
            </a:xfrm>
            <a:prstGeom prst="rect">
              <a:avLst/>
            </a:prstGeom>
            <a:solidFill>
              <a:schemeClr val="bg2"/>
            </a:solidFill>
            <a:ln w="9525">
              <a:noFill/>
              <a:miter lim="800000"/>
              <a:headEnd/>
              <a:tailEnd/>
            </a:ln>
          </p:spPr>
          <p:txBody>
            <a:bodyPr wrap="square" lIns="0" tIns="0" rIns="0" bIns="0" anchor="ctr">
              <a:spAutoFit/>
            </a:bodyPr>
            <a:lstStyle/>
            <a:p>
              <a:r>
                <a:rPr lang="en-US" sz="2600" b="1" dirty="0">
                  <a:solidFill>
                    <a:srgbClr val="0F116A"/>
                  </a:solidFill>
                  <a:latin typeface="Courier" charset="0"/>
                </a:rPr>
                <a:t>AUG</a:t>
              </a:r>
              <a:r>
                <a:rPr lang="en-US" sz="2600" b="1" dirty="0">
                  <a:solidFill>
                    <a:schemeClr val="tx2"/>
                  </a:solidFill>
                  <a:latin typeface="Courier" charset="0"/>
                </a:rPr>
                <a:t>CGU</a:t>
              </a:r>
              <a:r>
                <a:rPr lang="en-US" sz="2600" b="1" dirty="0">
                  <a:solidFill>
                    <a:srgbClr val="CC0000"/>
                  </a:solidFill>
                  <a:latin typeface="Courier" charset="0"/>
                </a:rPr>
                <a:t>GUA</a:t>
              </a:r>
              <a:r>
                <a:rPr lang="en-US" sz="2600" b="1" dirty="0">
                  <a:solidFill>
                    <a:srgbClr val="008000"/>
                  </a:solidFill>
                  <a:latin typeface="Courier" charset="0"/>
                </a:rPr>
                <a:t>AAU</a:t>
              </a:r>
              <a:r>
                <a:rPr lang="en-US" sz="2600" b="1" dirty="0">
                  <a:solidFill>
                    <a:schemeClr val="hlink"/>
                  </a:solidFill>
                  <a:latin typeface="Courier" charset="0"/>
                </a:rPr>
                <a:t>GCA</a:t>
              </a:r>
              <a:r>
                <a:rPr lang="en-US" sz="2600" b="1" dirty="0">
                  <a:solidFill>
                    <a:srgbClr val="660000"/>
                  </a:solidFill>
                  <a:latin typeface="Courier" charset="0"/>
                </a:rPr>
                <a:t>UGC</a:t>
              </a:r>
              <a:endParaRPr lang="en-US" sz="2600" b="1" dirty="0">
                <a:solidFill>
                  <a:srgbClr val="0F116A"/>
                </a:solidFill>
                <a:latin typeface="Courier" charset="0"/>
              </a:endParaRPr>
            </a:p>
          </p:txBody>
        </p:sp>
      </p:grpSp>
      <p:sp>
        <p:nvSpPr>
          <p:cNvPr id="12" name="AutoShape 77"/>
          <p:cNvSpPr>
            <a:spLocks noChangeArrowheads="1"/>
          </p:cNvSpPr>
          <p:nvPr/>
        </p:nvSpPr>
        <p:spPr bwMode="auto">
          <a:xfrm>
            <a:off x="6872288" y="2786063"/>
            <a:ext cx="633412" cy="555625"/>
          </a:xfrm>
          <a:prstGeom prst="downArrow">
            <a:avLst>
              <a:gd name="adj1" fmla="val 45870"/>
              <a:gd name="adj2" fmla="val 52537"/>
            </a:avLst>
          </a:prstGeom>
          <a:solidFill>
            <a:srgbClr val="CC0000"/>
          </a:solidFill>
          <a:ln w="9525">
            <a:solidFill>
              <a:srgbClr val="000000"/>
            </a:solidFill>
            <a:miter lim="800000"/>
            <a:headEnd/>
            <a:tailEnd/>
          </a:ln>
        </p:spPr>
        <p:txBody>
          <a:bodyPr wrap="none" anchor="ctr"/>
          <a:lstStyle/>
          <a:p>
            <a:endParaRPr lang="en-US"/>
          </a:p>
        </p:txBody>
      </p:sp>
      <p:sp>
        <p:nvSpPr>
          <p:cNvPr id="13" name="AutoShape 78"/>
          <p:cNvSpPr>
            <a:spLocks noChangeArrowheads="1"/>
          </p:cNvSpPr>
          <p:nvPr/>
        </p:nvSpPr>
        <p:spPr bwMode="auto">
          <a:xfrm>
            <a:off x="6886575" y="3910013"/>
            <a:ext cx="633413" cy="555625"/>
          </a:xfrm>
          <a:prstGeom prst="downArrow">
            <a:avLst>
              <a:gd name="adj1" fmla="val 45870"/>
              <a:gd name="adj2" fmla="val 52537"/>
            </a:avLst>
          </a:prstGeom>
          <a:solidFill>
            <a:srgbClr val="CC0000"/>
          </a:solidFill>
          <a:ln w="9525">
            <a:solidFill>
              <a:srgbClr val="000000"/>
            </a:solidFill>
            <a:miter lim="800000"/>
            <a:headEnd/>
            <a:tailEnd/>
          </a:ln>
        </p:spPr>
        <p:txBody>
          <a:bodyPr wrap="none" anchor="ctr"/>
          <a:lstStyle/>
          <a:p>
            <a:endParaRPr lang="en-US"/>
          </a:p>
        </p:txBody>
      </p:sp>
      <p:sp>
        <p:nvSpPr>
          <p:cNvPr id="14" name="AutoShape 79"/>
          <p:cNvSpPr>
            <a:spLocks noChangeArrowheads="1"/>
          </p:cNvSpPr>
          <p:nvPr/>
        </p:nvSpPr>
        <p:spPr bwMode="auto">
          <a:xfrm>
            <a:off x="6872288" y="5126038"/>
            <a:ext cx="633412" cy="555625"/>
          </a:xfrm>
          <a:prstGeom prst="downArrow">
            <a:avLst>
              <a:gd name="adj1" fmla="val 45870"/>
              <a:gd name="adj2" fmla="val 52537"/>
            </a:avLst>
          </a:prstGeom>
          <a:solidFill>
            <a:srgbClr val="CC0000"/>
          </a:solidFill>
          <a:ln w="9525">
            <a:solidFill>
              <a:srgbClr val="000000"/>
            </a:solidFill>
            <a:miter lim="800000"/>
            <a:headEnd/>
            <a:tailEnd/>
          </a:ln>
        </p:spPr>
        <p:txBody>
          <a:bodyPr wrap="none" anchor="ctr"/>
          <a:lstStyle/>
          <a:p>
            <a:endParaRPr lang="en-US"/>
          </a:p>
        </p:txBody>
      </p:sp>
      <p:grpSp>
        <p:nvGrpSpPr>
          <p:cNvPr id="5" name="Group 80"/>
          <p:cNvGrpSpPr>
            <a:grpSpLocks/>
          </p:cNvGrpSpPr>
          <p:nvPr/>
        </p:nvGrpSpPr>
        <p:grpSpPr bwMode="auto">
          <a:xfrm>
            <a:off x="4291013" y="4549775"/>
            <a:ext cx="4741862" cy="492125"/>
            <a:chOff x="826" y="3162"/>
            <a:chExt cx="2987" cy="310"/>
          </a:xfrm>
        </p:grpSpPr>
        <p:grpSp>
          <p:nvGrpSpPr>
            <p:cNvPr id="6" name="Group 81"/>
            <p:cNvGrpSpPr>
              <a:grpSpLocks/>
            </p:cNvGrpSpPr>
            <p:nvPr/>
          </p:nvGrpSpPr>
          <p:grpSpPr bwMode="auto">
            <a:xfrm>
              <a:off x="1603" y="3162"/>
              <a:ext cx="2210" cy="310"/>
              <a:chOff x="838" y="1942"/>
              <a:chExt cx="4016" cy="310"/>
            </a:xfrm>
          </p:grpSpPr>
          <p:sp>
            <p:nvSpPr>
              <p:cNvPr id="17425" name="Line 82"/>
              <p:cNvSpPr>
                <a:spLocks noChangeShapeType="1"/>
              </p:cNvSpPr>
              <p:nvPr/>
            </p:nvSpPr>
            <p:spPr bwMode="auto">
              <a:xfrm>
                <a:off x="864" y="2114"/>
                <a:ext cx="3675" cy="0"/>
              </a:xfrm>
              <a:prstGeom prst="line">
                <a:avLst/>
              </a:prstGeom>
              <a:noFill/>
              <a:ln w="76200">
                <a:solidFill>
                  <a:srgbClr val="000005"/>
                </a:solidFill>
                <a:round/>
                <a:headEnd/>
                <a:tailEnd/>
              </a:ln>
            </p:spPr>
            <p:txBody>
              <a:bodyPr wrap="none" anchor="ctr"/>
              <a:lstStyle/>
              <a:p>
                <a:endParaRPr lang="en-US"/>
              </a:p>
            </p:txBody>
          </p:sp>
          <p:sp>
            <p:nvSpPr>
              <p:cNvPr id="17426" name="AutoShape 83"/>
              <p:cNvSpPr>
                <a:spLocks noChangeArrowheads="1"/>
              </p:cNvSpPr>
              <p:nvPr/>
            </p:nvSpPr>
            <p:spPr bwMode="auto">
              <a:xfrm>
                <a:off x="838" y="1942"/>
                <a:ext cx="480" cy="310"/>
              </a:xfrm>
              <a:prstGeom prst="octagon">
                <a:avLst>
                  <a:gd name="adj" fmla="val 29287"/>
                </a:avLst>
              </a:prstGeom>
              <a:solidFill>
                <a:srgbClr val="FFEA18"/>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27" name="AutoShape 84"/>
              <p:cNvSpPr>
                <a:spLocks noChangeArrowheads="1"/>
              </p:cNvSpPr>
              <p:nvPr/>
            </p:nvSpPr>
            <p:spPr bwMode="auto">
              <a:xfrm>
                <a:off x="1428" y="1942"/>
                <a:ext cx="480" cy="310"/>
              </a:xfrm>
              <a:prstGeom prst="octagon">
                <a:avLst>
                  <a:gd name="adj" fmla="val 29287"/>
                </a:avLst>
              </a:prstGeom>
              <a:solidFill>
                <a:schemeClr val="hlink"/>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28" name="AutoShape 85"/>
              <p:cNvSpPr>
                <a:spLocks noChangeArrowheads="1"/>
              </p:cNvSpPr>
              <p:nvPr/>
            </p:nvSpPr>
            <p:spPr bwMode="auto">
              <a:xfrm>
                <a:off x="2017" y="1942"/>
                <a:ext cx="480" cy="310"/>
              </a:xfrm>
              <a:prstGeom prst="octagon">
                <a:avLst>
                  <a:gd name="adj" fmla="val 29287"/>
                </a:avLst>
              </a:prstGeom>
              <a:solidFill>
                <a:srgbClr val="FFD30A"/>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29" name="AutoShape 86"/>
              <p:cNvSpPr>
                <a:spLocks noChangeArrowheads="1"/>
              </p:cNvSpPr>
              <p:nvPr/>
            </p:nvSpPr>
            <p:spPr bwMode="auto">
              <a:xfrm>
                <a:off x="2607" y="1942"/>
                <a:ext cx="480" cy="310"/>
              </a:xfrm>
              <a:prstGeom prst="octagon">
                <a:avLst>
                  <a:gd name="adj" fmla="val 29287"/>
                </a:avLst>
              </a:prstGeom>
              <a:solidFill>
                <a:srgbClr val="00C602"/>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30" name="AutoShape 87"/>
              <p:cNvSpPr>
                <a:spLocks noChangeArrowheads="1"/>
              </p:cNvSpPr>
              <p:nvPr/>
            </p:nvSpPr>
            <p:spPr bwMode="auto">
              <a:xfrm>
                <a:off x="3196" y="1942"/>
                <a:ext cx="480" cy="310"/>
              </a:xfrm>
              <a:prstGeom prst="octagon">
                <a:avLst>
                  <a:gd name="adj" fmla="val 29287"/>
                </a:avLst>
              </a:prstGeom>
              <a:solidFill>
                <a:schemeClr val="hlink"/>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31" name="AutoShape 88"/>
              <p:cNvSpPr>
                <a:spLocks noChangeArrowheads="1"/>
              </p:cNvSpPr>
              <p:nvPr/>
            </p:nvSpPr>
            <p:spPr bwMode="auto">
              <a:xfrm>
                <a:off x="3786" y="1942"/>
                <a:ext cx="480" cy="310"/>
              </a:xfrm>
              <a:prstGeom prst="octagon">
                <a:avLst>
                  <a:gd name="adj" fmla="val 29287"/>
                </a:avLst>
              </a:prstGeom>
              <a:solidFill>
                <a:schemeClr val="bg2"/>
              </a:solidFill>
              <a:ln w="9525">
                <a:solidFill>
                  <a:schemeClr val="tx1"/>
                </a:solidFill>
                <a:miter lim="800000"/>
                <a:headEnd/>
                <a:tailEnd/>
              </a:ln>
            </p:spPr>
            <p:txBody>
              <a:bodyPr wrap="none" anchor="ctr"/>
              <a:lstStyle/>
              <a:p>
                <a:r>
                  <a:rPr lang="en-US" sz="2000" b="1">
                    <a:solidFill>
                      <a:srgbClr val="0F116A"/>
                    </a:solidFill>
                  </a:rPr>
                  <a:t>aa</a:t>
                </a:r>
                <a:endParaRPr lang="en-US"/>
              </a:p>
            </p:txBody>
          </p:sp>
          <p:sp>
            <p:nvSpPr>
              <p:cNvPr id="17432" name="AutoShape 89"/>
              <p:cNvSpPr>
                <a:spLocks noChangeArrowheads="1"/>
              </p:cNvSpPr>
              <p:nvPr/>
            </p:nvSpPr>
            <p:spPr bwMode="auto">
              <a:xfrm>
                <a:off x="4374" y="1942"/>
                <a:ext cx="480" cy="310"/>
              </a:xfrm>
              <a:prstGeom prst="octagon">
                <a:avLst>
                  <a:gd name="adj" fmla="val 29287"/>
                </a:avLst>
              </a:prstGeom>
              <a:solidFill>
                <a:srgbClr val="FFEA18"/>
              </a:solidFill>
              <a:ln w="9525">
                <a:solidFill>
                  <a:schemeClr val="tx1"/>
                </a:solidFill>
                <a:miter lim="800000"/>
                <a:headEnd/>
                <a:tailEnd/>
              </a:ln>
            </p:spPr>
            <p:txBody>
              <a:bodyPr wrap="none" anchor="ctr"/>
              <a:lstStyle/>
              <a:p>
                <a:r>
                  <a:rPr lang="en-US" sz="2000" b="1">
                    <a:solidFill>
                      <a:srgbClr val="0F116A"/>
                    </a:solidFill>
                  </a:rPr>
                  <a:t>aa</a:t>
                </a:r>
                <a:endParaRPr lang="en-US"/>
              </a:p>
            </p:txBody>
          </p:sp>
        </p:grpSp>
        <p:sp>
          <p:nvSpPr>
            <p:cNvPr id="17424" name="Rectangle 91"/>
            <p:cNvSpPr>
              <a:spLocks noChangeArrowheads="1"/>
            </p:cNvSpPr>
            <p:nvPr/>
          </p:nvSpPr>
          <p:spPr bwMode="auto">
            <a:xfrm>
              <a:off x="826" y="3170"/>
              <a:ext cx="658" cy="250"/>
            </a:xfrm>
            <a:prstGeom prst="rect">
              <a:avLst/>
            </a:prstGeom>
            <a:solidFill>
              <a:srgbClr val="CC0000"/>
            </a:solidFill>
            <a:ln w="9525">
              <a:noFill/>
              <a:miter lim="800000"/>
              <a:headEnd/>
              <a:tailEnd/>
            </a:ln>
          </p:spPr>
          <p:txBody>
            <a:bodyPr wrap="none" anchor="ctr">
              <a:spAutoFit/>
            </a:bodyPr>
            <a:lstStyle/>
            <a:p>
              <a:r>
                <a:rPr lang="en-US" sz="2000" b="1">
                  <a:solidFill>
                    <a:schemeClr val="bg1"/>
                  </a:solidFill>
                </a:rPr>
                <a:t>protein</a:t>
              </a:r>
            </a:p>
          </p:txBody>
        </p:sp>
      </p:grpSp>
      <p:grpSp>
        <p:nvGrpSpPr>
          <p:cNvPr id="7" name="Group 92"/>
          <p:cNvGrpSpPr>
            <a:grpSpLocks/>
          </p:cNvGrpSpPr>
          <p:nvPr/>
        </p:nvGrpSpPr>
        <p:grpSpPr bwMode="auto">
          <a:xfrm>
            <a:off x="4667250" y="6057900"/>
            <a:ext cx="3057525" cy="776288"/>
            <a:chOff x="1605" y="3694"/>
            <a:chExt cx="1926" cy="570"/>
          </a:xfrm>
        </p:grpSpPr>
        <p:pic>
          <p:nvPicPr>
            <p:cNvPr id="28" name="Picture 93"/>
            <p:cNvPicPr>
              <a:picLocks noChangeAspect="1" noChangeArrowheads="1"/>
            </p:cNvPicPr>
            <p:nvPr/>
          </p:nvPicPr>
          <p:blipFill>
            <a:blip r:embed="rId8" cstate="print"/>
            <a:srcRect t="24089" b="56209"/>
            <a:stretch>
              <a:fillRect/>
            </a:stretch>
          </p:blipFill>
          <p:spPr bwMode="auto">
            <a:xfrm>
              <a:off x="2046" y="3809"/>
              <a:ext cx="1485" cy="455"/>
            </a:xfrm>
            <a:prstGeom prst="rect">
              <a:avLst/>
            </a:prstGeom>
            <a:noFill/>
            <a:ln w="9525">
              <a:noFill/>
              <a:miter lim="800000"/>
              <a:headEnd/>
              <a:tailEnd/>
            </a:ln>
            <a:effectLst>
              <a:outerShdw dist="35921" dir="2700000" algn="ctr" rotWithShape="0">
                <a:srgbClr val="808080"/>
              </a:outerShdw>
            </a:effectLst>
          </p:spPr>
        </p:pic>
        <p:sp>
          <p:nvSpPr>
            <p:cNvPr id="17422" name="Rectangle 94"/>
            <p:cNvSpPr>
              <a:spLocks noChangeArrowheads="1"/>
            </p:cNvSpPr>
            <p:nvPr/>
          </p:nvSpPr>
          <p:spPr bwMode="auto">
            <a:xfrm>
              <a:off x="1605" y="3694"/>
              <a:ext cx="418" cy="294"/>
            </a:xfrm>
            <a:prstGeom prst="rect">
              <a:avLst/>
            </a:prstGeom>
            <a:solidFill>
              <a:srgbClr val="660000"/>
            </a:solidFill>
            <a:ln w="9525">
              <a:noFill/>
              <a:miter lim="800000"/>
              <a:headEnd/>
              <a:tailEnd/>
            </a:ln>
          </p:spPr>
          <p:txBody>
            <a:bodyPr anchor="ctr">
              <a:spAutoFit/>
            </a:bodyPr>
            <a:lstStyle/>
            <a:p>
              <a:r>
                <a:rPr lang="en-US" sz="2000" b="1">
                  <a:solidFill>
                    <a:schemeClr val="bg1"/>
                  </a:solidFill>
                </a:rPr>
                <a:t>trait</a:t>
              </a:r>
            </a:p>
          </p:txBody>
        </p:sp>
      </p:grpSp>
      <p:pic>
        <p:nvPicPr>
          <p:cNvPr id="30" name="Picture 10" descr="penguinL"/>
          <p:cNvPicPr>
            <a:picLocks noChangeAspect="1" noChangeArrowheads="1"/>
          </p:cNvPicPr>
          <p:nvPr/>
        </p:nvPicPr>
        <p:blipFill>
          <a:blip r:embed="rId9" cstate="print"/>
          <a:srcRect/>
          <a:stretch>
            <a:fillRect/>
          </a:stretch>
        </p:blipFill>
        <p:spPr bwMode="auto">
          <a:xfrm flipH="1">
            <a:off x="6667500" y="5765800"/>
            <a:ext cx="1050925" cy="1068388"/>
          </a:xfrm>
          <a:prstGeom prst="rect">
            <a:avLst/>
          </a:prstGeom>
          <a:noFill/>
          <a:ln w="9525">
            <a:noFill/>
            <a:miter lim="800000"/>
            <a:headEnd/>
            <a:tailEnd/>
          </a:ln>
        </p:spPr>
      </p:pic>
      <p:pic>
        <p:nvPicPr>
          <p:cNvPr id="31" name="Picture 11" descr="growth_hormones"/>
          <p:cNvPicPr>
            <a:picLocks noChangeAspect="1" noChangeArrowheads="1"/>
          </p:cNvPicPr>
          <p:nvPr/>
        </p:nvPicPr>
        <p:blipFill>
          <a:blip r:embed="rId10" cstate="print"/>
          <a:srcRect r="46036" b="41022"/>
          <a:stretch>
            <a:fillRect/>
          </a:stretch>
        </p:blipFill>
        <p:spPr bwMode="auto">
          <a:xfrm>
            <a:off x="2428875" y="4578350"/>
            <a:ext cx="1187450" cy="168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Vibro Up"/>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accel="50000" decel="5000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
                                        </p:tgtEl>
                                      </p:cMediaNode>
                                    </p:audio>
                                  </p:sub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3" name="Vibro Up"/>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8" accel="50000" decel="5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
                                        </p:tgtEl>
                                      </p:cMediaNode>
                                    </p:audio>
                                  </p:sub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3" name="Vibro Up"/>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subTnLst>
                                    <p:audio>
                                      <p:cMediaNode>
                                        <p:cTn display="0" masterRel="sameClick">
                                          <p:stCondLst>
                                            <p:cond evt="begin" delay="0">
                                              <p:tn val="52"/>
                                            </p:cond>
                                          </p:stCondLst>
                                          <p:endCondLst>
                                            <p:cond evt="onStopAudio" delay="0">
                                              <p:tgtEl>
                                                <p:sldTgt/>
                                              </p:tgtEl>
                                            </p:cond>
                                          </p:endCondLst>
                                        </p:cTn>
                                        <p:tgtEl>
                                          <p:sndTgt r:embed="rId5" name="Pencil Check"/>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accel="50000" decel="5000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Whoosh"/>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
                                        </p:tgtEl>
                                      </p:cMediaNode>
                                    </p:audio>
                                  </p:sub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
                                        </p:tgtEl>
                                      </p:cMediaNode>
                                    </p:audio>
                                  </p:sub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left)">
                                      <p:cBhvr>
                                        <p:cTn id="73" dur="500"/>
                                        <p:tgtEl>
                                          <p:spTgt spid="30"/>
                                        </p:tgtEl>
                                      </p:cBhvr>
                                    </p:animEffect>
                                  </p:childTnLst>
                                  <p:subTnLst>
                                    <p:audio>
                                      <p:cMediaNode>
                                        <p:cTn display="0" masterRel="sameClick">
                                          <p:stCondLst>
                                            <p:cond evt="begin" delay="0">
                                              <p:tn val="71"/>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pitchFamily="34" charset="-128"/>
              </a:rPr>
              <a:t>Types of mutations</a:t>
            </a:r>
          </a:p>
        </p:txBody>
      </p:sp>
      <p:sp>
        <p:nvSpPr>
          <p:cNvPr id="3" name="Content Placeholder 2" descr="Rectangle: Click to edit Master text styles&#10;Second level&#10;Third level&#10;Fourth level&#10;Fifth level"/>
          <p:cNvSpPr>
            <a:spLocks noGrp="1"/>
          </p:cNvSpPr>
          <p:nvPr>
            <p:ph idx="1"/>
          </p:nvPr>
        </p:nvSpPr>
        <p:spPr>
          <a:xfrm>
            <a:off x="228600" y="1752600"/>
            <a:ext cx="8709025" cy="5105400"/>
          </a:xfrm>
        </p:spPr>
        <p:txBody>
          <a:bodyPr/>
          <a:lstStyle/>
          <a:p>
            <a:pPr eaLnBrk="1" hangingPunct="1"/>
            <a:r>
              <a:rPr lang="en-US" dirty="0" smtClean="0">
                <a:ea typeface="ＭＳ Ｐゴシック" pitchFamily="34" charset="-128"/>
              </a:rPr>
              <a:t>Changes to the letters </a:t>
            </a:r>
            <a:br>
              <a:rPr lang="en-US" dirty="0" smtClean="0">
                <a:ea typeface="ＭＳ Ｐゴシック" pitchFamily="34" charset="-128"/>
              </a:rPr>
            </a:br>
            <a:r>
              <a:rPr lang="en-US" dirty="0" smtClean="0">
                <a:ea typeface="ＭＳ Ｐゴシック" pitchFamily="34" charset="-128"/>
              </a:rPr>
              <a:t>(A,C,T,G bases) in the DNA</a:t>
            </a:r>
          </a:p>
          <a:p>
            <a:pPr lvl="1" eaLnBrk="1" hangingPunct="1"/>
            <a:r>
              <a:rPr lang="en-US" u="sng" dirty="0" smtClean="0">
                <a:solidFill>
                  <a:srgbClr val="CC0000"/>
                </a:solidFill>
                <a:ea typeface="ＭＳ Ｐゴシック" pitchFamily="34" charset="-128"/>
              </a:rPr>
              <a:t>point mutation</a:t>
            </a:r>
          </a:p>
          <a:p>
            <a:pPr lvl="2" eaLnBrk="1" hangingPunct="1"/>
            <a:r>
              <a:rPr lang="en-US" dirty="0" smtClean="0">
                <a:ea typeface="ＭＳ Ｐゴシック" pitchFamily="34" charset="-128"/>
              </a:rPr>
              <a:t>change to ONE letter (base) in the DNA</a:t>
            </a:r>
          </a:p>
          <a:p>
            <a:pPr lvl="2" eaLnBrk="1" hangingPunct="1"/>
            <a:r>
              <a:rPr lang="en-US" dirty="0" smtClean="0">
                <a:ea typeface="ＭＳ Ｐゴシック" pitchFamily="34" charset="-128"/>
              </a:rPr>
              <a:t>may (or may not) cause change to protein</a:t>
            </a:r>
          </a:p>
          <a:p>
            <a:pPr lvl="1" eaLnBrk="1" hangingPunct="1"/>
            <a:r>
              <a:rPr lang="en-US" u="sng" dirty="0" err="1" smtClean="0">
                <a:solidFill>
                  <a:srgbClr val="CC0000"/>
                </a:solidFill>
                <a:ea typeface="ＭＳ Ｐゴシック" pitchFamily="34" charset="-128"/>
              </a:rPr>
              <a:t>frameshift</a:t>
            </a:r>
            <a:r>
              <a:rPr lang="en-US" u="sng" dirty="0" smtClean="0">
                <a:solidFill>
                  <a:srgbClr val="CC0000"/>
                </a:solidFill>
                <a:ea typeface="ＭＳ Ｐゴシック" pitchFamily="34" charset="-128"/>
              </a:rPr>
              <a:t> mutation</a:t>
            </a:r>
          </a:p>
          <a:p>
            <a:pPr lvl="2" eaLnBrk="1" hangingPunct="1"/>
            <a:r>
              <a:rPr lang="en-US" dirty="0" smtClean="0">
                <a:ea typeface="ＭＳ Ｐゴシック" pitchFamily="34" charset="-128"/>
              </a:rPr>
              <a:t>addition of a new letter (base) in the DNA sequence</a:t>
            </a:r>
          </a:p>
          <a:p>
            <a:pPr lvl="2" eaLnBrk="1" hangingPunct="1"/>
            <a:r>
              <a:rPr lang="en-US" dirty="0" smtClean="0">
                <a:ea typeface="ＭＳ Ｐゴシック" pitchFamily="34" charset="-128"/>
              </a:rPr>
              <a:t>deletion of a letter (base) in the DNA</a:t>
            </a:r>
          </a:p>
          <a:p>
            <a:pPr lvl="2" eaLnBrk="1" hangingPunct="1"/>
            <a:r>
              <a:rPr lang="en-US" dirty="0" smtClean="0">
                <a:ea typeface="ＭＳ Ｐゴシック" pitchFamily="34" charset="-128"/>
              </a:rPr>
              <a:t>both of these shift the DNA so it changes how the codons are read</a:t>
            </a:r>
          </a:p>
          <a:p>
            <a:pPr lvl="2" eaLnBrk="1" hangingPunct="1"/>
            <a:r>
              <a:rPr lang="en-US" dirty="0" smtClean="0">
                <a:ea typeface="ＭＳ Ｐゴシック" pitchFamily="34" charset="-128"/>
              </a:rPr>
              <a:t>big changes to protein</a:t>
            </a:r>
            <a:r>
              <a:rPr lang="en-US" i="1" dirty="0" smtClean="0">
                <a:ea typeface="ＭＳ Ｐゴシック"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smtClean="0">
                <a:ea typeface="ＭＳ Ｐゴシック" pitchFamily="34" charset="-128"/>
              </a:rPr>
              <a:t>Point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610600" cy="1949450"/>
          </a:xfrm>
        </p:spPr>
        <p:txBody>
          <a:bodyPr/>
          <a:lstStyle/>
          <a:p>
            <a:pPr eaLnBrk="1" hangingPunct="1">
              <a:lnSpc>
                <a:spcPct val="90000"/>
              </a:lnSpc>
            </a:pPr>
            <a:r>
              <a:rPr lang="en-US" dirty="0" smtClean="0">
                <a:ea typeface="ＭＳ Ｐゴシック" pitchFamily="34" charset="-128"/>
              </a:rPr>
              <a:t>One base change</a:t>
            </a:r>
          </a:p>
          <a:p>
            <a:pPr lvl="1" eaLnBrk="1" hangingPunct="1">
              <a:lnSpc>
                <a:spcPct val="90000"/>
              </a:lnSpc>
            </a:pPr>
            <a:r>
              <a:rPr lang="en-US" dirty="0" smtClean="0">
                <a:ea typeface="ＭＳ Ｐゴシック" pitchFamily="34" charset="-128"/>
              </a:rPr>
              <a:t>can change the meaning of the whole protein</a:t>
            </a:r>
          </a:p>
        </p:txBody>
      </p:sp>
      <p:sp>
        <p:nvSpPr>
          <p:cNvPr id="8" name="Rectangle 76"/>
          <p:cNvSpPr>
            <a:spLocks noChangeArrowheads="1"/>
          </p:cNvSpPr>
          <p:nvPr/>
        </p:nvSpPr>
        <p:spPr bwMode="auto">
          <a:xfrm>
            <a:off x="1092200" y="2762250"/>
            <a:ext cx="59118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THE</a:t>
            </a:r>
            <a:r>
              <a:rPr lang="en-US" sz="3200" b="1" dirty="0">
                <a:solidFill>
                  <a:srgbClr val="CC0000"/>
                </a:solidFill>
                <a:latin typeface="Courier" charset="0"/>
              </a:rPr>
              <a:t>FAT</a:t>
            </a:r>
            <a:r>
              <a:rPr lang="en-US" sz="3200" b="1" dirty="0">
                <a:solidFill>
                  <a:srgbClr val="0F116A"/>
                </a:solidFill>
                <a:latin typeface="Courier" charset="0"/>
              </a:rPr>
              <a:t>CAT</a:t>
            </a:r>
            <a:r>
              <a:rPr lang="en-US" sz="3200" b="1" dirty="0">
                <a:solidFill>
                  <a:srgbClr val="CC0000"/>
                </a:solidFill>
                <a:latin typeface="Courier" charset="0"/>
              </a:rPr>
              <a:t>AND</a:t>
            </a:r>
            <a:r>
              <a:rPr lang="en-US" sz="3200" b="1" dirty="0">
                <a:solidFill>
                  <a:srgbClr val="0F116A"/>
                </a:solidFill>
                <a:latin typeface="Courier" charset="0"/>
              </a:rPr>
              <a:t>THE</a:t>
            </a:r>
            <a:r>
              <a:rPr lang="en-US" sz="3200" b="1" dirty="0">
                <a:solidFill>
                  <a:srgbClr val="CC0000"/>
                </a:solidFill>
                <a:latin typeface="Courier" charset="0"/>
              </a:rPr>
              <a:t>RED</a:t>
            </a:r>
            <a:r>
              <a:rPr lang="en-US" sz="3200" b="1" dirty="0">
                <a:solidFill>
                  <a:srgbClr val="0F116A"/>
                </a:solidFill>
                <a:latin typeface="Courier" charset="0"/>
              </a:rPr>
              <a:t>RAT</a:t>
            </a:r>
            <a:r>
              <a:rPr lang="en-US" sz="3200" b="1" dirty="0">
                <a:solidFill>
                  <a:srgbClr val="CC0000"/>
                </a:solidFill>
                <a:latin typeface="Courier" charset="0"/>
              </a:rPr>
              <a:t>RAN</a:t>
            </a:r>
            <a:endParaRPr lang="en-US" sz="3200" b="1" dirty="0">
              <a:solidFill>
                <a:srgbClr val="0F116A"/>
              </a:solidFill>
              <a:latin typeface="Courier" charset="0"/>
            </a:endParaRPr>
          </a:p>
        </p:txBody>
      </p:sp>
      <p:sp>
        <p:nvSpPr>
          <p:cNvPr id="16" name="Rectangle 76"/>
          <p:cNvSpPr>
            <a:spLocks noChangeArrowheads="1"/>
          </p:cNvSpPr>
          <p:nvPr/>
        </p:nvSpPr>
        <p:spPr bwMode="auto">
          <a:xfrm>
            <a:off x="1092200" y="4043363"/>
            <a:ext cx="59118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THE</a:t>
            </a:r>
            <a:r>
              <a:rPr lang="en-US" sz="3200" b="1" dirty="0">
                <a:solidFill>
                  <a:srgbClr val="CC0000"/>
                </a:solidFill>
                <a:latin typeface="Courier" charset="0"/>
              </a:rPr>
              <a:t>FAT</a:t>
            </a:r>
            <a:r>
              <a:rPr lang="en-US" sz="3200" b="1" dirty="0">
                <a:solidFill>
                  <a:srgbClr val="0F116A"/>
                </a:solidFill>
                <a:latin typeface="Courier" charset="0"/>
              </a:rPr>
              <a:t>CA</a:t>
            </a:r>
            <a:r>
              <a:rPr lang="en-US" sz="3200" b="1" dirty="0">
                <a:solidFill>
                  <a:srgbClr val="008000"/>
                </a:solidFill>
                <a:latin typeface="Courier" charset="0"/>
              </a:rPr>
              <a:t>R</a:t>
            </a:r>
            <a:r>
              <a:rPr lang="en-US" sz="3200" b="1" dirty="0">
                <a:solidFill>
                  <a:srgbClr val="CC0000"/>
                </a:solidFill>
                <a:latin typeface="Courier" charset="0"/>
              </a:rPr>
              <a:t>AND</a:t>
            </a:r>
            <a:r>
              <a:rPr lang="en-US" sz="3200" b="1" dirty="0">
                <a:solidFill>
                  <a:srgbClr val="0F116A"/>
                </a:solidFill>
                <a:latin typeface="Courier" charset="0"/>
              </a:rPr>
              <a:t>THE</a:t>
            </a:r>
            <a:r>
              <a:rPr lang="en-US" sz="3200" b="1" dirty="0">
                <a:solidFill>
                  <a:srgbClr val="CC0000"/>
                </a:solidFill>
                <a:latin typeface="Courier" charset="0"/>
              </a:rPr>
              <a:t>RED</a:t>
            </a:r>
            <a:r>
              <a:rPr lang="en-US" sz="3200" b="1" dirty="0">
                <a:solidFill>
                  <a:srgbClr val="0F116A"/>
                </a:solidFill>
                <a:latin typeface="Courier" charset="0"/>
              </a:rPr>
              <a:t>RAT</a:t>
            </a:r>
            <a:r>
              <a:rPr lang="en-US" sz="3200" b="1" dirty="0">
                <a:solidFill>
                  <a:srgbClr val="CC0000"/>
                </a:solidFill>
                <a:latin typeface="Courier" charset="0"/>
              </a:rPr>
              <a:t>RAN</a:t>
            </a:r>
            <a:endParaRPr lang="en-US" sz="3200" b="1" dirty="0">
              <a:solidFill>
                <a:srgbClr val="0F116A"/>
              </a:solidFill>
              <a:latin typeface="Courier" charset="0"/>
            </a:endParaRPr>
          </a:p>
        </p:txBody>
      </p:sp>
      <p:sp>
        <p:nvSpPr>
          <p:cNvPr id="24" name="AutoShape 77"/>
          <p:cNvSpPr>
            <a:spLocks noChangeArrowheads="1"/>
          </p:cNvSpPr>
          <p:nvPr/>
        </p:nvSpPr>
        <p:spPr bwMode="auto">
          <a:xfrm>
            <a:off x="3681413" y="3390900"/>
            <a:ext cx="633412"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6" name="Rectangle 76"/>
          <p:cNvSpPr>
            <a:spLocks noChangeArrowheads="1"/>
          </p:cNvSpPr>
          <p:nvPr/>
        </p:nvSpPr>
        <p:spPr bwMode="auto">
          <a:xfrm>
            <a:off x="1092200" y="5457825"/>
            <a:ext cx="59118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THE</a:t>
            </a:r>
            <a:r>
              <a:rPr lang="en-US" sz="3200" b="1" dirty="0">
                <a:solidFill>
                  <a:srgbClr val="CC0000"/>
                </a:solidFill>
                <a:latin typeface="Courier" charset="0"/>
              </a:rPr>
              <a:t>FAT</a:t>
            </a:r>
            <a:r>
              <a:rPr lang="en-US" sz="3200" b="1" dirty="0">
                <a:solidFill>
                  <a:srgbClr val="0F116A"/>
                </a:solidFill>
                <a:latin typeface="Courier" charset="0"/>
              </a:rPr>
              <a:t>CA</a:t>
            </a:r>
            <a:r>
              <a:rPr lang="en-US" sz="3200" b="1" dirty="0">
                <a:solidFill>
                  <a:srgbClr val="000090"/>
                </a:solidFill>
                <a:latin typeface="Courier" charset="0"/>
              </a:rPr>
              <a:t>T</a:t>
            </a:r>
            <a:r>
              <a:rPr lang="en-US" sz="3200" b="1" dirty="0">
                <a:solidFill>
                  <a:srgbClr val="008000"/>
                </a:solidFill>
                <a:latin typeface="Courier" charset="0"/>
              </a:rPr>
              <a:t>E</a:t>
            </a:r>
            <a:r>
              <a:rPr lang="en-US" sz="3200" b="1" dirty="0">
                <a:solidFill>
                  <a:srgbClr val="CC0000"/>
                </a:solidFill>
                <a:latin typeface="Courier" charset="0"/>
              </a:rPr>
              <a:t>ND</a:t>
            </a:r>
            <a:r>
              <a:rPr lang="en-US" sz="3200" b="1" dirty="0">
                <a:solidFill>
                  <a:srgbClr val="0F116A"/>
                </a:solidFill>
                <a:latin typeface="Courier" charset="0"/>
              </a:rPr>
              <a:t>THE</a:t>
            </a:r>
            <a:r>
              <a:rPr lang="en-US" sz="3200" b="1" dirty="0">
                <a:solidFill>
                  <a:srgbClr val="CC0000"/>
                </a:solidFill>
                <a:latin typeface="Courier" charset="0"/>
              </a:rPr>
              <a:t>RED</a:t>
            </a:r>
            <a:r>
              <a:rPr lang="en-US" sz="3200" b="1" dirty="0">
                <a:solidFill>
                  <a:srgbClr val="0F116A"/>
                </a:solidFill>
                <a:latin typeface="Courier" charset="0"/>
              </a:rPr>
              <a:t>RAT</a:t>
            </a:r>
            <a:r>
              <a:rPr lang="en-US" sz="3200" b="1" dirty="0">
                <a:solidFill>
                  <a:srgbClr val="CC0000"/>
                </a:solidFill>
                <a:latin typeface="Courier" charset="0"/>
              </a:rPr>
              <a:t>RAN</a:t>
            </a:r>
            <a:endParaRPr lang="en-US" sz="3200" b="1" dirty="0">
              <a:solidFill>
                <a:srgbClr val="0F116A"/>
              </a:solidFill>
              <a:latin typeface="Courier" charset="0"/>
            </a:endParaRPr>
          </a:p>
        </p:txBody>
      </p:sp>
      <p:sp>
        <p:nvSpPr>
          <p:cNvPr id="36" name="Rectangle 35"/>
          <p:cNvSpPr>
            <a:spLocks noChangeArrowheads="1"/>
          </p:cNvSpPr>
          <p:nvPr/>
        </p:nvSpPr>
        <p:spPr bwMode="auto">
          <a:xfrm>
            <a:off x="3609975" y="4730750"/>
            <a:ext cx="774700" cy="584200"/>
          </a:xfrm>
          <a:prstGeom prst="rect">
            <a:avLst/>
          </a:prstGeom>
          <a:noFill/>
          <a:ln w="9525">
            <a:noFill/>
            <a:miter lim="800000"/>
            <a:headEnd/>
            <a:tailEnd/>
          </a:ln>
        </p:spPr>
        <p:txBody>
          <a:bodyPr wrap="none">
            <a:spAutoFit/>
          </a:bodyPr>
          <a:lstStyle/>
          <a:p>
            <a:r>
              <a:rPr lang="en-US" sz="3200" b="1">
                <a:solidFill>
                  <a:srgbClr val="000000"/>
                </a:solidFill>
                <a:latin typeface="Comic Sans MS" charset="0"/>
              </a:rPr>
              <a:t>OR</a:t>
            </a:r>
          </a:p>
        </p:txBody>
      </p:sp>
      <p:pic>
        <p:nvPicPr>
          <p:cNvPr id="34" name="Picture 6" descr="penguinL"/>
          <p:cNvPicPr>
            <a:picLocks noChangeAspect="1" noChangeArrowheads="1"/>
          </p:cNvPicPr>
          <p:nvPr/>
        </p:nvPicPr>
        <p:blipFill>
          <a:blip r:embed="rId9" cstate="print"/>
          <a:srcRect/>
          <a:stretch>
            <a:fillRect/>
          </a:stretch>
        </p:blipFill>
        <p:spPr bwMode="auto">
          <a:xfrm>
            <a:off x="7864475" y="5562600"/>
            <a:ext cx="1274763" cy="1295400"/>
          </a:xfrm>
          <a:prstGeom prst="rect">
            <a:avLst/>
          </a:prstGeom>
          <a:noFill/>
          <a:ln w="9525">
            <a:noFill/>
            <a:miter lim="800000"/>
            <a:headEnd/>
            <a:tailEnd/>
          </a:ln>
        </p:spPr>
      </p:pic>
      <p:sp>
        <p:nvSpPr>
          <p:cNvPr id="35" name="AutoShape 7"/>
          <p:cNvSpPr>
            <a:spLocks noChangeArrowheads="1"/>
          </p:cNvSpPr>
          <p:nvPr/>
        </p:nvSpPr>
        <p:spPr bwMode="auto">
          <a:xfrm flipH="1">
            <a:off x="7164388" y="3260725"/>
            <a:ext cx="1979612" cy="1192213"/>
          </a:xfrm>
          <a:prstGeom prst="wedgeEllipseCallout">
            <a:avLst>
              <a:gd name="adj1" fmla="val -2838"/>
              <a:gd name="adj2" fmla="val 148495"/>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Does this change</a:t>
            </a:r>
            <a:br>
              <a:rPr lang="en-US" sz="1600" b="1">
                <a:solidFill>
                  <a:srgbClr val="0F116A"/>
                </a:solidFill>
                <a:latin typeface="Comic Sans MS" charset="0"/>
              </a:rPr>
            </a:br>
            <a:r>
              <a:rPr lang="en-US" sz="1600" b="1">
                <a:solidFill>
                  <a:srgbClr val="0F116A"/>
                </a:solidFill>
                <a:latin typeface="Comic Sans MS" charset="0"/>
              </a:rPr>
              <a:t>the sentence?</a:t>
            </a:r>
          </a:p>
          <a:p>
            <a:r>
              <a:rPr lang="en-US" sz="1600" b="1">
                <a:solidFill>
                  <a:srgbClr val="CC0000"/>
                </a:solidFill>
                <a:latin typeface="Comic Sans MS" charset="0"/>
              </a:rPr>
              <a:t>A LITTLE</a:t>
            </a:r>
            <a:r>
              <a:rPr lang="en-US" sz="1600" b="1" i="1">
                <a:solidFill>
                  <a:srgbClr val="CC0000"/>
                </a:solidFill>
                <a:latin typeface="Comic Sans MS"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8085">
                                            <p:txEl>
                                              <p:pRg st="1" end="1"/>
                                            </p:txEl>
                                          </p:spTgt>
                                        </p:tgtEl>
                                        <p:attrNameLst>
                                          <p:attrName>style.visibility</p:attrName>
                                        </p:attrNameLst>
                                      </p:cBhvr>
                                      <p:to>
                                        <p:strVal val="visible"/>
                                      </p:to>
                                    </p:set>
                                    <p:anim calcmode="lin" valueType="num">
                                      <p:cBhvr additive="base">
                                        <p:cTn id="13" dur="500" fill="hold"/>
                                        <p:tgtEl>
                                          <p:spTgt spid="5580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808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5" name="Arrow"/>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4" name="Pencil Check"/>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subTnLst>
                                    <p:audio>
                                      <p:cMediaNode>
                                        <p:cTn display="0" masterRel="sameClick">
                                          <p:stCondLst>
                                            <p:cond evt="begin" delay="0">
                                              <p:tn val="32"/>
                                            </p:cond>
                                          </p:stCondLst>
                                          <p:endCondLst>
                                            <p:cond evt="onStopAudio" delay="0">
                                              <p:tgtEl>
                                                <p:sldTgt/>
                                              </p:tgtEl>
                                            </p:cond>
                                          </p:endCondLst>
                                        </p:cTn>
                                        <p:tgtEl>
                                          <p:sndTgt r:embed="rId6" name="Chimes"/>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subTnLst>
                                    <p:audio>
                                      <p:cMediaNode>
                                        <p:cTn display="0" masterRel="sameClick">
                                          <p:stCondLst>
                                            <p:cond evt="begin" delay="0">
                                              <p:tn val="37"/>
                                            </p:cond>
                                          </p:stCondLst>
                                          <p:endCondLst>
                                            <p:cond evt="onStopAudio" delay="0">
                                              <p:tgtEl>
                                                <p:sldTgt/>
                                              </p:tgtEl>
                                            </p:cond>
                                          </p:endCondLst>
                                        </p:cTn>
                                        <p:tgtEl>
                                          <p:sndTgt r:embed="rId4" name="Pencil Check"/>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35">
                                            <p:bg/>
                                          </p:spTgt>
                                        </p:tgtEl>
                                        <p:attrNameLst>
                                          <p:attrName>style.visibility</p:attrName>
                                        </p:attrNameLst>
                                      </p:cBhvr>
                                      <p:to>
                                        <p:strVal val="visible"/>
                                      </p:to>
                                    </p:set>
                                    <p:animEffect transition="in" filter="wipe(down)">
                                      <p:cBhvr>
                                        <p:cTn id="48" dur="500"/>
                                        <p:tgtEl>
                                          <p:spTgt spid="35">
                                            <p:bg/>
                                          </p:spTgt>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35">
                                            <p:txEl>
                                              <p:pRg st="0" end="0"/>
                                            </p:txEl>
                                          </p:spTgt>
                                        </p:tgtEl>
                                        <p:attrNameLst>
                                          <p:attrName>style.visibility</p:attrName>
                                        </p:attrNameLst>
                                      </p:cBhvr>
                                      <p:to>
                                        <p:strVal val="visible"/>
                                      </p:to>
                                    </p:set>
                                    <p:animEffect transition="in" filter="wipe(left)">
                                      <p:cBhvr>
                                        <p:cTn id="52" dur="500"/>
                                        <p:tgtEl>
                                          <p:spTgt spid="35">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7" name="Quack"/>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xEl>
                                              <p:pRg st="1" end="1"/>
                                            </p:txEl>
                                          </p:spTgt>
                                        </p:tgtEl>
                                        <p:attrNameLst>
                                          <p:attrName>style.visibility</p:attrName>
                                        </p:attrNameLst>
                                      </p:cBhvr>
                                      <p:to>
                                        <p:strVal val="visible"/>
                                      </p:to>
                                    </p:set>
                                    <p:animEffect transition="in" filter="wipe(left)">
                                      <p:cBhvr>
                                        <p:cTn id="57" dur="500"/>
                                        <p:tgtEl>
                                          <p:spTgt spid="35">
                                            <p:txEl>
                                              <p:pRg st="1" end="1"/>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8"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bldLvl="5" autoUpdateAnimBg="0"/>
      <p:bldP spid="8" grpId="0" animBg="1"/>
      <p:bldP spid="16" grpId="0" animBg="1"/>
      <p:bldP spid="24" grpId="0" animBg="1"/>
      <p:bldP spid="26" grpId="0" animBg="1"/>
      <p:bldP spid="36" grpId="0"/>
      <p:bldP spid="35" grpId="0" build="p" bldLvl="2"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eaLnBrk="1" hangingPunct="1"/>
            <a:r>
              <a:rPr lang="en-US" smtClean="0">
                <a:ea typeface="ＭＳ Ｐゴシック" pitchFamily="34" charset="-128"/>
              </a:rPr>
              <a:t>Point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228600" y="1447800"/>
            <a:ext cx="8710613" cy="889000"/>
          </a:xfrm>
        </p:spPr>
        <p:txBody>
          <a:bodyPr/>
          <a:lstStyle/>
          <a:p>
            <a:pPr eaLnBrk="1" hangingPunct="1">
              <a:lnSpc>
                <a:spcPct val="90000"/>
              </a:lnSpc>
            </a:pPr>
            <a:r>
              <a:rPr lang="en-US" u="sng" dirty="0" err="1" smtClean="0">
                <a:solidFill>
                  <a:srgbClr val="CC0000"/>
                </a:solidFill>
                <a:ea typeface="ＭＳ Ｐゴシック" pitchFamily="34" charset="-128"/>
              </a:rPr>
              <a:t>Missense</a:t>
            </a:r>
            <a:r>
              <a:rPr lang="en-US" u="sng" dirty="0" smtClean="0">
                <a:solidFill>
                  <a:srgbClr val="CC0000"/>
                </a:solidFill>
                <a:ea typeface="ＭＳ Ｐゴシック" pitchFamily="34" charset="-128"/>
              </a:rPr>
              <a:t> mutation </a:t>
            </a:r>
            <a:r>
              <a:rPr lang="en-US" dirty="0" smtClean="0">
                <a:ea typeface="ＭＳ Ｐゴシック" pitchFamily="34" charset="-128"/>
              </a:rPr>
              <a:t>= changes amino acid</a:t>
            </a:r>
          </a:p>
        </p:txBody>
      </p:sp>
      <p:sp>
        <p:nvSpPr>
          <p:cNvPr id="7" name="Rectangle 76"/>
          <p:cNvSpPr>
            <a:spLocks noChangeArrowheads="1"/>
          </p:cNvSpPr>
          <p:nvPr/>
        </p:nvSpPr>
        <p:spPr bwMode="auto">
          <a:xfrm>
            <a:off x="950913" y="2047875"/>
            <a:ext cx="59245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AUG</a:t>
            </a:r>
            <a:r>
              <a:rPr lang="en-US" sz="3200" b="1" dirty="0">
                <a:solidFill>
                  <a:srgbClr val="CC0000"/>
                </a:solidFill>
                <a:latin typeface="Courier" charset="0"/>
              </a:rPr>
              <a:t>CGU</a:t>
            </a:r>
            <a:r>
              <a:rPr lang="en-US" sz="3200" b="1" dirty="0">
                <a:solidFill>
                  <a:srgbClr val="000090"/>
                </a:solidFill>
                <a:latin typeface="Courier" charset="0"/>
              </a:rPr>
              <a:t>GUA</a:t>
            </a:r>
            <a:r>
              <a:rPr lang="en-US" sz="3200" b="1" dirty="0">
                <a:solidFill>
                  <a:srgbClr val="CC0000"/>
                </a:solidFill>
                <a:latin typeface="Courier" charset="0"/>
              </a:rPr>
              <a:t>UAC</a:t>
            </a:r>
            <a:r>
              <a:rPr lang="en-US" sz="3200" b="1" dirty="0">
                <a:solidFill>
                  <a:srgbClr val="000090"/>
                </a:solidFill>
                <a:latin typeface="Courier" charset="0"/>
              </a:rPr>
              <a:t>GCA</a:t>
            </a:r>
            <a:r>
              <a:rPr lang="en-US" sz="3200" b="1" dirty="0">
                <a:solidFill>
                  <a:srgbClr val="CC0000"/>
                </a:solidFill>
                <a:latin typeface="Courier" charset="0"/>
              </a:rPr>
              <a:t>UGC</a:t>
            </a:r>
            <a:r>
              <a:rPr lang="en-US" sz="3200" b="1" dirty="0">
                <a:solidFill>
                  <a:srgbClr val="000090"/>
                </a:solidFill>
                <a:latin typeface="Courier" charset="0"/>
              </a:rPr>
              <a:t>GAG</a:t>
            </a:r>
            <a:r>
              <a:rPr lang="en-US" sz="3200" b="1" dirty="0">
                <a:solidFill>
                  <a:srgbClr val="CC0000"/>
                </a:solidFill>
                <a:latin typeface="Courier" charset="0"/>
              </a:rPr>
              <a:t>UGA</a:t>
            </a:r>
          </a:p>
        </p:txBody>
      </p:sp>
      <p:sp>
        <p:nvSpPr>
          <p:cNvPr id="24" name="AutoShape 77"/>
          <p:cNvSpPr>
            <a:spLocks noChangeArrowheads="1"/>
          </p:cNvSpPr>
          <p:nvPr/>
        </p:nvSpPr>
        <p:spPr bwMode="auto">
          <a:xfrm>
            <a:off x="3527425" y="26527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6" name="Rectangle 76"/>
          <p:cNvSpPr>
            <a:spLocks noChangeArrowheads="1"/>
          </p:cNvSpPr>
          <p:nvPr/>
        </p:nvSpPr>
        <p:spPr bwMode="auto">
          <a:xfrm>
            <a:off x="950913" y="3483928"/>
            <a:ext cx="4839915"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009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35" name="Rectangle 76"/>
          <p:cNvSpPr>
            <a:spLocks noChangeArrowheads="1"/>
          </p:cNvSpPr>
          <p:nvPr/>
        </p:nvSpPr>
        <p:spPr bwMode="auto">
          <a:xfrm>
            <a:off x="950913" y="4598988"/>
            <a:ext cx="5924550" cy="493712"/>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AUG</a:t>
            </a:r>
            <a:r>
              <a:rPr lang="en-US" sz="3200" b="1" dirty="0">
                <a:solidFill>
                  <a:srgbClr val="CC0000"/>
                </a:solidFill>
                <a:latin typeface="Courier" charset="0"/>
              </a:rPr>
              <a:t>CGU</a:t>
            </a:r>
            <a:r>
              <a:rPr lang="en-US" sz="3200" b="1" dirty="0">
                <a:solidFill>
                  <a:srgbClr val="000090"/>
                </a:solidFill>
                <a:latin typeface="Courier" charset="0"/>
              </a:rPr>
              <a:t>GUA</a:t>
            </a:r>
            <a:r>
              <a:rPr lang="en-US" sz="3200" b="1" dirty="0">
                <a:solidFill>
                  <a:srgbClr val="CC0000"/>
                </a:solidFill>
                <a:latin typeface="Courier" charset="0"/>
              </a:rPr>
              <a:t>UAC</a:t>
            </a:r>
            <a:r>
              <a:rPr lang="en-US" sz="3200" b="1" dirty="0">
                <a:solidFill>
                  <a:srgbClr val="000090"/>
                </a:solidFill>
                <a:latin typeface="Courier" charset="0"/>
              </a:rPr>
              <a:t>G</a:t>
            </a:r>
            <a:r>
              <a:rPr lang="en-US" sz="3200" b="1" dirty="0">
                <a:solidFill>
                  <a:srgbClr val="008000"/>
                </a:solidFill>
                <a:latin typeface="Courier" charset="0"/>
              </a:rPr>
              <a:t>U</a:t>
            </a:r>
            <a:r>
              <a:rPr lang="en-US" sz="3200" b="1" dirty="0">
                <a:solidFill>
                  <a:srgbClr val="000090"/>
                </a:solidFill>
                <a:latin typeface="Courier" charset="0"/>
              </a:rPr>
              <a:t>A</a:t>
            </a:r>
            <a:r>
              <a:rPr lang="en-US" sz="3200" b="1" dirty="0">
                <a:solidFill>
                  <a:srgbClr val="CC0000"/>
                </a:solidFill>
                <a:latin typeface="Courier" charset="0"/>
              </a:rPr>
              <a:t>UGC</a:t>
            </a:r>
            <a:r>
              <a:rPr lang="en-US" sz="3200" b="1" dirty="0">
                <a:solidFill>
                  <a:srgbClr val="000090"/>
                </a:solidFill>
                <a:latin typeface="Courier" charset="0"/>
              </a:rPr>
              <a:t>GAG</a:t>
            </a:r>
            <a:r>
              <a:rPr lang="en-US" sz="3200" b="1" dirty="0">
                <a:solidFill>
                  <a:srgbClr val="CC0000"/>
                </a:solidFill>
                <a:latin typeface="Courier" charset="0"/>
              </a:rPr>
              <a:t>UGA</a:t>
            </a:r>
          </a:p>
        </p:txBody>
      </p:sp>
      <p:sp>
        <p:nvSpPr>
          <p:cNvPr id="43" name="AutoShape 77"/>
          <p:cNvSpPr>
            <a:spLocks noChangeArrowheads="1"/>
          </p:cNvSpPr>
          <p:nvPr/>
        </p:nvSpPr>
        <p:spPr bwMode="auto">
          <a:xfrm>
            <a:off x="3527425" y="52054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44" name="Rectangle 76"/>
          <p:cNvSpPr>
            <a:spLocks noChangeArrowheads="1"/>
          </p:cNvSpPr>
          <p:nvPr/>
        </p:nvSpPr>
        <p:spPr bwMode="auto">
          <a:xfrm>
            <a:off x="950913" y="6035834"/>
            <a:ext cx="4895892"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8000"/>
                </a:solidFill>
                <a:latin typeface="Courier" charset="0"/>
              </a:rPr>
              <a:t>Val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55" name="Oval 54"/>
          <p:cNvSpPr>
            <a:spLocks noChangeArrowheads="1"/>
          </p:cNvSpPr>
          <p:nvPr/>
        </p:nvSpPr>
        <p:spPr bwMode="auto">
          <a:xfrm>
            <a:off x="3124200" y="4495800"/>
            <a:ext cx="976312" cy="903288"/>
          </a:xfrm>
          <a:prstGeom prst="ellipse">
            <a:avLst/>
          </a:prstGeom>
          <a:noFill/>
          <a:ln w="76200">
            <a:solidFill>
              <a:srgbClr val="000000"/>
            </a:solidFill>
            <a:round/>
            <a:headEnd/>
            <a:tailEnd/>
          </a:ln>
        </p:spPr>
        <p:txBody>
          <a:bodyPr wrap="none" anchor="ctr"/>
          <a:lstStyle/>
          <a:p>
            <a:endParaRPr lang="en-US"/>
          </a:p>
        </p:txBody>
      </p:sp>
      <p:sp>
        <p:nvSpPr>
          <p:cNvPr id="56" name="Oval 55"/>
          <p:cNvSpPr>
            <a:spLocks noChangeArrowheads="1"/>
          </p:cNvSpPr>
          <p:nvPr/>
        </p:nvSpPr>
        <p:spPr bwMode="auto">
          <a:xfrm>
            <a:off x="3124200" y="5791200"/>
            <a:ext cx="976312" cy="904875"/>
          </a:xfrm>
          <a:prstGeom prst="ellipse">
            <a:avLst/>
          </a:prstGeom>
          <a:noFill/>
          <a:ln w="76200">
            <a:solidFill>
              <a:srgbClr val="000000"/>
            </a:solidFill>
            <a:round/>
            <a:headEnd/>
            <a:tailEnd/>
          </a:ln>
        </p:spPr>
        <p:txBody>
          <a:bodyPr wrap="none" anchor="ctr"/>
          <a:lstStyle/>
          <a:p>
            <a:endParaRPr lang="en-US"/>
          </a:p>
        </p:txBody>
      </p:sp>
      <p:pic>
        <p:nvPicPr>
          <p:cNvPr id="45" name="Picture 6" descr="penguinL"/>
          <p:cNvPicPr>
            <a:picLocks noChangeAspect="1" noChangeArrowheads="1"/>
          </p:cNvPicPr>
          <p:nvPr/>
        </p:nvPicPr>
        <p:blipFill>
          <a:blip r:embed="rId8" cstate="print"/>
          <a:srcRect/>
          <a:stretch>
            <a:fillRect/>
          </a:stretch>
        </p:blipFill>
        <p:spPr bwMode="auto">
          <a:xfrm>
            <a:off x="7869238" y="5562600"/>
            <a:ext cx="1274762" cy="1295400"/>
          </a:xfrm>
          <a:prstGeom prst="rect">
            <a:avLst/>
          </a:prstGeom>
          <a:noFill/>
          <a:ln w="9525">
            <a:noFill/>
            <a:miter lim="800000"/>
            <a:headEnd/>
            <a:tailEnd/>
          </a:ln>
        </p:spPr>
      </p:pic>
      <p:sp>
        <p:nvSpPr>
          <p:cNvPr id="46" name="AutoShape 7"/>
          <p:cNvSpPr>
            <a:spLocks noChangeArrowheads="1"/>
          </p:cNvSpPr>
          <p:nvPr/>
        </p:nvSpPr>
        <p:spPr bwMode="auto">
          <a:xfrm flipH="1">
            <a:off x="6985000" y="3760788"/>
            <a:ext cx="1881188"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Does</a:t>
            </a:r>
            <a:br>
              <a:rPr lang="en-US" sz="1600" b="1">
                <a:solidFill>
                  <a:srgbClr val="0F116A"/>
                </a:solidFill>
                <a:latin typeface="Comic Sans MS" charset="0"/>
              </a:rPr>
            </a:br>
            <a:r>
              <a:rPr lang="en-US" sz="1600" b="1">
                <a:solidFill>
                  <a:srgbClr val="0F116A"/>
                </a:solidFill>
                <a:latin typeface="Comic Sans MS" charset="0"/>
              </a:rPr>
              <a:t>this change</a:t>
            </a:r>
            <a:br>
              <a:rPr lang="en-US" sz="1600" b="1">
                <a:solidFill>
                  <a:srgbClr val="0F116A"/>
                </a:solidFill>
                <a:latin typeface="Comic Sans MS" charset="0"/>
              </a:rPr>
            </a:br>
            <a:r>
              <a:rPr lang="en-US" sz="1600" b="1">
                <a:solidFill>
                  <a:srgbClr val="0F116A"/>
                </a:solidFill>
                <a:latin typeface="Comic Sans MS" charset="0"/>
              </a:rPr>
              <a:t>the protein?</a:t>
            </a:r>
          </a:p>
          <a:p>
            <a:r>
              <a:rPr lang="en-US" sz="1600" b="1">
                <a:solidFill>
                  <a:srgbClr val="CC0000"/>
                </a:solidFill>
                <a:latin typeface="Comic Sans MS" charset="0"/>
              </a:rPr>
              <a:t>DEPENDS…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5" name="Arrow"/>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subTnLst>
                                    <p:audio>
                                      <p:cMediaNode>
                                        <p:cTn display="0" masterRel="sameClick">
                                          <p:stCondLst>
                                            <p:cond evt="begin" delay="0">
                                              <p:tn val="31"/>
                                            </p:cond>
                                          </p:stCondLst>
                                          <p:endCondLst>
                                            <p:cond evt="onStopAudio" delay="0">
                                              <p:tgtEl>
                                                <p:sldTgt/>
                                              </p:tgtEl>
                                            </p:cond>
                                          </p:endCondLst>
                                        </p:cTn>
                                        <p:tgtEl>
                                          <p:sndTgt r:embed="rId6" name="String"/>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subTnLst>
                                    <p:audio>
                                      <p:cMediaNode>
                                        <p:cTn display="0" masterRel="sameClick">
                                          <p:stCondLst>
                                            <p:cond evt="begin" delay="0">
                                              <p:tn val="36"/>
                                            </p:cond>
                                          </p:stCondLst>
                                          <p:endCondLst>
                                            <p:cond evt="onStopAudio" delay="0">
                                              <p:tgtEl>
                                                <p:sldTgt/>
                                              </p:tgtEl>
                                            </p:cond>
                                          </p:endCondLst>
                                        </p:cTn>
                                        <p:tgtEl>
                                          <p:sndTgt r:embed="rId5" name="Arrow"/>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subTnLst>
                                    <p:audio>
                                      <p:cMediaNode>
                                        <p:cTn display="0" masterRel="sameClick">
                                          <p:stCondLst>
                                            <p:cond evt="begin" delay="0">
                                              <p:tn val="46"/>
                                            </p:cond>
                                          </p:stCondLst>
                                          <p:endCondLst>
                                            <p:cond evt="onStopAudio" delay="0">
                                              <p:tgtEl>
                                                <p:sldTgt/>
                                              </p:tgtEl>
                                            </p:cond>
                                          </p:endCondLst>
                                        </p:cTn>
                                        <p:tgtEl>
                                          <p:sndTgt r:embed="rId6" name="String"/>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6">
                                            <p:bg/>
                                          </p:spTgt>
                                        </p:tgtEl>
                                        <p:attrNameLst>
                                          <p:attrName>style.visibility</p:attrName>
                                        </p:attrNameLst>
                                      </p:cBhvr>
                                      <p:to>
                                        <p:strVal val="visible"/>
                                      </p:to>
                                    </p:set>
                                    <p:animEffect transition="in" filter="wipe(down)">
                                      <p:cBhvr>
                                        <p:cTn id="57" dur="500"/>
                                        <p:tgtEl>
                                          <p:spTgt spid="46">
                                            <p:bg/>
                                          </p:spTgt>
                                        </p:tgtEl>
                                      </p:cBhvr>
                                    </p:animEffect>
                                  </p:childTnLst>
                                  <p:subTnLst>
                                    <p:audio>
                                      <p:cMediaNode>
                                        <p:cTn display="0" masterRel="sameClick">
                                          <p:stCondLst>
                                            <p:cond evt="begin" delay="0">
                                              <p:tn val="55"/>
                                            </p:cond>
                                          </p:stCondLst>
                                          <p:endCondLst>
                                            <p:cond evt="onStopAudio" delay="0">
                                              <p:tgtEl>
                                                <p:sldTgt/>
                                              </p:tgtEl>
                                            </p:cond>
                                          </p:endCondLst>
                                        </p:cTn>
                                        <p:tgtEl>
                                          <p:sndTgt r:embed="rId7" name="Quack"/>
                                        </p:tgtEl>
                                      </p:cMediaNode>
                                    </p:audio>
                                  </p:sub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7" name="Quack"/>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6">
                                            <p:txEl>
                                              <p:pRg st="1" end="1"/>
                                            </p:txEl>
                                          </p:spTgt>
                                        </p:tgtEl>
                                        <p:attrNameLst>
                                          <p:attrName>style.visibility</p:attrName>
                                        </p:attrNameLst>
                                      </p:cBhvr>
                                      <p:to>
                                        <p:strVal val="visible"/>
                                      </p:to>
                                    </p:set>
                                    <p:animEffect transition="in" filter="wipe(down)">
                                      <p:cBhvr>
                                        <p:cTn id="66" dur="500"/>
                                        <p:tgtEl>
                                          <p:spTgt spid="46">
                                            <p:txEl>
                                              <p:pRg st="1" end="1"/>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P spid="7" grpId="0" animBg="1"/>
      <p:bldP spid="24" grpId="0" animBg="1"/>
      <p:bldP spid="26" grpId="0" animBg="1"/>
      <p:bldP spid="35" grpId="0" animBg="1"/>
      <p:bldP spid="43" grpId="0" animBg="1"/>
      <p:bldP spid="44" grpId="0" animBg="1"/>
      <p:bldP spid="55" grpId="0" animBg="1"/>
      <p:bldP spid="56" grpId="0" animBg="1"/>
      <p:bldP spid="46"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5" descr="05-19-SickleCellDisease-L"/>
          <p:cNvPicPr>
            <a:picLocks noChangeAspect="1" noChangeArrowheads="1"/>
          </p:cNvPicPr>
          <p:nvPr/>
        </p:nvPicPr>
        <p:blipFill>
          <a:blip r:embed="rId7" cstate="print"/>
          <a:srcRect b="4538"/>
          <a:stretch>
            <a:fillRect/>
          </a:stretch>
        </p:blipFill>
        <p:spPr bwMode="auto">
          <a:xfrm>
            <a:off x="757238" y="2493963"/>
            <a:ext cx="8235950" cy="4356100"/>
          </a:xfrm>
          <a:prstGeom prst="rect">
            <a:avLst/>
          </a:prstGeom>
          <a:noFill/>
          <a:ln w="9525">
            <a:noFill/>
            <a:miter lim="800000"/>
            <a:headEnd/>
            <a:tailEnd/>
          </a:ln>
        </p:spPr>
      </p:pic>
      <p:sp>
        <p:nvSpPr>
          <p:cNvPr id="23555" name="Rectangle 2"/>
          <p:cNvSpPr>
            <a:spLocks noGrp="1" noChangeArrowheads="1"/>
          </p:cNvSpPr>
          <p:nvPr>
            <p:ph type="title"/>
          </p:nvPr>
        </p:nvSpPr>
        <p:spPr/>
        <p:txBody>
          <a:bodyPr/>
          <a:lstStyle/>
          <a:p>
            <a:pPr eaLnBrk="1" hangingPunct="1"/>
            <a:r>
              <a:rPr lang="en-US" smtClean="0">
                <a:ea typeface="ＭＳ Ｐゴシック" pitchFamily="34" charset="-128"/>
              </a:rPr>
              <a:t>Sickle cell anemia</a:t>
            </a:r>
          </a:p>
        </p:txBody>
      </p:sp>
      <p:sp>
        <p:nvSpPr>
          <p:cNvPr id="608259" name="Rectangle 3" descr="Rectangle: Click to edit Master text styles&#10;Second level&#10;Third level&#10;Fourth level&#10;Fifth level"/>
          <p:cNvSpPr>
            <a:spLocks noGrp="1" noChangeArrowheads="1"/>
          </p:cNvSpPr>
          <p:nvPr>
            <p:ph type="body" idx="1"/>
          </p:nvPr>
        </p:nvSpPr>
        <p:spPr>
          <a:xfrm>
            <a:off x="838200" y="1371600"/>
            <a:ext cx="8001000" cy="1476375"/>
          </a:xfrm>
        </p:spPr>
        <p:txBody>
          <a:bodyPr/>
          <a:lstStyle/>
          <a:p>
            <a:pPr eaLnBrk="1" hangingPunct="1">
              <a:lnSpc>
                <a:spcPct val="90000"/>
              </a:lnSpc>
            </a:pPr>
            <a:r>
              <a:rPr lang="en-US" sz="3200" smtClean="0">
                <a:ea typeface="ＭＳ Ｐゴシック" pitchFamily="34" charset="-128"/>
              </a:rPr>
              <a:t>Hemoglobin protein in red blood cells</a:t>
            </a:r>
            <a:endParaRPr lang="en-US" sz="2600" smtClean="0">
              <a:solidFill>
                <a:srgbClr val="000000"/>
              </a:solidFill>
              <a:ea typeface="ＭＳ Ｐゴシック" pitchFamily="34" charset="-128"/>
            </a:endParaRPr>
          </a:p>
          <a:p>
            <a:pPr lvl="1" eaLnBrk="1" hangingPunct="1">
              <a:lnSpc>
                <a:spcPct val="90000"/>
              </a:lnSpc>
              <a:buClrTx/>
            </a:pPr>
            <a:r>
              <a:rPr lang="en-US" smtClean="0">
                <a:ea typeface="ＭＳ Ｐゴシック" pitchFamily="34" charset="-128"/>
              </a:rPr>
              <a:t>strikes 1 out of </a:t>
            </a:r>
            <a:r>
              <a:rPr lang="en-US" u="sng" smtClean="0">
                <a:solidFill>
                  <a:schemeClr val="tx2"/>
                </a:solidFill>
                <a:ea typeface="ＭＳ Ｐゴシック" pitchFamily="34" charset="-128"/>
              </a:rPr>
              <a:t>400</a:t>
            </a:r>
            <a:r>
              <a:rPr lang="en-US" smtClean="0">
                <a:ea typeface="ＭＳ Ｐゴシック" pitchFamily="34" charset="-128"/>
              </a:rPr>
              <a:t> African Americans</a:t>
            </a:r>
          </a:p>
          <a:p>
            <a:pPr lvl="1" eaLnBrk="1" hangingPunct="1">
              <a:lnSpc>
                <a:spcPct val="90000"/>
              </a:lnSpc>
              <a:buClrTx/>
            </a:pPr>
            <a:r>
              <a:rPr lang="en-US" smtClean="0">
                <a:ea typeface="ＭＳ Ｐゴシック" pitchFamily="34" charset="-128"/>
              </a:rPr>
              <a:t>limits activity, painful &amp; may die young</a:t>
            </a:r>
          </a:p>
        </p:txBody>
      </p:sp>
      <p:sp>
        <p:nvSpPr>
          <p:cNvPr id="7" name="AutoShape 7"/>
          <p:cNvSpPr>
            <a:spLocks noChangeArrowheads="1"/>
          </p:cNvSpPr>
          <p:nvPr/>
        </p:nvSpPr>
        <p:spPr bwMode="auto">
          <a:xfrm flipH="1">
            <a:off x="158750" y="2967038"/>
            <a:ext cx="1879600" cy="903287"/>
          </a:xfrm>
          <a:prstGeom prst="wedgeEllipseCallout">
            <a:avLst>
              <a:gd name="adj1" fmla="val -35644"/>
              <a:gd name="adj2" fmla="val 119569"/>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Normal</a:t>
            </a:r>
            <a:br>
              <a:rPr lang="en-US" sz="1800" b="1">
                <a:solidFill>
                  <a:srgbClr val="0F116A"/>
                </a:solidFill>
                <a:latin typeface="Comic Sans MS" charset="0"/>
              </a:rPr>
            </a:br>
            <a:r>
              <a:rPr lang="en-US" sz="1800" b="1">
                <a:solidFill>
                  <a:srgbClr val="0F116A"/>
                </a:solidFill>
                <a:latin typeface="Comic Sans MS" charset="0"/>
              </a:rPr>
              <a:t>round cells</a:t>
            </a:r>
          </a:p>
        </p:txBody>
      </p:sp>
      <p:sp>
        <p:nvSpPr>
          <p:cNvPr id="8" name="AutoShape 7"/>
          <p:cNvSpPr>
            <a:spLocks noChangeArrowheads="1"/>
          </p:cNvSpPr>
          <p:nvPr/>
        </p:nvSpPr>
        <p:spPr bwMode="auto">
          <a:xfrm flipH="1">
            <a:off x="7096125" y="2967038"/>
            <a:ext cx="1879600" cy="903287"/>
          </a:xfrm>
          <a:prstGeom prst="wedgeEllipseCallout">
            <a:avLst>
              <a:gd name="adj1" fmla="val 65032"/>
              <a:gd name="adj2" fmla="val 13713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Misshapen</a:t>
            </a:r>
            <a:br>
              <a:rPr lang="en-US" sz="1800" b="1">
                <a:solidFill>
                  <a:srgbClr val="0F116A"/>
                </a:solidFill>
                <a:latin typeface="Comic Sans MS" charset="0"/>
              </a:rPr>
            </a:br>
            <a:r>
              <a:rPr lang="en-US" sz="1800" b="1">
                <a:solidFill>
                  <a:srgbClr val="0F116A"/>
                </a:solidFill>
                <a:latin typeface="Comic Sans MS" charset="0"/>
              </a:rPr>
              <a:t>sickle cells</a:t>
            </a:r>
          </a:p>
        </p:txBody>
      </p:sp>
      <p:sp>
        <p:nvSpPr>
          <p:cNvPr id="9" name="Oval 8"/>
          <p:cNvSpPr>
            <a:spLocks noChangeArrowheads="1"/>
          </p:cNvSpPr>
          <p:nvPr/>
        </p:nvSpPr>
        <p:spPr bwMode="auto">
          <a:xfrm>
            <a:off x="6826250" y="5605463"/>
            <a:ext cx="708025" cy="817562"/>
          </a:xfrm>
          <a:prstGeom prst="ellipse">
            <a:avLst/>
          </a:prstGeom>
          <a:noFill/>
          <a:ln w="76200">
            <a:solidFill>
              <a:srgbClr val="CC0000"/>
            </a:solidFill>
            <a:round/>
            <a:headEnd/>
            <a:tailEnd/>
          </a:ln>
        </p:spPr>
        <p:txBody>
          <a:bodyPr wrap="none" anchor="ctr"/>
          <a:lstStyle/>
          <a:p>
            <a:endParaRPr lang="en-US"/>
          </a:p>
        </p:txBody>
      </p:sp>
      <p:sp>
        <p:nvSpPr>
          <p:cNvPr id="10" name="AutoShape 7"/>
          <p:cNvSpPr>
            <a:spLocks noChangeArrowheads="1"/>
          </p:cNvSpPr>
          <p:nvPr/>
        </p:nvSpPr>
        <p:spPr bwMode="auto">
          <a:xfrm flipH="1">
            <a:off x="7096125" y="4457700"/>
            <a:ext cx="2047875" cy="903288"/>
          </a:xfrm>
          <a:prstGeom prst="wedgeEllipseCallout">
            <a:avLst>
              <a:gd name="adj1" fmla="val 41648"/>
              <a:gd name="adj2" fmla="val 108759"/>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Only 1 out of</a:t>
            </a:r>
            <a:br>
              <a:rPr lang="en-US" sz="1800" b="1">
                <a:solidFill>
                  <a:srgbClr val="0F116A"/>
                </a:solidFill>
                <a:latin typeface="Comic Sans MS" charset="0"/>
              </a:rPr>
            </a:br>
            <a:r>
              <a:rPr lang="en-US" sz="1800" b="1">
                <a:solidFill>
                  <a:srgbClr val="0F116A"/>
                </a:solidFill>
                <a:latin typeface="Comic Sans MS" charset="0"/>
              </a:rPr>
              <a:t>146 amino acids</a:t>
            </a:r>
          </a:p>
        </p:txBody>
      </p:sp>
      <p:pic>
        <p:nvPicPr>
          <p:cNvPr id="11" name="Picture 7"/>
          <p:cNvPicPr>
            <a:picLocks noChangeAspect="1" noChangeArrowheads="1"/>
          </p:cNvPicPr>
          <p:nvPr/>
        </p:nvPicPr>
        <p:blipFill>
          <a:blip r:embed="rId8" cstate="print"/>
          <a:srcRect/>
          <a:stretch>
            <a:fillRect/>
          </a:stretch>
        </p:blipFill>
        <p:spPr bwMode="auto">
          <a:xfrm>
            <a:off x="8002588" y="0"/>
            <a:ext cx="1128712" cy="1452563"/>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08259">
                                            <p:txEl>
                                              <p:pRg st="0" end="0"/>
                                            </p:txEl>
                                          </p:spTgt>
                                        </p:tgtEl>
                                        <p:attrNameLst>
                                          <p:attrName>style.visibility</p:attrName>
                                        </p:attrNameLst>
                                      </p:cBhvr>
                                      <p:to>
                                        <p:strVal val="visible"/>
                                      </p:to>
                                    </p:set>
                                    <p:anim calcmode="lin" valueType="num">
                                      <p:cBhvr additive="base">
                                        <p:cTn id="7" dur="500" fill="hold"/>
                                        <p:tgtEl>
                                          <p:spTgt spid="608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8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608259">
                                            <p:txEl>
                                              <p:pRg st="1" end="1"/>
                                            </p:txEl>
                                          </p:spTgt>
                                        </p:tgtEl>
                                        <p:attrNameLst>
                                          <p:attrName>style.visibility</p:attrName>
                                        </p:attrNameLst>
                                      </p:cBhvr>
                                      <p:to>
                                        <p:strVal val="visible"/>
                                      </p:to>
                                    </p:set>
                                    <p:anim calcmode="lin" valueType="num">
                                      <p:cBhvr additive="base">
                                        <p:cTn id="13" dur="500" fill="hold"/>
                                        <p:tgtEl>
                                          <p:spTgt spid="608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82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608259">
                                            <p:txEl>
                                              <p:pRg st="2" end="2"/>
                                            </p:txEl>
                                          </p:spTgt>
                                        </p:tgtEl>
                                        <p:attrNameLst>
                                          <p:attrName>style.visibility</p:attrName>
                                        </p:attrNameLst>
                                      </p:cBhvr>
                                      <p:to>
                                        <p:strVal val="visible"/>
                                      </p:to>
                                    </p:set>
                                    <p:anim calcmode="lin" valueType="num">
                                      <p:cBhvr additive="base">
                                        <p:cTn id="19" dur="500" fill="hold"/>
                                        <p:tgtEl>
                                          <p:spTgt spid="608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82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4" name="Quack"/>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5" name="String"/>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6" name="Vibro Up"/>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subTnLst>
                                    <p:audio>
                                      <p:cMediaNode>
                                        <p:cTn display="0" masterRel="sameClick">
                                          <p:stCondLst>
                                            <p:cond evt="begin" delay="0">
                                              <p:tn val="38"/>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build="p" bldLvl="5"/>
      <p:bldP spid="7" grpId="0" animBg="1" autoUpdateAnimBg="0"/>
      <p:bldP spid="8" grpId="0" animBg="1" autoUpdateAnimBg="0"/>
      <p:bldP spid="9" grpId="0" animBg="1"/>
      <p:bldP spid="1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smtClean="0">
                <a:ea typeface="ＭＳ Ｐゴシック" pitchFamily="34" charset="-128"/>
              </a:rPr>
              <a:t>Point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451850" cy="965200"/>
          </a:xfrm>
        </p:spPr>
        <p:txBody>
          <a:bodyPr/>
          <a:lstStyle/>
          <a:p>
            <a:pPr eaLnBrk="1" hangingPunct="1">
              <a:lnSpc>
                <a:spcPct val="90000"/>
              </a:lnSpc>
            </a:pPr>
            <a:r>
              <a:rPr lang="en-US" u="sng" smtClean="0">
                <a:solidFill>
                  <a:srgbClr val="CC0000"/>
                </a:solidFill>
                <a:ea typeface="ＭＳ Ｐゴシック" pitchFamily="34" charset="-128"/>
              </a:rPr>
              <a:t>Silent mutation </a:t>
            </a:r>
            <a:r>
              <a:rPr lang="en-US" smtClean="0">
                <a:ea typeface="ＭＳ Ｐゴシック" pitchFamily="34" charset="-128"/>
              </a:rPr>
              <a:t>= no change to protein</a:t>
            </a:r>
          </a:p>
        </p:txBody>
      </p:sp>
      <p:sp>
        <p:nvSpPr>
          <p:cNvPr id="25604" name="Rectangle 76"/>
          <p:cNvSpPr>
            <a:spLocks noChangeArrowheads="1"/>
          </p:cNvSpPr>
          <p:nvPr/>
        </p:nvSpPr>
        <p:spPr bwMode="auto">
          <a:xfrm>
            <a:off x="958850" y="2047875"/>
            <a:ext cx="59245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GCA</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25612" name="AutoShape 77"/>
          <p:cNvSpPr>
            <a:spLocks noChangeArrowheads="1"/>
          </p:cNvSpPr>
          <p:nvPr/>
        </p:nvSpPr>
        <p:spPr bwMode="auto">
          <a:xfrm>
            <a:off x="3535363" y="2652713"/>
            <a:ext cx="633412"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5613" name="Rectangle 76"/>
          <p:cNvSpPr>
            <a:spLocks noChangeArrowheads="1"/>
          </p:cNvSpPr>
          <p:nvPr/>
        </p:nvSpPr>
        <p:spPr bwMode="auto">
          <a:xfrm>
            <a:off x="958850" y="3483928"/>
            <a:ext cx="4839915"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009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35" name="Rectangle 76"/>
          <p:cNvSpPr>
            <a:spLocks noChangeArrowheads="1"/>
          </p:cNvSpPr>
          <p:nvPr/>
        </p:nvSpPr>
        <p:spPr bwMode="auto">
          <a:xfrm>
            <a:off x="958850" y="4598988"/>
            <a:ext cx="5924550" cy="493712"/>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GC</a:t>
            </a:r>
            <a:r>
              <a:rPr lang="en-US" sz="3200" b="1">
                <a:solidFill>
                  <a:srgbClr val="008000"/>
                </a:solidFill>
                <a:latin typeface="Courier" charset="0"/>
              </a:rPr>
              <a:t>U</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43" name="AutoShape 77"/>
          <p:cNvSpPr>
            <a:spLocks noChangeArrowheads="1"/>
          </p:cNvSpPr>
          <p:nvPr/>
        </p:nvSpPr>
        <p:spPr bwMode="auto">
          <a:xfrm>
            <a:off x="3535363" y="5205413"/>
            <a:ext cx="633412"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44" name="Rectangle 76"/>
          <p:cNvSpPr>
            <a:spLocks noChangeArrowheads="1"/>
          </p:cNvSpPr>
          <p:nvPr/>
        </p:nvSpPr>
        <p:spPr bwMode="auto">
          <a:xfrm>
            <a:off x="958850" y="6035834"/>
            <a:ext cx="4915256"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800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76" name="Oval 75"/>
          <p:cNvSpPr>
            <a:spLocks noChangeArrowheads="1"/>
          </p:cNvSpPr>
          <p:nvPr/>
        </p:nvSpPr>
        <p:spPr bwMode="auto">
          <a:xfrm>
            <a:off x="3200400" y="4495800"/>
            <a:ext cx="976312" cy="903288"/>
          </a:xfrm>
          <a:prstGeom prst="ellipse">
            <a:avLst/>
          </a:prstGeom>
          <a:noFill/>
          <a:ln w="76200">
            <a:solidFill>
              <a:srgbClr val="000000"/>
            </a:solidFill>
            <a:round/>
            <a:headEnd/>
            <a:tailEnd/>
          </a:ln>
        </p:spPr>
        <p:txBody>
          <a:bodyPr wrap="none" anchor="ctr"/>
          <a:lstStyle/>
          <a:p>
            <a:endParaRPr lang="en-US"/>
          </a:p>
        </p:txBody>
      </p:sp>
      <p:sp>
        <p:nvSpPr>
          <p:cNvPr id="77" name="Oval 76"/>
          <p:cNvSpPr>
            <a:spLocks noChangeArrowheads="1"/>
          </p:cNvSpPr>
          <p:nvPr/>
        </p:nvSpPr>
        <p:spPr bwMode="auto">
          <a:xfrm>
            <a:off x="3200400" y="5791200"/>
            <a:ext cx="976312" cy="904875"/>
          </a:xfrm>
          <a:prstGeom prst="ellipse">
            <a:avLst/>
          </a:prstGeom>
          <a:noFill/>
          <a:ln w="76200">
            <a:solidFill>
              <a:srgbClr val="000000"/>
            </a:solidFill>
            <a:round/>
            <a:headEnd/>
            <a:tailEnd/>
          </a:ln>
        </p:spPr>
        <p:txBody>
          <a:bodyPr wrap="none" anchor="ctr"/>
          <a:lstStyle/>
          <a:p>
            <a:endParaRPr lang="en-US"/>
          </a:p>
        </p:txBody>
      </p:sp>
      <p:pic>
        <p:nvPicPr>
          <p:cNvPr id="78" name="Picture 6" descr="penguinL"/>
          <p:cNvPicPr>
            <a:picLocks noChangeAspect="1" noChangeArrowheads="1"/>
          </p:cNvPicPr>
          <p:nvPr/>
        </p:nvPicPr>
        <p:blipFill>
          <a:blip r:embed="rId9" cstate="print"/>
          <a:srcRect/>
          <a:stretch>
            <a:fillRect/>
          </a:stretch>
        </p:blipFill>
        <p:spPr bwMode="auto">
          <a:xfrm>
            <a:off x="7869238" y="5562600"/>
            <a:ext cx="1274762" cy="1295400"/>
          </a:xfrm>
          <a:prstGeom prst="rect">
            <a:avLst/>
          </a:prstGeom>
          <a:noFill/>
          <a:ln w="9525">
            <a:noFill/>
            <a:miter lim="800000"/>
            <a:headEnd/>
            <a:tailEnd/>
          </a:ln>
        </p:spPr>
      </p:pic>
      <p:sp>
        <p:nvSpPr>
          <p:cNvPr id="79" name="AutoShape 7"/>
          <p:cNvSpPr>
            <a:spLocks noChangeArrowheads="1"/>
          </p:cNvSpPr>
          <p:nvPr/>
        </p:nvSpPr>
        <p:spPr bwMode="auto">
          <a:xfrm flipH="1">
            <a:off x="6985000" y="3760788"/>
            <a:ext cx="1881188"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
            </a:r>
            <a:br>
              <a:rPr lang="en-US" sz="1600" b="1">
                <a:solidFill>
                  <a:srgbClr val="0F116A"/>
                </a:solidFill>
                <a:latin typeface="Comic Sans MS" charset="0"/>
              </a:rPr>
            </a:br>
            <a:r>
              <a:rPr lang="en-US" sz="1600" b="1">
                <a:solidFill>
                  <a:srgbClr val="0F116A"/>
                </a:solidFill>
                <a:latin typeface="Comic Sans MS" charset="0"/>
              </a:rPr>
              <a:t>Does this change</a:t>
            </a:r>
            <a:br>
              <a:rPr lang="en-US" sz="1600" b="1">
                <a:solidFill>
                  <a:srgbClr val="0F116A"/>
                </a:solidFill>
                <a:latin typeface="Comic Sans MS" charset="0"/>
              </a:rPr>
            </a:br>
            <a:r>
              <a:rPr lang="en-US" sz="1600" b="1">
                <a:solidFill>
                  <a:srgbClr val="0F116A"/>
                </a:solidFill>
                <a:latin typeface="Comic Sans MS" charset="0"/>
              </a:rPr>
              <a:t>the protein?</a:t>
            </a:r>
          </a:p>
          <a:p>
            <a:r>
              <a:rPr lang="en-US" sz="1600" b="1">
                <a:solidFill>
                  <a:srgbClr val="CC0000"/>
                </a:solidFill>
                <a:latin typeface="Comic Sans MS" charset="0"/>
              </a:rPr>
              <a:t>Why not?</a:t>
            </a:r>
          </a:p>
        </p:txBody>
      </p:sp>
      <p:sp>
        <p:nvSpPr>
          <p:cNvPr id="80" name="AutoShape 7"/>
          <p:cNvSpPr>
            <a:spLocks noChangeArrowheads="1"/>
          </p:cNvSpPr>
          <p:nvPr/>
        </p:nvSpPr>
        <p:spPr bwMode="auto">
          <a:xfrm flipH="1">
            <a:off x="6985000" y="3760788"/>
            <a:ext cx="1881188"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The code has</a:t>
            </a:r>
            <a:br>
              <a:rPr lang="en-US" sz="1600" b="1">
                <a:solidFill>
                  <a:srgbClr val="0F116A"/>
                </a:solidFill>
                <a:latin typeface="Comic Sans MS" charset="0"/>
              </a:rPr>
            </a:br>
            <a:r>
              <a:rPr lang="en-US" sz="1600" b="1">
                <a:solidFill>
                  <a:srgbClr val="0F116A"/>
                </a:solidFill>
                <a:latin typeface="Comic Sans MS" charset="0"/>
              </a:rPr>
              <a:t>repeats in it</a:t>
            </a:r>
            <a:r>
              <a:rPr lang="en-US" sz="1600" b="1" i="1">
                <a:solidFill>
                  <a:srgbClr val="0F116A"/>
                </a:solidFill>
                <a:latin typeface="Comic Sans MS" charset="0"/>
              </a:rPr>
              <a:t>!</a:t>
            </a:r>
            <a:endParaRPr lang="en-US" sz="1600" b="1" i="1">
              <a:solidFill>
                <a:srgbClr val="CC0000"/>
              </a:solidFill>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subTnLst>
                                    <p:audio>
                                      <p:cMediaNode>
                                        <p:cTn display="0" masterRel="sameClick">
                                          <p:stCondLst>
                                            <p:cond evt="begin" delay="0">
                                              <p:tn val="16"/>
                                            </p:cond>
                                          </p:stCondLst>
                                          <p:endCondLst>
                                            <p:cond evt="onStopAudio" delay="0">
                                              <p:tgtEl>
                                                <p:sldTgt/>
                                              </p:tgtEl>
                                            </p:cond>
                                          </p:endCondLst>
                                        </p:cTn>
                                        <p:tgtEl>
                                          <p:sndTgt r:embed="rId5" name="String"/>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subTnLst>
                                    <p:audio>
                                      <p:cMediaNode>
                                        <p:cTn display="0" masterRel="sameClick">
                                          <p:stCondLst>
                                            <p:cond evt="begin" delay="0">
                                              <p:tn val="21"/>
                                            </p:cond>
                                          </p:stCondLst>
                                          <p:endCondLst>
                                            <p:cond evt="onStopAudio" delay="0">
                                              <p:tgtEl>
                                                <p:sldTgt/>
                                              </p:tgtEl>
                                            </p:cond>
                                          </p:endCondLst>
                                        </p:cTn>
                                        <p:tgtEl>
                                          <p:sndTgt r:embed="rId6" name="Arrow"/>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wipe(left)">
                                      <p:cBhvr>
                                        <p:cTn id="33" dur="500"/>
                                        <p:tgtEl>
                                          <p:spTgt spid="77"/>
                                        </p:tgtEl>
                                      </p:cBhvr>
                                    </p:animEffect>
                                  </p:childTnLst>
                                  <p:subTnLst>
                                    <p:audio>
                                      <p:cMediaNode>
                                        <p:cTn display="0" masterRel="sameClick">
                                          <p:stCondLst>
                                            <p:cond evt="begin" delay="0">
                                              <p:tn val="31"/>
                                            </p:cond>
                                          </p:stCondLst>
                                          <p:endCondLst>
                                            <p:cond evt="onStopAudio" delay="0">
                                              <p:tgtEl>
                                                <p:sldTgt/>
                                              </p:tgtEl>
                                            </p:cond>
                                          </p:endCondLst>
                                        </p:cTn>
                                        <p:tgtEl>
                                          <p:sndTgt r:embed="rId7" name="Vibro Up"/>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79">
                                            <p:bg/>
                                          </p:spTgt>
                                        </p:tgtEl>
                                        <p:attrNameLst>
                                          <p:attrName>style.visibility</p:attrName>
                                        </p:attrNameLst>
                                      </p:cBhvr>
                                      <p:to>
                                        <p:strVal val="visible"/>
                                      </p:to>
                                    </p:set>
                                    <p:animEffect transition="in" filter="wipe(down)">
                                      <p:cBhvr>
                                        <p:cTn id="42" dur="500"/>
                                        <p:tgtEl>
                                          <p:spTgt spid="79">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9">
                                            <p:txEl>
                                              <p:pRg st="0" end="0"/>
                                            </p:txEl>
                                          </p:spTgt>
                                        </p:tgtEl>
                                        <p:attrNameLst>
                                          <p:attrName>style.visibility</p:attrName>
                                        </p:attrNameLst>
                                      </p:cBhvr>
                                      <p:to>
                                        <p:strVal val="visible"/>
                                      </p:to>
                                    </p:set>
                                    <p:animEffect transition="in" filter="wipe(left)">
                                      <p:cBhvr>
                                        <p:cTn id="45" dur="500"/>
                                        <p:tgtEl>
                                          <p:spTgt spid="79">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8" name="Quack"/>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9">
                                            <p:txEl>
                                              <p:pRg st="1" end="1"/>
                                            </p:txEl>
                                          </p:spTgt>
                                        </p:tgtEl>
                                        <p:attrNameLst>
                                          <p:attrName>style.visibility</p:attrName>
                                        </p:attrNameLst>
                                      </p:cBhvr>
                                      <p:to>
                                        <p:strVal val="visible"/>
                                      </p:to>
                                    </p:set>
                                    <p:animEffect transition="in" filter="wipe(left)">
                                      <p:cBhvr>
                                        <p:cTn id="50" dur="500"/>
                                        <p:tgtEl>
                                          <p:spTgt spid="79">
                                            <p:txEl>
                                              <p:pRg st="1" end="1"/>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8" name="Quack"/>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down)">
                                      <p:cBhvr>
                                        <p:cTn id="55" dur="500"/>
                                        <p:tgtEl>
                                          <p:spTgt spid="80"/>
                                        </p:tgtEl>
                                      </p:cBhvr>
                                    </p:animEffect>
                                  </p:childTnLst>
                                  <p:subTnLst>
                                    <p:audio>
                                      <p:cMediaNode>
                                        <p:cTn display="0" masterRel="sameClick">
                                          <p:stCondLst>
                                            <p:cond evt="begin" delay="0">
                                              <p:tn val="53"/>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P spid="35" grpId="0" animBg="1"/>
      <p:bldP spid="43" grpId="0" animBg="1"/>
      <p:bldP spid="44" grpId="0" animBg="1"/>
      <p:bldP spid="76" grpId="0" animBg="1"/>
      <p:bldP spid="77" grpId="0" animBg="1"/>
      <p:bldP spid="79" grpId="0" build="p" bldLvl="2" animBg="1" autoUpdateAnimBg="0"/>
      <p:bldP spid="80" grpId="0" bldLvl="2"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smtClean="0">
                <a:ea typeface="ＭＳ Ｐゴシック" pitchFamily="34" charset="-128"/>
              </a:rPr>
              <a:t>Point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451850" cy="965200"/>
          </a:xfrm>
        </p:spPr>
        <p:txBody>
          <a:bodyPr/>
          <a:lstStyle/>
          <a:p>
            <a:pPr eaLnBrk="1" hangingPunct="1">
              <a:lnSpc>
                <a:spcPct val="90000"/>
              </a:lnSpc>
            </a:pPr>
            <a:r>
              <a:rPr lang="en-US" u="sng" smtClean="0">
                <a:solidFill>
                  <a:srgbClr val="CC0000"/>
                </a:solidFill>
                <a:ea typeface="ＭＳ Ｐゴシック" pitchFamily="34" charset="-128"/>
              </a:rPr>
              <a:t>Nonsense mutation </a:t>
            </a:r>
            <a:r>
              <a:rPr lang="en-US" smtClean="0">
                <a:ea typeface="ＭＳ Ｐゴシック" pitchFamily="34" charset="-128"/>
              </a:rPr>
              <a:t>= change to STOP</a:t>
            </a:r>
          </a:p>
        </p:txBody>
      </p:sp>
      <p:sp>
        <p:nvSpPr>
          <p:cNvPr id="27652" name="Rectangle 76"/>
          <p:cNvSpPr>
            <a:spLocks noChangeArrowheads="1"/>
          </p:cNvSpPr>
          <p:nvPr/>
        </p:nvSpPr>
        <p:spPr bwMode="auto">
          <a:xfrm>
            <a:off x="969963" y="2047875"/>
            <a:ext cx="59245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GCA</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27660" name="AutoShape 77"/>
          <p:cNvSpPr>
            <a:spLocks noChangeArrowheads="1"/>
          </p:cNvSpPr>
          <p:nvPr/>
        </p:nvSpPr>
        <p:spPr bwMode="auto">
          <a:xfrm>
            <a:off x="3548063" y="2652713"/>
            <a:ext cx="633412"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7661" name="Rectangle 76"/>
          <p:cNvSpPr>
            <a:spLocks noChangeArrowheads="1"/>
          </p:cNvSpPr>
          <p:nvPr/>
        </p:nvSpPr>
        <p:spPr bwMode="auto">
          <a:xfrm>
            <a:off x="969963" y="3483928"/>
            <a:ext cx="4915256"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009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35" name="Rectangle 76"/>
          <p:cNvSpPr>
            <a:spLocks noChangeArrowheads="1"/>
          </p:cNvSpPr>
          <p:nvPr/>
        </p:nvSpPr>
        <p:spPr bwMode="auto">
          <a:xfrm>
            <a:off x="969963" y="4598988"/>
            <a:ext cx="5924550" cy="493712"/>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a:solidFill>
                  <a:srgbClr val="0F116A"/>
                </a:solidFill>
                <a:latin typeface="Courier" charset="0"/>
              </a:rPr>
              <a:t>AUG</a:t>
            </a:r>
            <a:r>
              <a:rPr lang="en-US" sz="3200" b="1" dirty="0">
                <a:solidFill>
                  <a:srgbClr val="CC0000"/>
                </a:solidFill>
                <a:latin typeface="Courier" charset="0"/>
              </a:rPr>
              <a:t>CGU</a:t>
            </a:r>
            <a:r>
              <a:rPr lang="en-US" sz="3200" b="1" dirty="0">
                <a:solidFill>
                  <a:srgbClr val="000090"/>
                </a:solidFill>
                <a:latin typeface="Courier" charset="0"/>
              </a:rPr>
              <a:t>GUA</a:t>
            </a:r>
            <a:r>
              <a:rPr lang="en-US" sz="3200" b="1" dirty="0">
                <a:solidFill>
                  <a:srgbClr val="CC0000"/>
                </a:solidFill>
                <a:latin typeface="Courier" charset="0"/>
              </a:rPr>
              <a:t>UA</a:t>
            </a:r>
            <a:r>
              <a:rPr lang="en-US" sz="3200" b="1" dirty="0">
                <a:solidFill>
                  <a:srgbClr val="008000"/>
                </a:solidFill>
                <a:latin typeface="Courier" charset="0"/>
              </a:rPr>
              <a:t>A</a:t>
            </a:r>
            <a:r>
              <a:rPr lang="en-US" sz="3200" b="1" dirty="0">
                <a:solidFill>
                  <a:srgbClr val="000090"/>
                </a:solidFill>
                <a:latin typeface="Courier" charset="0"/>
              </a:rPr>
              <a:t>GCA</a:t>
            </a:r>
            <a:r>
              <a:rPr lang="en-US" sz="3200" b="1" dirty="0">
                <a:solidFill>
                  <a:srgbClr val="CC0000"/>
                </a:solidFill>
                <a:latin typeface="Courier" charset="0"/>
              </a:rPr>
              <a:t>UGC</a:t>
            </a:r>
            <a:r>
              <a:rPr lang="en-US" sz="3200" b="1" dirty="0">
                <a:solidFill>
                  <a:srgbClr val="000090"/>
                </a:solidFill>
                <a:latin typeface="Courier" charset="0"/>
              </a:rPr>
              <a:t>GAG</a:t>
            </a:r>
            <a:r>
              <a:rPr lang="en-US" sz="3200" b="1" dirty="0">
                <a:solidFill>
                  <a:srgbClr val="CC0000"/>
                </a:solidFill>
                <a:latin typeface="Courier" charset="0"/>
              </a:rPr>
              <a:t>UGA</a:t>
            </a:r>
          </a:p>
        </p:txBody>
      </p:sp>
      <p:sp>
        <p:nvSpPr>
          <p:cNvPr id="43" name="AutoShape 77"/>
          <p:cNvSpPr>
            <a:spLocks noChangeArrowheads="1"/>
          </p:cNvSpPr>
          <p:nvPr/>
        </p:nvSpPr>
        <p:spPr bwMode="auto">
          <a:xfrm>
            <a:off x="3548063" y="5205413"/>
            <a:ext cx="633412"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44" name="Rectangle 76"/>
          <p:cNvSpPr>
            <a:spLocks noChangeArrowheads="1"/>
          </p:cNvSpPr>
          <p:nvPr/>
        </p:nvSpPr>
        <p:spPr bwMode="auto">
          <a:xfrm>
            <a:off x="969963" y="6035834"/>
            <a:ext cx="2461058"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008000"/>
                </a:solidFill>
                <a:latin typeface="Courier" charset="0"/>
              </a:rPr>
              <a:t>Stop</a:t>
            </a:r>
            <a:endParaRPr lang="en-US" sz="3200" b="1" dirty="0">
              <a:solidFill>
                <a:srgbClr val="008000"/>
              </a:solidFill>
              <a:latin typeface="Courier" charset="0"/>
            </a:endParaRPr>
          </a:p>
        </p:txBody>
      </p:sp>
      <p:sp>
        <p:nvSpPr>
          <p:cNvPr id="69" name="Oval 68"/>
          <p:cNvSpPr>
            <a:spLocks noChangeArrowheads="1"/>
          </p:cNvSpPr>
          <p:nvPr/>
        </p:nvSpPr>
        <p:spPr bwMode="auto">
          <a:xfrm>
            <a:off x="2514600" y="4495800"/>
            <a:ext cx="977900" cy="903288"/>
          </a:xfrm>
          <a:prstGeom prst="ellipse">
            <a:avLst/>
          </a:prstGeom>
          <a:noFill/>
          <a:ln w="76200">
            <a:solidFill>
              <a:srgbClr val="000000"/>
            </a:solidFill>
            <a:round/>
            <a:headEnd/>
            <a:tailEnd/>
          </a:ln>
        </p:spPr>
        <p:txBody>
          <a:bodyPr wrap="none" anchor="ctr"/>
          <a:lstStyle/>
          <a:p>
            <a:endParaRPr lang="en-US"/>
          </a:p>
        </p:txBody>
      </p:sp>
      <p:sp>
        <p:nvSpPr>
          <p:cNvPr id="70" name="Oval 69"/>
          <p:cNvSpPr>
            <a:spLocks noChangeArrowheads="1"/>
          </p:cNvSpPr>
          <p:nvPr/>
        </p:nvSpPr>
        <p:spPr bwMode="auto">
          <a:xfrm>
            <a:off x="2438400" y="5791200"/>
            <a:ext cx="1228725" cy="904875"/>
          </a:xfrm>
          <a:prstGeom prst="ellipse">
            <a:avLst/>
          </a:prstGeom>
          <a:noFill/>
          <a:ln w="76200">
            <a:solidFill>
              <a:srgbClr val="000000"/>
            </a:solidFill>
            <a:round/>
            <a:headEnd/>
            <a:tailEnd/>
          </a:ln>
        </p:spPr>
        <p:txBody>
          <a:bodyPr wrap="none" anchor="ctr"/>
          <a:lstStyle/>
          <a:p>
            <a:endParaRPr lang="en-US"/>
          </a:p>
        </p:txBody>
      </p:sp>
      <p:pic>
        <p:nvPicPr>
          <p:cNvPr id="71" name="Picture 6" descr="penguinL"/>
          <p:cNvPicPr>
            <a:picLocks noChangeAspect="1" noChangeArrowheads="1"/>
          </p:cNvPicPr>
          <p:nvPr/>
        </p:nvPicPr>
        <p:blipFill>
          <a:blip r:embed="rId9" cstate="print"/>
          <a:srcRect/>
          <a:stretch>
            <a:fillRect/>
          </a:stretch>
        </p:blipFill>
        <p:spPr bwMode="auto">
          <a:xfrm>
            <a:off x="7869238" y="5562600"/>
            <a:ext cx="1274762" cy="1295400"/>
          </a:xfrm>
          <a:prstGeom prst="rect">
            <a:avLst/>
          </a:prstGeom>
          <a:noFill/>
          <a:ln w="9525">
            <a:noFill/>
            <a:miter lim="800000"/>
            <a:headEnd/>
            <a:tailEnd/>
          </a:ln>
        </p:spPr>
      </p:pic>
      <p:sp>
        <p:nvSpPr>
          <p:cNvPr id="72" name="AutoShape 7"/>
          <p:cNvSpPr>
            <a:spLocks noChangeArrowheads="1"/>
          </p:cNvSpPr>
          <p:nvPr/>
        </p:nvSpPr>
        <p:spPr bwMode="auto">
          <a:xfrm flipH="1">
            <a:off x="6985000" y="3760788"/>
            <a:ext cx="1881188"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Really destroyed</a:t>
            </a:r>
            <a:br>
              <a:rPr lang="en-US" sz="1600" b="1">
                <a:solidFill>
                  <a:srgbClr val="0F116A"/>
                </a:solidFill>
                <a:latin typeface="Comic Sans MS" charset="0"/>
              </a:rPr>
            </a:br>
            <a:r>
              <a:rPr lang="en-US" sz="1600" b="1">
                <a:solidFill>
                  <a:srgbClr val="0F116A"/>
                </a:solidFill>
                <a:latin typeface="Comic Sans MS" charset="0"/>
              </a:rPr>
              <a:t>that protein</a:t>
            </a:r>
            <a:r>
              <a:rPr lang="en-US" sz="1600" b="1" i="1">
                <a:solidFill>
                  <a:srgbClr val="0F116A"/>
                </a:solidFill>
                <a:latin typeface="Comic Sans MS"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subTnLst>
                                    <p:audio>
                                      <p:cMediaNode>
                                        <p:cTn display="0" masterRel="sameClick">
                                          <p:stCondLst>
                                            <p:cond evt="begin" delay="0">
                                              <p:tn val="16"/>
                                            </p:cond>
                                          </p:stCondLst>
                                          <p:endCondLst>
                                            <p:cond evt="onStopAudio" delay="0">
                                              <p:tgtEl>
                                                <p:sldTgt/>
                                              </p:tgtEl>
                                            </p:cond>
                                          </p:endCondLst>
                                        </p:cTn>
                                        <p:tgtEl>
                                          <p:sndTgt r:embed="rId5" name="String"/>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subTnLst>
                                    <p:audio>
                                      <p:cMediaNode>
                                        <p:cTn display="0" masterRel="sameClick">
                                          <p:stCondLst>
                                            <p:cond evt="begin" delay="0">
                                              <p:tn val="21"/>
                                            </p:cond>
                                          </p:stCondLst>
                                          <p:endCondLst>
                                            <p:cond evt="onStopAudio" delay="0">
                                              <p:tgtEl>
                                                <p:sldTgt/>
                                              </p:tgtEl>
                                            </p:cond>
                                          </p:endCondLst>
                                        </p:cTn>
                                        <p:tgtEl>
                                          <p:sndTgt r:embed="rId6" name="Arrow"/>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subTnLst>
                                    <p:audio>
                                      <p:cMediaNode>
                                        <p:cTn display="0" masterRel="sameClick">
                                          <p:stCondLst>
                                            <p:cond evt="begin" delay="0">
                                              <p:tn val="31"/>
                                            </p:cond>
                                          </p:stCondLst>
                                          <p:endCondLst>
                                            <p:cond evt="onStopAudio" delay="0">
                                              <p:tgtEl>
                                                <p:sldTgt/>
                                              </p:tgtEl>
                                            </p:cond>
                                          </p:endCondLst>
                                        </p:cTn>
                                        <p:tgtEl>
                                          <p:sndTgt r:embed="rId7" name="Vibro Up"/>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down)">
                                      <p:cBhvr>
                                        <p:cTn id="38" dur="500"/>
                                        <p:tgtEl>
                                          <p:spTgt spid="71"/>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subTnLst>
                                    <p:audio>
                                      <p:cMediaNode>
                                        <p:cTn display="0" masterRel="sameClick">
                                          <p:stCondLst>
                                            <p:cond evt="begin" delay="0">
                                              <p:tn val="40"/>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P spid="35" grpId="0" animBg="1"/>
      <p:bldP spid="43" grpId="0" animBg="1"/>
      <p:bldP spid="44" grpId="0" animBg="1"/>
      <p:bldP spid="69" grpId="0" animBg="1"/>
      <p:bldP spid="70" grpId="0" animBg="1"/>
      <p:bldP spid="72" grpId="0" bldLvl="2"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RNA?</a:t>
            </a:r>
            <a:endParaRPr lang="en-US" dirty="0"/>
          </a:p>
        </p:txBody>
      </p:sp>
      <p:sp>
        <p:nvSpPr>
          <p:cNvPr id="3" name="Content Placeholder 2"/>
          <p:cNvSpPr>
            <a:spLocks noGrp="1"/>
          </p:cNvSpPr>
          <p:nvPr>
            <p:ph idx="1"/>
          </p:nvPr>
        </p:nvSpPr>
        <p:spPr>
          <a:xfrm>
            <a:off x="381000" y="1981200"/>
            <a:ext cx="5715000" cy="4267200"/>
          </a:xfrm>
        </p:spPr>
        <p:txBody>
          <a:bodyPr/>
          <a:lstStyle/>
          <a:p>
            <a:r>
              <a:rPr lang="en-US" sz="2400" dirty="0" smtClean="0"/>
              <a:t>RNA stands for </a:t>
            </a:r>
            <a:r>
              <a:rPr lang="en-US" sz="2400" i="1" dirty="0" smtClean="0"/>
              <a:t>ribonucleic acid</a:t>
            </a:r>
          </a:p>
          <a:p>
            <a:r>
              <a:rPr lang="en-US" sz="2400" dirty="0" smtClean="0"/>
              <a:t>One subunit of RNA is a </a:t>
            </a:r>
            <a:r>
              <a:rPr lang="en-US" sz="2400" b="1" u="sng" dirty="0" smtClean="0">
                <a:solidFill>
                  <a:schemeClr val="tx2">
                    <a:lumMod val="40000"/>
                    <a:lumOff val="60000"/>
                  </a:schemeClr>
                </a:solidFill>
              </a:rPr>
              <a:t>nucleotide</a:t>
            </a:r>
            <a:r>
              <a:rPr lang="en-US" sz="2400" dirty="0" smtClean="0"/>
              <a:t> (just like DNA!)</a:t>
            </a:r>
          </a:p>
          <a:p>
            <a:pPr lvl="1"/>
            <a:r>
              <a:rPr lang="en-US" sz="2400" dirty="0" smtClean="0"/>
              <a:t>1 - 5 carbon sugar (it’s ribose in RNA)</a:t>
            </a:r>
          </a:p>
          <a:p>
            <a:pPr lvl="1"/>
            <a:r>
              <a:rPr lang="en-US" sz="2400" dirty="0" smtClean="0"/>
              <a:t>1 - phosphate group</a:t>
            </a:r>
          </a:p>
          <a:p>
            <a:pPr lvl="1"/>
            <a:r>
              <a:rPr lang="en-US" sz="2400" dirty="0" smtClean="0"/>
              <a:t>1 – nitrogenous (N) base</a:t>
            </a:r>
          </a:p>
          <a:p>
            <a:r>
              <a:rPr lang="en-US" sz="2400" dirty="0" smtClean="0"/>
              <a:t>Three types of RNA</a:t>
            </a:r>
          </a:p>
          <a:p>
            <a:pPr lvl="1"/>
            <a:r>
              <a:rPr lang="en-US" sz="2400" dirty="0" smtClean="0"/>
              <a:t>mRNA, </a:t>
            </a:r>
            <a:r>
              <a:rPr lang="en-US" sz="2400" dirty="0" err="1" smtClean="0"/>
              <a:t>rRNA</a:t>
            </a:r>
            <a:r>
              <a:rPr lang="en-US" sz="2400" dirty="0" smtClean="0"/>
              <a:t>, </a:t>
            </a:r>
            <a:r>
              <a:rPr lang="en-US" sz="2400" dirty="0" err="1" smtClean="0"/>
              <a:t>tRNA</a:t>
            </a:r>
            <a:endParaRPr lang="en-US" sz="2400" dirty="0" smtClean="0"/>
          </a:p>
          <a:p>
            <a:pPr lvl="1"/>
            <a:r>
              <a:rPr lang="en-US" sz="2400" dirty="0" smtClean="0"/>
              <a:t>First, we will look at mRNA!</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5943600" y="2057400"/>
            <a:ext cx="2743200" cy="436268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pPr eaLnBrk="1" hangingPunct="1"/>
            <a:r>
              <a:rPr lang="en-US" smtClean="0">
                <a:ea typeface="ＭＳ Ｐゴシック" pitchFamily="34" charset="-128"/>
              </a:rPr>
              <a:t>Frameshift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272463" cy="1411288"/>
          </a:xfrm>
        </p:spPr>
        <p:txBody>
          <a:bodyPr/>
          <a:lstStyle/>
          <a:p>
            <a:pPr eaLnBrk="1" hangingPunct="1">
              <a:lnSpc>
                <a:spcPct val="90000"/>
              </a:lnSpc>
            </a:pPr>
            <a:r>
              <a:rPr lang="en-US" smtClean="0">
                <a:ea typeface="ＭＳ Ｐゴシック" pitchFamily="34" charset="-128"/>
              </a:rPr>
              <a:t>Add or delete one or more bases</a:t>
            </a:r>
          </a:p>
          <a:p>
            <a:pPr lvl="1" eaLnBrk="1" hangingPunct="1">
              <a:lnSpc>
                <a:spcPct val="90000"/>
              </a:lnSpc>
            </a:pPr>
            <a:r>
              <a:rPr lang="en-US" smtClean="0">
                <a:ea typeface="ＭＳ Ｐゴシック" pitchFamily="34" charset="-128"/>
              </a:rPr>
              <a:t>changes the meaning of the whole protein</a:t>
            </a:r>
          </a:p>
        </p:txBody>
      </p:sp>
      <p:sp>
        <p:nvSpPr>
          <p:cNvPr id="8" name="Rectangle 76"/>
          <p:cNvSpPr>
            <a:spLocks noChangeArrowheads="1"/>
          </p:cNvSpPr>
          <p:nvPr/>
        </p:nvSpPr>
        <p:spPr bwMode="auto">
          <a:xfrm>
            <a:off x="1458913" y="3032125"/>
            <a:ext cx="59118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THE</a:t>
            </a:r>
            <a:r>
              <a:rPr lang="en-US" sz="3200" b="1">
                <a:solidFill>
                  <a:srgbClr val="CC0000"/>
                </a:solidFill>
                <a:latin typeface="Courier" charset="0"/>
              </a:rPr>
              <a:t>FAT</a:t>
            </a:r>
            <a:r>
              <a:rPr lang="en-US" sz="3200" b="1">
                <a:solidFill>
                  <a:srgbClr val="0F116A"/>
                </a:solidFill>
                <a:latin typeface="Courier" charset="0"/>
              </a:rPr>
              <a:t>CAT</a:t>
            </a:r>
            <a:r>
              <a:rPr lang="en-US" sz="3200" b="1">
                <a:solidFill>
                  <a:srgbClr val="CC0000"/>
                </a:solidFill>
                <a:latin typeface="Courier" charset="0"/>
              </a:rPr>
              <a:t>AND</a:t>
            </a:r>
            <a:r>
              <a:rPr lang="en-US" sz="3200" b="1">
                <a:solidFill>
                  <a:srgbClr val="0F116A"/>
                </a:solidFill>
                <a:latin typeface="Courier" charset="0"/>
              </a:rPr>
              <a:t>THE</a:t>
            </a:r>
            <a:r>
              <a:rPr lang="en-US" sz="3200" b="1">
                <a:solidFill>
                  <a:srgbClr val="CC0000"/>
                </a:solidFill>
                <a:latin typeface="Courier" charset="0"/>
              </a:rPr>
              <a:t>RED</a:t>
            </a:r>
            <a:r>
              <a:rPr lang="en-US" sz="3200" b="1">
                <a:solidFill>
                  <a:srgbClr val="0F116A"/>
                </a:solidFill>
                <a:latin typeface="Courier" charset="0"/>
              </a:rPr>
              <a:t>RAT</a:t>
            </a:r>
            <a:r>
              <a:rPr lang="en-US" sz="3200" b="1">
                <a:solidFill>
                  <a:srgbClr val="CC0000"/>
                </a:solidFill>
                <a:latin typeface="Courier" charset="0"/>
              </a:rPr>
              <a:t>RAN</a:t>
            </a:r>
            <a:endParaRPr lang="en-US" sz="3200" b="1">
              <a:solidFill>
                <a:srgbClr val="0F116A"/>
              </a:solidFill>
              <a:latin typeface="Courier" charset="0"/>
            </a:endParaRPr>
          </a:p>
        </p:txBody>
      </p:sp>
      <p:sp>
        <p:nvSpPr>
          <p:cNvPr id="16" name="Rectangle 76"/>
          <p:cNvSpPr>
            <a:spLocks noChangeArrowheads="1"/>
          </p:cNvSpPr>
          <p:nvPr/>
        </p:nvSpPr>
        <p:spPr bwMode="auto">
          <a:xfrm>
            <a:off x="1458913" y="4313238"/>
            <a:ext cx="6156325"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THE</a:t>
            </a:r>
            <a:r>
              <a:rPr lang="en-US" sz="3200" b="1">
                <a:solidFill>
                  <a:srgbClr val="CC0000"/>
                </a:solidFill>
                <a:latin typeface="Courier" charset="0"/>
              </a:rPr>
              <a:t>FAT</a:t>
            </a:r>
            <a:r>
              <a:rPr lang="en-US" sz="3200" b="1">
                <a:solidFill>
                  <a:srgbClr val="0F116A"/>
                </a:solidFill>
                <a:latin typeface="Courier" charset="0"/>
              </a:rPr>
              <a:t>CA</a:t>
            </a:r>
            <a:r>
              <a:rPr lang="en-US" sz="3200" b="1">
                <a:solidFill>
                  <a:srgbClr val="008000"/>
                </a:solidFill>
                <a:latin typeface="Courier" charset="0"/>
              </a:rPr>
              <a:t>N</a:t>
            </a:r>
            <a:r>
              <a:rPr lang="en-US" sz="3200" b="1">
                <a:solidFill>
                  <a:srgbClr val="000090"/>
                </a:solidFill>
                <a:latin typeface="Courier" charset="0"/>
              </a:rPr>
              <a:t>T</a:t>
            </a:r>
            <a:r>
              <a:rPr lang="en-US" sz="3200" b="1">
                <a:solidFill>
                  <a:srgbClr val="CC0000"/>
                </a:solidFill>
                <a:latin typeface="Courier" charset="0"/>
              </a:rPr>
              <a:t>AND</a:t>
            </a:r>
            <a:r>
              <a:rPr lang="en-US" sz="3200" b="1">
                <a:solidFill>
                  <a:srgbClr val="0F116A"/>
                </a:solidFill>
                <a:latin typeface="Courier" charset="0"/>
              </a:rPr>
              <a:t>THE</a:t>
            </a:r>
            <a:r>
              <a:rPr lang="en-US" sz="3200" b="1">
                <a:solidFill>
                  <a:srgbClr val="CC0000"/>
                </a:solidFill>
                <a:latin typeface="Courier" charset="0"/>
              </a:rPr>
              <a:t>RED</a:t>
            </a:r>
            <a:r>
              <a:rPr lang="en-US" sz="3200" b="1">
                <a:solidFill>
                  <a:srgbClr val="0F116A"/>
                </a:solidFill>
                <a:latin typeface="Courier" charset="0"/>
              </a:rPr>
              <a:t>RAT</a:t>
            </a:r>
            <a:r>
              <a:rPr lang="en-US" sz="3200" b="1">
                <a:solidFill>
                  <a:srgbClr val="CC0000"/>
                </a:solidFill>
                <a:latin typeface="Courier" charset="0"/>
              </a:rPr>
              <a:t>RAN</a:t>
            </a:r>
            <a:endParaRPr lang="en-US" sz="3200" b="1">
              <a:solidFill>
                <a:srgbClr val="0F116A"/>
              </a:solidFill>
              <a:latin typeface="Courier" charset="0"/>
            </a:endParaRPr>
          </a:p>
        </p:txBody>
      </p:sp>
      <p:sp>
        <p:nvSpPr>
          <p:cNvPr id="24" name="AutoShape 77"/>
          <p:cNvSpPr>
            <a:spLocks noChangeArrowheads="1"/>
          </p:cNvSpPr>
          <p:nvPr/>
        </p:nvSpPr>
        <p:spPr bwMode="auto">
          <a:xfrm>
            <a:off x="4048125" y="3660775"/>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6" name="Rectangle 76"/>
          <p:cNvSpPr>
            <a:spLocks noChangeArrowheads="1"/>
          </p:cNvSpPr>
          <p:nvPr/>
        </p:nvSpPr>
        <p:spPr bwMode="auto">
          <a:xfrm>
            <a:off x="1458913" y="5727700"/>
            <a:ext cx="5662612"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THE</a:t>
            </a:r>
            <a:r>
              <a:rPr lang="en-US" sz="3200" b="1">
                <a:solidFill>
                  <a:srgbClr val="CC0000"/>
                </a:solidFill>
                <a:latin typeface="Courier" charset="0"/>
              </a:rPr>
              <a:t>FAT</a:t>
            </a:r>
            <a:r>
              <a:rPr lang="en-US" sz="3200" b="1">
                <a:solidFill>
                  <a:srgbClr val="0F116A"/>
                </a:solidFill>
                <a:latin typeface="Courier" charset="0"/>
              </a:rPr>
              <a:t>CA</a:t>
            </a:r>
            <a:r>
              <a:rPr lang="en-US" sz="3200" b="1">
                <a:solidFill>
                  <a:srgbClr val="CC0000"/>
                </a:solidFill>
                <a:latin typeface="Courier" charset="0"/>
              </a:rPr>
              <a:t>AND</a:t>
            </a:r>
            <a:r>
              <a:rPr lang="en-US" sz="3200" b="1">
                <a:solidFill>
                  <a:srgbClr val="0F116A"/>
                </a:solidFill>
                <a:latin typeface="Courier" charset="0"/>
              </a:rPr>
              <a:t>THE</a:t>
            </a:r>
            <a:r>
              <a:rPr lang="en-US" sz="3200" b="1">
                <a:solidFill>
                  <a:srgbClr val="CC0000"/>
                </a:solidFill>
                <a:latin typeface="Courier" charset="0"/>
              </a:rPr>
              <a:t>RED</a:t>
            </a:r>
            <a:r>
              <a:rPr lang="en-US" sz="3200" b="1">
                <a:solidFill>
                  <a:srgbClr val="0F116A"/>
                </a:solidFill>
                <a:latin typeface="Courier" charset="0"/>
              </a:rPr>
              <a:t>RAT</a:t>
            </a:r>
            <a:r>
              <a:rPr lang="en-US" sz="3200" b="1">
                <a:solidFill>
                  <a:srgbClr val="CC0000"/>
                </a:solidFill>
                <a:latin typeface="Courier" charset="0"/>
              </a:rPr>
              <a:t>RAN</a:t>
            </a:r>
            <a:endParaRPr lang="en-US" sz="3200" b="1">
              <a:solidFill>
                <a:srgbClr val="0F116A"/>
              </a:solidFill>
              <a:latin typeface="Courier" charset="0"/>
            </a:endParaRPr>
          </a:p>
        </p:txBody>
      </p:sp>
      <p:sp>
        <p:nvSpPr>
          <p:cNvPr id="36" name="Rectangle 35"/>
          <p:cNvSpPr>
            <a:spLocks noChangeArrowheads="1"/>
          </p:cNvSpPr>
          <p:nvPr/>
        </p:nvSpPr>
        <p:spPr bwMode="auto">
          <a:xfrm>
            <a:off x="3976688" y="5000625"/>
            <a:ext cx="774700" cy="584200"/>
          </a:xfrm>
          <a:prstGeom prst="rect">
            <a:avLst/>
          </a:prstGeom>
          <a:noFill/>
          <a:ln w="9525">
            <a:noFill/>
            <a:miter lim="800000"/>
            <a:headEnd/>
            <a:tailEnd/>
          </a:ln>
        </p:spPr>
        <p:txBody>
          <a:bodyPr wrap="none">
            <a:spAutoFit/>
          </a:bodyPr>
          <a:lstStyle/>
          <a:p>
            <a:r>
              <a:rPr lang="en-US" sz="3200" b="1">
                <a:solidFill>
                  <a:srgbClr val="000000"/>
                </a:solidFill>
                <a:latin typeface="Comic Sans MS" charset="0"/>
              </a:rPr>
              <a:t>OR</a:t>
            </a:r>
          </a:p>
        </p:txBody>
      </p:sp>
      <p:sp>
        <p:nvSpPr>
          <p:cNvPr id="34" name="AutoShape 77"/>
          <p:cNvSpPr>
            <a:spLocks noChangeArrowheads="1"/>
          </p:cNvSpPr>
          <p:nvPr/>
        </p:nvSpPr>
        <p:spPr bwMode="auto">
          <a:xfrm>
            <a:off x="3362325" y="3873500"/>
            <a:ext cx="330200" cy="555625"/>
          </a:xfrm>
          <a:prstGeom prst="downArrow">
            <a:avLst>
              <a:gd name="adj1" fmla="val 45870"/>
              <a:gd name="adj2" fmla="val 52678"/>
            </a:avLst>
          </a:prstGeom>
          <a:solidFill>
            <a:srgbClr val="FFCC18"/>
          </a:solidFill>
          <a:ln w="9525">
            <a:solidFill>
              <a:srgbClr val="000000"/>
            </a:solidFill>
            <a:miter lim="800000"/>
            <a:headEnd/>
            <a:tailEnd/>
          </a:ln>
        </p:spPr>
        <p:txBody>
          <a:bodyPr wrap="none" anchor="ctr"/>
          <a:lstStyle/>
          <a:p>
            <a:endParaRPr lang="en-US"/>
          </a:p>
        </p:txBody>
      </p:sp>
      <p:sp>
        <p:nvSpPr>
          <p:cNvPr id="35" name="AutoShape 77"/>
          <p:cNvSpPr>
            <a:spLocks noChangeArrowheads="1"/>
          </p:cNvSpPr>
          <p:nvPr/>
        </p:nvSpPr>
        <p:spPr bwMode="auto">
          <a:xfrm>
            <a:off x="3227388" y="5332413"/>
            <a:ext cx="330200" cy="555625"/>
          </a:xfrm>
          <a:prstGeom prst="downArrow">
            <a:avLst>
              <a:gd name="adj1" fmla="val 45870"/>
              <a:gd name="adj2" fmla="val 52678"/>
            </a:avLst>
          </a:prstGeom>
          <a:solidFill>
            <a:srgbClr val="FFCC18"/>
          </a:solidFill>
          <a:ln w="9525">
            <a:solidFill>
              <a:srgbClr val="000000"/>
            </a:solidFill>
            <a:miter lim="800000"/>
            <a:headEnd/>
            <a:tailEnd/>
          </a:ln>
        </p:spPr>
        <p:txBody>
          <a:bodyPr wrap="none" anchor="ctr"/>
          <a:lstStyle/>
          <a:p>
            <a:endParaRPr lang="en-US"/>
          </a:p>
        </p:txBody>
      </p:sp>
      <p:pic>
        <p:nvPicPr>
          <p:cNvPr id="37" name="Picture 6" descr="penguinL"/>
          <p:cNvPicPr>
            <a:picLocks noChangeAspect="1" noChangeArrowheads="1"/>
          </p:cNvPicPr>
          <p:nvPr/>
        </p:nvPicPr>
        <p:blipFill>
          <a:blip r:embed="rId9" cstate="print"/>
          <a:srcRect/>
          <a:stretch>
            <a:fillRect/>
          </a:stretch>
        </p:blipFill>
        <p:spPr bwMode="auto">
          <a:xfrm flipH="1">
            <a:off x="0" y="5562600"/>
            <a:ext cx="1274763" cy="1295400"/>
          </a:xfrm>
          <a:prstGeom prst="rect">
            <a:avLst/>
          </a:prstGeom>
          <a:noFill/>
          <a:ln w="9525">
            <a:noFill/>
            <a:miter lim="800000"/>
            <a:headEnd/>
            <a:tailEnd/>
          </a:ln>
        </p:spPr>
      </p:pic>
      <p:sp>
        <p:nvSpPr>
          <p:cNvPr id="38" name="AutoShape 7"/>
          <p:cNvSpPr>
            <a:spLocks noChangeArrowheads="1"/>
          </p:cNvSpPr>
          <p:nvPr/>
        </p:nvSpPr>
        <p:spPr bwMode="auto">
          <a:xfrm flipH="1">
            <a:off x="188913" y="4052888"/>
            <a:ext cx="1155700" cy="858837"/>
          </a:xfrm>
          <a:prstGeom prst="wedgeEllipseCallout">
            <a:avLst>
              <a:gd name="adj1" fmla="val -10833"/>
              <a:gd name="adj2" fmla="val 139648"/>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Add one</a:t>
            </a:r>
            <a:r>
              <a:rPr lang="en-US" sz="1600" b="1" i="1">
                <a:solidFill>
                  <a:srgbClr val="CC0000"/>
                </a:solidFill>
                <a:latin typeface="Comic Sans MS" charset="0"/>
              </a:rPr>
              <a:t>!</a:t>
            </a:r>
          </a:p>
        </p:txBody>
      </p:sp>
      <p:sp>
        <p:nvSpPr>
          <p:cNvPr id="39" name="AutoShape 7"/>
          <p:cNvSpPr>
            <a:spLocks noChangeArrowheads="1"/>
          </p:cNvSpPr>
          <p:nvPr/>
        </p:nvSpPr>
        <p:spPr bwMode="auto">
          <a:xfrm flipH="1">
            <a:off x="80963" y="4052888"/>
            <a:ext cx="1263650" cy="858837"/>
          </a:xfrm>
          <a:prstGeom prst="wedgeEllipseCallout">
            <a:avLst>
              <a:gd name="adj1" fmla="val -15449"/>
              <a:gd name="adj2" fmla="val 136509"/>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Delete one</a:t>
            </a:r>
            <a:r>
              <a:rPr lang="en-US" sz="1600" b="1" i="1">
                <a:solidFill>
                  <a:srgbClr val="CC0000"/>
                </a:solidFill>
                <a:latin typeface="Comic Sans MS" charset="0"/>
              </a:rPr>
              <a:t>!</a:t>
            </a:r>
          </a:p>
        </p:txBody>
      </p:sp>
      <p:pic>
        <p:nvPicPr>
          <p:cNvPr id="43" name="Picture 6" descr="penguinL"/>
          <p:cNvPicPr>
            <a:picLocks noChangeAspect="1" noChangeArrowheads="1"/>
          </p:cNvPicPr>
          <p:nvPr/>
        </p:nvPicPr>
        <p:blipFill>
          <a:blip r:embed="rId9" cstate="print"/>
          <a:srcRect/>
          <a:stretch>
            <a:fillRect/>
          </a:stretch>
        </p:blipFill>
        <p:spPr bwMode="auto">
          <a:xfrm>
            <a:off x="7864475" y="5562600"/>
            <a:ext cx="1274763" cy="1295400"/>
          </a:xfrm>
          <a:prstGeom prst="rect">
            <a:avLst/>
          </a:prstGeom>
          <a:noFill/>
          <a:ln w="9525">
            <a:noFill/>
            <a:miter lim="800000"/>
            <a:headEnd/>
            <a:tailEnd/>
          </a:ln>
        </p:spPr>
      </p:pic>
      <p:sp>
        <p:nvSpPr>
          <p:cNvPr id="44" name="AutoShape 7"/>
          <p:cNvSpPr>
            <a:spLocks noChangeArrowheads="1"/>
          </p:cNvSpPr>
          <p:nvPr/>
        </p:nvSpPr>
        <p:spPr bwMode="auto">
          <a:xfrm flipH="1">
            <a:off x="7164388" y="3260725"/>
            <a:ext cx="1979612" cy="1192213"/>
          </a:xfrm>
          <a:prstGeom prst="wedgeEllipseCallout">
            <a:avLst>
              <a:gd name="adj1" fmla="val -2838"/>
              <a:gd name="adj2" fmla="val 148495"/>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Does this change</a:t>
            </a:r>
            <a:br>
              <a:rPr lang="en-US" sz="1600" b="1">
                <a:solidFill>
                  <a:srgbClr val="0F116A"/>
                </a:solidFill>
                <a:latin typeface="Comic Sans MS" charset="0"/>
              </a:rPr>
            </a:br>
            <a:r>
              <a:rPr lang="en-US" sz="1600" b="1">
                <a:solidFill>
                  <a:srgbClr val="0F116A"/>
                </a:solidFill>
                <a:latin typeface="Comic Sans MS" charset="0"/>
              </a:rPr>
              <a:t>the sentence?</a:t>
            </a:r>
          </a:p>
          <a:p>
            <a:r>
              <a:rPr lang="en-US" sz="1600" b="1">
                <a:solidFill>
                  <a:srgbClr val="CC0000"/>
                </a:solidFill>
                <a:latin typeface="Comic Sans MS" charset="0"/>
              </a:rPr>
              <a:t>A LOT</a:t>
            </a:r>
            <a:r>
              <a:rPr lang="en-US" sz="1600" b="1" i="1">
                <a:solidFill>
                  <a:srgbClr val="CC0000"/>
                </a:solidFill>
                <a:latin typeface="Comic Sans MS"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8085">
                                            <p:txEl>
                                              <p:pRg st="1" end="1"/>
                                            </p:txEl>
                                          </p:spTgt>
                                        </p:tgtEl>
                                        <p:attrNameLst>
                                          <p:attrName>style.visibility</p:attrName>
                                        </p:attrNameLst>
                                      </p:cBhvr>
                                      <p:to>
                                        <p:strVal val="visible"/>
                                      </p:to>
                                    </p:set>
                                    <p:anim calcmode="lin" valueType="num">
                                      <p:cBhvr additive="base">
                                        <p:cTn id="13" dur="500" fill="hold"/>
                                        <p:tgtEl>
                                          <p:spTgt spid="5580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808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5" name="Arrow"/>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subTnLst>
                                    <p:audio>
                                      <p:cMediaNode>
                                        <p:cTn display="0" masterRel="sameClick">
                                          <p:stCondLst>
                                            <p:cond evt="begin" delay="0">
                                              <p:tn val="31"/>
                                            </p:cond>
                                          </p:stCondLst>
                                          <p:endCondLst>
                                            <p:cond evt="onStopAudio" delay="0">
                                              <p:tgtEl>
                                                <p:sldTgt/>
                                              </p:tgtEl>
                                            </p:cond>
                                          </p:endCondLst>
                                        </p:cTn>
                                        <p:tgtEl>
                                          <p:sndTgt r:embed="rId6" name="Quack"/>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4" name="Pencil Check"/>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subTnLst>
                                    <p:animClr clrSpc="rgb" dir="cw">
                                      <p:cBhvr override="childStyle">
                                        <p:cTn dur="1" fill="hold" display="0" masterRel="nextClick" afterEffect="1"/>
                                        <p:tgtEl>
                                          <p:spTgt spid="34"/>
                                        </p:tgtEl>
                                        <p:attrNameLst>
                                          <p:attrName>ppt_c</p:attrName>
                                        </p:attrNameLst>
                                      </p:cBhvr>
                                      <p:to>
                                        <a:srgbClr val="CC0000"/>
                                      </p:to>
                                    </p:animClr>
                                    <p:audio>
                                      <p:cMediaNode>
                                        <p:cTn display="0" masterRel="sameClick">
                                          <p:stCondLst>
                                            <p:cond evt="begin" delay="0">
                                              <p:tn val="41"/>
                                            </p:cond>
                                          </p:stCondLst>
                                          <p:endCondLst>
                                            <p:cond evt="onStopAudio" delay="0">
                                              <p:tgtEl>
                                                <p:sldTgt/>
                                              </p:tgtEl>
                                            </p:cond>
                                          </p:endCondLst>
                                        </p:cTn>
                                        <p:tgtEl>
                                          <p:sndTgt r:embed="rId5" name="Arrow"/>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4">
                                            <p:bg/>
                                          </p:spTgt>
                                        </p:tgtEl>
                                        <p:attrNameLst>
                                          <p:attrName>style.visibility</p:attrName>
                                        </p:attrNameLst>
                                      </p:cBhvr>
                                      <p:to>
                                        <p:strVal val="visible"/>
                                      </p:to>
                                    </p:set>
                                    <p:animEffect transition="in" filter="wipe(down)">
                                      <p:cBhvr>
                                        <p:cTn id="52" dur="500"/>
                                        <p:tgtEl>
                                          <p:spTgt spid="44">
                                            <p:bg/>
                                          </p:spTgt>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4">
                                            <p:txEl>
                                              <p:pRg st="0" end="0"/>
                                            </p:txEl>
                                          </p:spTgt>
                                        </p:tgtEl>
                                        <p:attrNameLst>
                                          <p:attrName>style.visibility</p:attrName>
                                        </p:attrNameLst>
                                      </p:cBhvr>
                                      <p:to>
                                        <p:strVal val="visible"/>
                                      </p:to>
                                    </p:set>
                                    <p:animEffect transition="in" filter="wipe(left)">
                                      <p:cBhvr>
                                        <p:cTn id="56" dur="500"/>
                                        <p:tgtEl>
                                          <p:spTgt spid="44">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6" name="Quack"/>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4">
                                            <p:txEl>
                                              <p:pRg st="1" end="1"/>
                                            </p:txEl>
                                          </p:spTgt>
                                        </p:tgtEl>
                                        <p:attrNameLst>
                                          <p:attrName>style.visibility</p:attrName>
                                        </p:attrNameLst>
                                      </p:cBhvr>
                                      <p:to>
                                        <p:strVal val="visible"/>
                                      </p:to>
                                    </p:set>
                                    <p:animEffect transition="in" filter="wipe(left)">
                                      <p:cBhvr>
                                        <p:cTn id="61" dur="500"/>
                                        <p:tgtEl>
                                          <p:spTgt spid="44">
                                            <p:txEl>
                                              <p:pRg st="1" end="1"/>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7" name="String"/>
                                        </p:tgtEl>
                                      </p:cMediaNode>
                                    </p:audio>
                                  </p:sub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2" nodeType="clickEffect">
                                  <p:stCondLst>
                                    <p:cond delay="0"/>
                                  </p:stCondLst>
                                  <p:childTnLst>
                                    <p:animEffect transition="out" filter="dissolve">
                                      <p:cBhvr>
                                        <p:cTn id="65" dur="500"/>
                                        <p:tgtEl>
                                          <p:spTgt spid="44">
                                            <p:txEl>
                                              <p:pRg st="0" end="0"/>
                                            </p:txEl>
                                          </p:spTgt>
                                        </p:tgtEl>
                                      </p:cBhvr>
                                    </p:animEffect>
                                    <p:set>
                                      <p:cBhvr>
                                        <p:cTn id="66" dur="1" fill="hold">
                                          <p:stCondLst>
                                            <p:cond delay="499"/>
                                          </p:stCondLst>
                                        </p:cTn>
                                        <p:tgtEl>
                                          <p:spTgt spid="44">
                                            <p:txEl>
                                              <p:pRg st="0" end="0"/>
                                            </p:txEl>
                                          </p:spTgt>
                                        </p:tgtEl>
                                        <p:attrNameLst>
                                          <p:attrName>style.visibility</p:attrName>
                                        </p:attrNameLst>
                                      </p:cBhvr>
                                      <p:to>
                                        <p:strVal val="hidden"/>
                                      </p:to>
                                    </p:set>
                                  </p:childTnLst>
                                </p:cTn>
                              </p:par>
                              <p:par>
                                <p:cTn id="67" presetID="9" presetClass="exit" presetSubtype="0" fill="hold" grpId="2" nodeType="withEffect">
                                  <p:stCondLst>
                                    <p:cond delay="0"/>
                                  </p:stCondLst>
                                  <p:childTnLst>
                                    <p:animEffect transition="out" filter="dissolve">
                                      <p:cBhvr>
                                        <p:cTn id="68" dur="500"/>
                                        <p:tgtEl>
                                          <p:spTgt spid="44">
                                            <p:txEl>
                                              <p:pRg st="1" end="1"/>
                                            </p:txEl>
                                          </p:spTgt>
                                        </p:tgtEl>
                                      </p:cBhvr>
                                    </p:animEffect>
                                    <p:set>
                                      <p:cBhvr>
                                        <p:cTn id="69" dur="1" fill="hold">
                                          <p:stCondLst>
                                            <p:cond delay="499"/>
                                          </p:stCondLst>
                                        </p:cTn>
                                        <p:tgtEl>
                                          <p:spTgt spid="44">
                                            <p:txEl>
                                              <p:pRg st="1" end="1"/>
                                            </p:txEl>
                                          </p:spTgt>
                                        </p:tgtEl>
                                        <p:attrNameLst>
                                          <p:attrName>style.visibility</p:attrName>
                                        </p:attrNameLst>
                                      </p:cBhvr>
                                      <p:to>
                                        <p:strVal val="hidden"/>
                                      </p:to>
                                    </p:set>
                                  </p:childTnLst>
                                </p:cTn>
                              </p:par>
                              <p:par>
                                <p:cTn id="70" presetID="9" presetClass="exit" presetSubtype="0" fill="hold" grpId="2" nodeType="withEffect">
                                  <p:stCondLst>
                                    <p:cond delay="0"/>
                                  </p:stCondLst>
                                  <p:childTnLst>
                                    <p:animEffect transition="out" filter="dissolve">
                                      <p:cBhvr>
                                        <p:cTn id="71" dur="500"/>
                                        <p:tgtEl>
                                          <p:spTgt spid="44">
                                            <p:bg/>
                                          </p:spTgt>
                                        </p:tgtEl>
                                      </p:cBhvr>
                                    </p:animEffect>
                                    <p:set>
                                      <p:cBhvr>
                                        <p:cTn id="72" dur="1" fill="hold">
                                          <p:stCondLst>
                                            <p:cond delay="499"/>
                                          </p:stCondLst>
                                        </p:cTn>
                                        <p:tgtEl>
                                          <p:spTgt spid="44">
                                            <p:bg/>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subTnLst>
                                    <p:audio>
                                      <p:cMediaNode>
                                        <p:cTn display="0" masterRel="sameClick">
                                          <p:stCondLst>
                                            <p:cond evt="begin" delay="0">
                                              <p:tn val="75"/>
                                            </p:cond>
                                          </p:stCondLst>
                                          <p:endCondLst>
                                            <p:cond evt="onStopAudio" delay="0">
                                              <p:tgtEl>
                                                <p:sldTgt/>
                                              </p:tgtEl>
                                            </p:cond>
                                          </p:endCondLst>
                                        </p:cTn>
                                        <p:tgtEl>
                                          <p:sndTgt r:embed="rId8" name="Chimes"/>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500"/>
                                        <p:tgtEl>
                                          <p:spTgt spid="39"/>
                                        </p:tgtEl>
                                      </p:cBhvr>
                                    </p:animEffect>
                                  </p:childTnLst>
                                  <p:subTnLst>
                                    <p:audio>
                                      <p:cMediaNode>
                                        <p:cTn display="0" masterRel="sameClick">
                                          <p:stCondLst>
                                            <p:cond evt="begin" delay="0">
                                              <p:tn val="80"/>
                                            </p:cond>
                                          </p:stCondLst>
                                          <p:endCondLst>
                                            <p:cond evt="onStopAudio" delay="0">
                                              <p:tgtEl>
                                                <p:sldTgt/>
                                              </p:tgtEl>
                                            </p:cond>
                                          </p:endCondLst>
                                        </p:cTn>
                                        <p:tgtEl>
                                          <p:sndTgt r:embed="rId6" name="Quack"/>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left)">
                                      <p:cBhvr>
                                        <p:cTn id="87" dur="500"/>
                                        <p:tgtEl>
                                          <p:spTgt spid="26"/>
                                        </p:tgtEl>
                                      </p:cBhvr>
                                    </p:animEffect>
                                  </p:childTnLst>
                                  <p:subTnLst>
                                    <p:audio>
                                      <p:cMediaNode>
                                        <p:cTn display="0" masterRel="sameClick">
                                          <p:stCondLst>
                                            <p:cond evt="begin" delay="0">
                                              <p:tn val="85"/>
                                            </p:cond>
                                          </p:stCondLst>
                                          <p:endCondLst>
                                            <p:cond evt="onStopAudio" delay="0">
                                              <p:tgtEl>
                                                <p:sldTgt/>
                                              </p:tgtEl>
                                            </p:cond>
                                          </p:endCondLst>
                                        </p:cTn>
                                        <p:tgtEl>
                                          <p:sndTgt r:embed="rId4" name="Pencil Check"/>
                                        </p:tgtEl>
                                      </p:cMediaNode>
                                    </p:audio>
                                  </p:sub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up)">
                                      <p:cBhvr>
                                        <p:cTn id="92" dur="500"/>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CC0000"/>
                                      </p:to>
                                    </p:animClr>
                                    <p:audio>
                                      <p:cMediaNode>
                                        <p:cTn display="0" masterRel="sameClick">
                                          <p:stCondLst>
                                            <p:cond evt="begin" delay="0">
                                              <p:tn val="90"/>
                                            </p:cond>
                                          </p:stCondLst>
                                          <p:endCondLst>
                                            <p:cond evt="onStopAudio" delay="0">
                                              <p:tgtEl>
                                                <p:sldTgt/>
                                              </p:tgtEl>
                                            </p:cond>
                                          </p:endCondLst>
                                        </p:cTn>
                                        <p:tgtEl>
                                          <p:sndTgt r:embed="rId5" name="Arrow"/>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1" nodeType="clickEffect">
                                  <p:stCondLst>
                                    <p:cond delay="0"/>
                                  </p:stCondLst>
                                  <p:childTnLst>
                                    <p:set>
                                      <p:cBhvr>
                                        <p:cTn id="96" dur="1" fill="hold">
                                          <p:stCondLst>
                                            <p:cond delay="0"/>
                                          </p:stCondLst>
                                        </p:cTn>
                                        <p:tgtEl>
                                          <p:spTgt spid="44">
                                            <p:bg/>
                                          </p:spTgt>
                                        </p:tgtEl>
                                        <p:attrNameLst>
                                          <p:attrName>style.visibility</p:attrName>
                                        </p:attrNameLst>
                                      </p:cBhvr>
                                      <p:to>
                                        <p:strVal val="visible"/>
                                      </p:to>
                                    </p:set>
                                    <p:animEffect transition="in" filter="wipe(down)">
                                      <p:cBhvr>
                                        <p:cTn id="97" dur="500"/>
                                        <p:tgtEl>
                                          <p:spTgt spid="44">
                                            <p:bg/>
                                          </p:spTgt>
                                        </p:tgtEl>
                                      </p:cBhvr>
                                    </p:animEffect>
                                  </p:childTnLst>
                                </p:cTn>
                              </p:par>
                              <p:par>
                                <p:cTn id="98" presetID="22" presetClass="entr" presetSubtype="8" fill="hold" grpId="1" nodeType="withEffect">
                                  <p:stCondLst>
                                    <p:cond delay="0"/>
                                  </p:stCondLst>
                                  <p:childTnLst>
                                    <p:set>
                                      <p:cBhvr>
                                        <p:cTn id="99" dur="1" fill="hold">
                                          <p:stCondLst>
                                            <p:cond delay="0"/>
                                          </p:stCondLst>
                                        </p:cTn>
                                        <p:tgtEl>
                                          <p:spTgt spid="44">
                                            <p:txEl>
                                              <p:pRg st="0" end="0"/>
                                            </p:txEl>
                                          </p:spTgt>
                                        </p:tgtEl>
                                        <p:attrNameLst>
                                          <p:attrName>style.visibility</p:attrName>
                                        </p:attrNameLst>
                                      </p:cBhvr>
                                      <p:to>
                                        <p:strVal val="visible"/>
                                      </p:to>
                                    </p:set>
                                    <p:animEffect transition="in" filter="wipe(left)">
                                      <p:cBhvr>
                                        <p:cTn id="100" dur="500"/>
                                        <p:tgtEl>
                                          <p:spTgt spid="44">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6" name="Quack"/>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1" nodeType="clickEffect">
                                  <p:stCondLst>
                                    <p:cond delay="0"/>
                                  </p:stCondLst>
                                  <p:childTnLst>
                                    <p:set>
                                      <p:cBhvr>
                                        <p:cTn id="104" dur="1" fill="hold">
                                          <p:stCondLst>
                                            <p:cond delay="0"/>
                                          </p:stCondLst>
                                        </p:cTn>
                                        <p:tgtEl>
                                          <p:spTgt spid="44">
                                            <p:txEl>
                                              <p:pRg st="1" end="1"/>
                                            </p:txEl>
                                          </p:spTgt>
                                        </p:tgtEl>
                                        <p:attrNameLst>
                                          <p:attrName>style.visibility</p:attrName>
                                        </p:attrNameLst>
                                      </p:cBhvr>
                                      <p:to>
                                        <p:strVal val="visible"/>
                                      </p:to>
                                    </p:set>
                                    <p:animEffect transition="in" filter="wipe(left)">
                                      <p:cBhvr>
                                        <p:cTn id="105" dur="500"/>
                                        <p:tgtEl>
                                          <p:spTgt spid="44">
                                            <p:txEl>
                                              <p:pRg st="1" end="1"/>
                                            </p:txEl>
                                          </p:spTgt>
                                        </p:tgtEl>
                                      </p:cBhvr>
                                    </p:animEffect>
                                  </p:childTnLst>
                                  <p:subTnLst>
                                    <p:audio>
                                      <p:cMediaNode>
                                        <p:cTn display="0" masterRel="sameClick">
                                          <p:stCondLst>
                                            <p:cond evt="begin" delay="0">
                                              <p:tn val="103"/>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bldLvl="5" autoUpdateAnimBg="0"/>
      <p:bldP spid="8" grpId="0" animBg="1"/>
      <p:bldP spid="16" grpId="0" animBg="1"/>
      <p:bldP spid="24" grpId="0" animBg="1"/>
      <p:bldP spid="26" grpId="0" animBg="1"/>
      <p:bldP spid="36" grpId="0"/>
      <p:bldP spid="34" grpId="0" animBg="1"/>
      <p:bldP spid="35" grpId="0" animBg="1"/>
      <p:bldP spid="38" grpId="0" bldLvl="2" animBg="1" autoUpdateAnimBg="0"/>
      <p:bldP spid="39" grpId="0" bldLvl="2" animBg="1" autoUpdateAnimBg="0"/>
      <p:bldP spid="44" grpId="0" build="p" bldLvl="2" animBg="1" autoUpdateAnimBg="0"/>
      <p:bldP spid="44" grpId="1" build="allAtOnce" animBg="1"/>
      <p:bldP spid="44" grpId="2" build="allAtOnce"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en-US" smtClean="0">
                <a:ea typeface="ＭＳ Ｐゴシック" pitchFamily="34" charset="-128"/>
              </a:rPr>
              <a:t>Frameshift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405813" cy="965200"/>
          </a:xfrm>
        </p:spPr>
        <p:txBody>
          <a:bodyPr/>
          <a:lstStyle/>
          <a:p>
            <a:pPr eaLnBrk="1" hangingPunct="1">
              <a:lnSpc>
                <a:spcPct val="90000"/>
              </a:lnSpc>
            </a:pPr>
            <a:r>
              <a:rPr lang="en-US" u="sng" smtClean="0">
                <a:solidFill>
                  <a:srgbClr val="CC0000"/>
                </a:solidFill>
                <a:ea typeface="ＭＳ Ｐゴシック" pitchFamily="34" charset="-128"/>
              </a:rPr>
              <a:t>Addition </a:t>
            </a:r>
            <a:r>
              <a:rPr lang="en-US" smtClean="0">
                <a:ea typeface="ＭＳ Ｐゴシック" pitchFamily="34" charset="-128"/>
              </a:rPr>
              <a:t>= add one or more bases</a:t>
            </a:r>
          </a:p>
        </p:txBody>
      </p:sp>
      <p:sp>
        <p:nvSpPr>
          <p:cNvPr id="7" name="Rectangle 76"/>
          <p:cNvSpPr>
            <a:spLocks noChangeArrowheads="1"/>
          </p:cNvSpPr>
          <p:nvPr/>
        </p:nvSpPr>
        <p:spPr bwMode="auto">
          <a:xfrm>
            <a:off x="950913" y="2047875"/>
            <a:ext cx="59245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GCA</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24" name="AutoShape 77"/>
          <p:cNvSpPr>
            <a:spLocks noChangeArrowheads="1"/>
          </p:cNvSpPr>
          <p:nvPr/>
        </p:nvSpPr>
        <p:spPr bwMode="auto">
          <a:xfrm>
            <a:off x="3527425" y="26527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6" name="Rectangle 76"/>
          <p:cNvSpPr>
            <a:spLocks noChangeArrowheads="1"/>
          </p:cNvSpPr>
          <p:nvPr/>
        </p:nvSpPr>
        <p:spPr bwMode="auto">
          <a:xfrm>
            <a:off x="950913" y="3483928"/>
            <a:ext cx="4839915"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009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35" name="Rectangle 76"/>
          <p:cNvSpPr>
            <a:spLocks noChangeArrowheads="1"/>
          </p:cNvSpPr>
          <p:nvPr/>
        </p:nvSpPr>
        <p:spPr bwMode="auto">
          <a:xfrm>
            <a:off x="950913" y="4598988"/>
            <a:ext cx="6167437" cy="493712"/>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a:t>
            </a:r>
            <a:r>
              <a:rPr lang="en-US" sz="3200" b="1">
                <a:solidFill>
                  <a:srgbClr val="008000"/>
                </a:solidFill>
                <a:latin typeface="Courier" charset="0"/>
              </a:rPr>
              <a:t>U</a:t>
            </a:r>
            <a:r>
              <a:rPr lang="en-US" sz="3200" b="1">
                <a:solidFill>
                  <a:srgbClr val="000090"/>
                </a:solidFill>
                <a:latin typeface="Courier" charset="0"/>
              </a:rPr>
              <a:t>CA</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43" name="AutoShape 77"/>
          <p:cNvSpPr>
            <a:spLocks noChangeArrowheads="1"/>
          </p:cNvSpPr>
          <p:nvPr/>
        </p:nvSpPr>
        <p:spPr bwMode="auto">
          <a:xfrm>
            <a:off x="3527425" y="52054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44" name="Rectangle 76"/>
          <p:cNvSpPr>
            <a:spLocks noChangeArrowheads="1"/>
          </p:cNvSpPr>
          <p:nvPr/>
        </p:nvSpPr>
        <p:spPr bwMode="auto">
          <a:xfrm>
            <a:off x="950913" y="6035834"/>
            <a:ext cx="4883516"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8000"/>
                </a:solidFill>
                <a:latin typeface="Courier" charset="0"/>
              </a:rPr>
              <a:t>Val   Met   </a:t>
            </a:r>
            <a:r>
              <a:rPr lang="en-US" sz="3200" b="1" dirty="0" err="1" smtClean="0">
                <a:solidFill>
                  <a:srgbClr val="008000"/>
                </a:solidFill>
                <a:latin typeface="Courier" charset="0"/>
              </a:rPr>
              <a:t>Arg</a:t>
            </a:r>
            <a:r>
              <a:rPr lang="en-US" sz="3200" b="1" dirty="0" smtClean="0">
                <a:solidFill>
                  <a:srgbClr val="008000"/>
                </a:solidFill>
                <a:latin typeface="Courier" charset="0"/>
              </a:rPr>
              <a:t>   Val</a:t>
            </a:r>
            <a:endParaRPr lang="en-US" sz="3200" b="1" dirty="0">
              <a:solidFill>
                <a:srgbClr val="C3CEEC"/>
              </a:solidFill>
              <a:latin typeface="Courier" charset="0"/>
            </a:endParaRPr>
          </a:p>
        </p:txBody>
      </p:sp>
      <p:sp>
        <p:nvSpPr>
          <p:cNvPr id="55" name="Rounded Rectangle 54"/>
          <p:cNvSpPr>
            <a:spLocks noChangeArrowheads="1"/>
          </p:cNvSpPr>
          <p:nvPr/>
        </p:nvSpPr>
        <p:spPr bwMode="auto">
          <a:xfrm>
            <a:off x="3200400" y="4572000"/>
            <a:ext cx="3317875" cy="757237"/>
          </a:xfrm>
          <a:prstGeom prst="roundRect">
            <a:avLst>
              <a:gd name="adj" fmla="val 16667"/>
            </a:avLst>
          </a:prstGeom>
          <a:noFill/>
          <a:ln w="76200">
            <a:solidFill>
              <a:srgbClr val="000000"/>
            </a:solidFill>
            <a:round/>
            <a:headEnd/>
            <a:tailEnd/>
          </a:ln>
        </p:spPr>
        <p:txBody>
          <a:bodyPr wrap="none" anchor="ctr"/>
          <a:lstStyle/>
          <a:p>
            <a:endParaRPr lang="en-US"/>
          </a:p>
        </p:txBody>
      </p:sp>
      <p:pic>
        <p:nvPicPr>
          <p:cNvPr id="57" name="Picture 6" descr="penguinL"/>
          <p:cNvPicPr>
            <a:picLocks noChangeAspect="1" noChangeArrowheads="1"/>
          </p:cNvPicPr>
          <p:nvPr/>
        </p:nvPicPr>
        <p:blipFill>
          <a:blip r:embed="rId8" cstate="print"/>
          <a:srcRect/>
          <a:stretch>
            <a:fillRect/>
          </a:stretch>
        </p:blipFill>
        <p:spPr bwMode="auto">
          <a:xfrm>
            <a:off x="7869238" y="5562600"/>
            <a:ext cx="1274762" cy="1295400"/>
          </a:xfrm>
          <a:prstGeom prst="rect">
            <a:avLst/>
          </a:prstGeom>
          <a:noFill/>
          <a:ln w="9525">
            <a:noFill/>
            <a:miter lim="800000"/>
            <a:headEnd/>
            <a:tailEnd/>
          </a:ln>
        </p:spPr>
      </p:pic>
      <p:sp>
        <p:nvSpPr>
          <p:cNvPr id="58" name="AutoShape 7"/>
          <p:cNvSpPr>
            <a:spLocks noChangeArrowheads="1"/>
          </p:cNvSpPr>
          <p:nvPr/>
        </p:nvSpPr>
        <p:spPr bwMode="auto">
          <a:xfrm flipH="1">
            <a:off x="6985000" y="3760788"/>
            <a:ext cx="1979613"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Does this change</a:t>
            </a:r>
            <a:br>
              <a:rPr lang="en-US" sz="1600" b="1">
                <a:solidFill>
                  <a:srgbClr val="0F116A"/>
                </a:solidFill>
                <a:latin typeface="Comic Sans MS" charset="0"/>
              </a:rPr>
            </a:br>
            <a:r>
              <a:rPr lang="en-US" sz="1600" b="1">
                <a:solidFill>
                  <a:srgbClr val="0F116A"/>
                </a:solidFill>
                <a:latin typeface="Comic Sans MS" charset="0"/>
              </a:rPr>
              <a:t>the protein?</a:t>
            </a:r>
          </a:p>
          <a:p>
            <a:r>
              <a:rPr lang="en-US" sz="1600" b="1">
                <a:solidFill>
                  <a:srgbClr val="CC0000"/>
                </a:solidFill>
                <a:latin typeface="Comic Sans MS" charset="0"/>
              </a:rPr>
              <a:t>A LOT</a:t>
            </a:r>
            <a:r>
              <a:rPr lang="en-US" sz="1600" b="1" i="1">
                <a:solidFill>
                  <a:srgbClr val="CC0000"/>
                </a:solidFill>
                <a:latin typeface="Comic Sans MS" charset="0"/>
              </a:rPr>
              <a:t>!</a:t>
            </a:r>
          </a:p>
        </p:txBody>
      </p:sp>
      <p:sp>
        <p:nvSpPr>
          <p:cNvPr id="64" name="Rounded Rectangle 63"/>
          <p:cNvSpPr>
            <a:spLocks noChangeArrowheads="1"/>
          </p:cNvSpPr>
          <p:nvPr/>
        </p:nvSpPr>
        <p:spPr bwMode="auto">
          <a:xfrm>
            <a:off x="3276600" y="5791200"/>
            <a:ext cx="3317875" cy="757238"/>
          </a:xfrm>
          <a:prstGeom prst="roundRect">
            <a:avLst>
              <a:gd name="adj" fmla="val 16667"/>
            </a:avLst>
          </a:prstGeom>
          <a:noFill/>
          <a:ln w="76200">
            <a:solidFill>
              <a:srgbClr val="CC0000"/>
            </a:solidFill>
            <a:round/>
            <a:headEnd/>
            <a:tailEnd/>
          </a:ln>
        </p:spPr>
        <p:txBody>
          <a:bodyPr wrap="none" anchor="ctr"/>
          <a:lstStyle/>
          <a:p>
            <a:endParaRPr lang="en-US"/>
          </a:p>
        </p:txBody>
      </p:sp>
      <p:sp>
        <p:nvSpPr>
          <p:cNvPr id="73" name="AutoShape 77"/>
          <p:cNvSpPr>
            <a:spLocks noChangeArrowheads="1"/>
          </p:cNvSpPr>
          <p:nvPr/>
        </p:nvSpPr>
        <p:spPr bwMode="auto">
          <a:xfrm>
            <a:off x="3429000" y="4191000"/>
            <a:ext cx="330200" cy="555625"/>
          </a:xfrm>
          <a:prstGeom prst="downArrow">
            <a:avLst>
              <a:gd name="adj1" fmla="val 45870"/>
              <a:gd name="adj2" fmla="val 52678"/>
            </a:avLst>
          </a:prstGeom>
          <a:solidFill>
            <a:srgbClr val="FFCC18"/>
          </a:solidFill>
          <a:ln w="9525">
            <a:solidFill>
              <a:srgbClr val="00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5" name="Arrow"/>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up)">
                                      <p:cBhvr>
                                        <p:cTn id="33" dur="500"/>
                                        <p:tgtEl>
                                          <p:spTgt spid="73"/>
                                        </p:tgtEl>
                                      </p:cBhvr>
                                    </p:animEffect>
                                  </p:childTnLst>
                                  <p:subTnLst>
                                    <p:animClr clrSpc="rgb" dir="cw">
                                      <p:cBhvr override="childStyle">
                                        <p:cTn dur="1" fill="hold" display="0" masterRel="nextClick" afterEffect="1"/>
                                        <p:tgtEl>
                                          <p:spTgt spid="73"/>
                                        </p:tgtEl>
                                        <p:attrNameLst>
                                          <p:attrName>ppt_c</p:attrName>
                                        </p:attrNameLst>
                                      </p:cBhvr>
                                      <p:to>
                                        <a:srgbClr val="CC0000"/>
                                      </p:to>
                                    </p:animClr>
                                    <p:audio>
                                      <p:cMediaNode>
                                        <p:cTn display="0" masterRel="sameClick">
                                          <p:stCondLst>
                                            <p:cond evt="begin" delay="0">
                                              <p:tn val="31"/>
                                            </p:cond>
                                          </p:stCondLst>
                                          <p:endCondLst>
                                            <p:cond evt="onStopAudio" delay="0">
                                              <p:tgtEl>
                                                <p:sldTgt/>
                                              </p:tgtEl>
                                            </p:cond>
                                          </p:endCondLst>
                                        </p:cTn>
                                        <p:tgtEl>
                                          <p:sndTgt r:embed="rId5" name="Arrow"/>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subTnLst>
                                    <p:audio>
                                      <p:cMediaNode>
                                        <p:cTn display="0" masterRel="sameClick">
                                          <p:stCondLst>
                                            <p:cond evt="begin" delay="0">
                                              <p:tn val="36"/>
                                            </p:cond>
                                          </p:stCondLst>
                                          <p:endCondLst>
                                            <p:cond evt="onStopAudio" delay="0">
                                              <p:tgtEl>
                                                <p:sldTgt/>
                                              </p:tgtEl>
                                            </p:cond>
                                          </p:endCondLst>
                                        </p:cTn>
                                        <p:tgtEl>
                                          <p:sndTgt r:embed="rId6" name="String"/>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subTnLst>
                                    <p:audio>
                                      <p:cMediaNode>
                                        <p:cTn display="0" masterRel="sameClick">
                                          <p:stCondLst>
                                            <p:cond evt="begin" delay="0">
                                              <p:tn val="41"/>
                                            </p:cond>
                                          </p:stCondLst>
                                          <p:endCondLst>
                                            <p:cond evt="onStopAudio" delay="0">
                                              <p:tgtEl>
                                                <p:sldTgt/>
                                              </p:tgtEl>
                                            </p:cond>
                                          </p:endCondLst>
                                        </p:cTn>
                                        <p:tgtEl>
                                          <p:sndTgt r:embed="rId5" name="Arrow"/>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subTnLst>
                                    <p:audio>
                                      <p:cMediaNode>
                                        <p:cTn display="0" masterRel="sameClick">
                                          <p:stCondLst>
                                            <p:cond evt="begin" delay="0">
                                              <p:tn val="46"/>
                                            </p:cond>
                                          </p:stCondLst>
                                          <p:endCondLst>
                                            <p:cond evt="onStopAudio" delay="0">
                                              <p:tgtEl>
                                                <p:sldTgt/>
                                              </p:tgtEl>
                                            </p:cond>
                                          </p:endCondLst>
                                        </p:cTn>
                                        <p:tgtEl>
                                          <p:sndTgt r:embed="rId4" name="Chimes"/>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subTnLst>
                                    <p:audio>
                                      <p:cMediaNode>
                                        <p:cTn display="0" masterRel="sameClick">
                                          <p:stCondLst>
                                            <p:cond evt="begin" delay="0">
                                              <p:tn val="51"/>
                                            </p:cond>
                                          </p:stCondLst>
                                          <p:endCondLst>
                                            <p:cond evt="onStopAudio" delay="0">
                                              <p:tgtEl>
                                                <p:sldTgt/>
                                              </p:tgtEl>
                                            </p:cond>
                                          </p:endCondLst>
                                        </p:cTn>
                                        <p:tgtEl>
                                          <p:sndTgt r:embed="rId6" name="String"/>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58">
                                            <p:bg/>
                                          </p:spTgt>
                                        </p:tgtEl>
                                        <p:attrNameLst>
                                          <p:attrName>style.visibility</p:attrName>
                                        </p:attrNameLst>
                                      </p:cBhvr>
                                      <p:to>
                                        <p:strVal val="visible"/>
                                      </p:to>
                                    </p:set>
                                    <p:animEffect transition="in" filter="wipe(down)">
                                      <p:cBhvr>
                                        <p:cTn id="62" dur="500"/>
                                        <p:tgtEl>
                                          <p:spTgt spid="58">
                                            <p:bg/>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58">
                                            <p:txEl>
                                              <p:pRg st="0" end="0"/>
                                            </p:txEl>
                                          </p:spTgt>
                                        </p:tgtEl>
                                        <p:attrNameLst>
                                          <p:attrName>style.visibility</p:attrName>
                                        </p:attrNameLst>
                                      </p:cBhvr>
                                      <p:to>
                                        <p:strVal val="visible"/>
                                      </p:to>
                                    </p:set>
                                    <p:animEffect transition="in" filter="wipe(left)">
                                      <p:cBhvr>
                                        <p:cTn id="66" dur="500"/>
                                        <p:tgtEl>
                                          <p:spTgt spid="58">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7" name="Quack"/>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8">
                                            <p:txEl>
                                              <p:pRg st="1" end="1"/>
                                            </p:txEl>
                                          </p:spTgt>
                                        </p:tgtEl>
                                        <p:attrNameLst>
                                          <p:attrName>style.visibility</p:attrName>
                                        </p:attrNameLst>
                                      </p:cBhvr>
                                      <p:to>
                                        <p:strVal val="visible"/>
                                      </p:to>
                                    </p:set>
                                    <p:animEffect transition="in" filter="wipe(left)">
                                      <p:cBhvr>
                                        <p:cTn id="71" dur="500"/>
                                        <p:tgtEl>
                                          <p:spTgt spid="58">
                                            <p:txEl>
                                              <p:pRg st="1" end="1"/>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6"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P spid="7" grpId="0" animBg="1"/>
      <p:bldP spid="24" grpId="0" animBg="1"/>
      <p:bldP spid="26" grpId="0" animBg="1"/>
      <p:bldP spid="35" grpId="0" animBg="1"/>
      <p:bldP spid="43" grpId="0" animBg="1"/>
      <p:bldP spid="44" grpId="0" animBg="1"/>
      <p:bldP spid="55" grpId="0" animBg="1"/>
      <p:bldP spid="58" grpId="0" build="p" bldLvl="2" animBg="1" autoUpdateAnimBg="0"/>
      <p:bldP spid="64" grpId="0" animBg="1"/>
      <p:bldP spid="7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mtClean="0">
                <a:ea typeface="ＭＳ Ｐゴシック" pitchFamily="34" charset="-128"/>
              </a:rPr>
              <a:t>Frameshift Mutations </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8405813" cy="965200"/>
          </a:xfrm>
        </p:spPr>
        <p:txBody>
          <a:bodyPr/>
          <a:lstStyle/>
          <a:p>
            <a:pPr eaLnBrk="1" hangingPunct="1">
              <a:lnSpc>
                <a:spcPct val="90000"/>
              </a:lnSpc>
            </a:pPr>
            <a:r>
              <a:rPr lang="en-US" u="sng" smtClean="0">
                <a:solidFill>
                  <a:srgbClr val="CC0000"/>
                </a:solidFill>
                <a:ea typeface="ＭＳ Ｐゴシック" pitchFamily="34" charset="-128"/>
              </a:rPr>
              <a:t>Deletion </a:t>
            </a:r>
            <a:r>
              <a:rPr lang="en-US" smtClean="0">
                <a:ea typeface="ＭＳ Ｐゴシック" pitchFamily="34" charset="-128"/>
              </a:rPr>
              <a:t>= lose one or more bases</a:t>
            </a:r>
          </a:p>
        </p:txBody>
      </p:sp>
      <p:sp>
        <p:nvSpPr>
          <p:cNvPr id="7" name="Rectangle 76"/>
          <p:cNvSpPr>
            <a:spLocks noChangeArrowheads="1"/>
          </p:cNvSpPr>
          <p:nvPr/>
        </p:nvSpPr>
        <p:spPr bwMode="auto">
          <a:xfrm>
            <a:off x="990600" y="2057400"/>
            <a:ext cx="5924550" cy="492125"/>
          </a:xfrm>
          <a:prstGeom prst="rect">
            <a:avLst/>
          </a:prstGeom>
          <a:solidFill>
            <a:schemeClr val="bg2"/>
          </a:solidFill>
          <a:ln w="9525">
            <a:noFill/>
            <a:miter lim="800000"/>
            <a:headEnd/>
            <a:tailEnd/>
          </a:ln>
        </p:spPr>
        <p:txBody>
          <a:bodyPr wrap="none" lIns="0" tIns="0" rIns="0" bIns="0" anchor="ctr">
            <a:spAutoFit/>
          </a:bodyPr>
          <a:lstStyle/>
          <a:p>
            <a:pPr algn="l"/>
            <a:r>
              <a:rPr lang="en-US" sz="3200" b="1">
                <a:solidFill>
                  <a:srgbClr val="0F116A"/>
                </a:solidFill>
                <a:latin typeface="Courier" charset="0"/>
              </a:rPr>
              <a:t>AUG</a:t>
            </a:r>
            <a:r>
              <a:rPr lang="en-US" sz="3200" b="1">
                <a:solidFill>
                  <a:srgbClr val="CC0000"/>
                </a:solidFill>
                <a:latin typeface="Courier" charset="0"/>
              </a:rPr>
              <a:t>CGU</a:t>
            </a:r>
            <a:r>
              <a:rPr lang="en-US" sz="3200" b="1">
                <a:solidFill>
                  <a:srgbClr val="000090"/>
                </a:solidFill>
                <a:latin typeface="Courier" charset="0"/>
              </a:rPr>
              <a:t>GUA</a:t>
            </a:r>
            <a:r>
              <a:rPr lang="en-US" sz="3200" b="1">
                <a:solidFill>
                  <a:srgbClr val="CC0000"/>
                </a:solidFill>
                <a:latin typeface="Courier" charset="0"/>
              </a:rPr>
              <a:t>UAC</a:t>
            </a:r>
            <a:r>
              <a:rPr lang="en-US" sz="3200" b="1">
                <a:solidFill>
                  <a:srgbClr val="000090"/>
                </a:solidFill>
                <a:latin typeface="Courier" charset="0"/>
              </a:rPr>
              <a:t>GCA</a:t>
            </a:r>
            <a:r>
              <a:rPr lang="en-US" sz="3200" b="1">
                <a:solidFill>
                  <a:srgbClr val="CC0000"/>
                </a:solidFill>
                <a:latin typeface="Courier" charset="0"/>
              </a:rPr>
              <a:t>UGC</a:t>
            </a:r>
            <a:r>
              <a:rPr lang="en-US" sz="3200" b="1">
                <a:solidFill>
                  <a:srgbClr val="000090"/>
                </a:solidFill>
                <a:latin typeface="Courier" charset="0"/>
              </a:rPr>
              <a:t>GAG</a:t>
            </a:r>
            <a:r>
              <a:rPr lang="en-US" sz="3200" b="1">
                <a:solidFill>
                  <a:srgbClr val="CC0000"/>
                </a:solidFill>
                <a:latin typeface="Courier" charset="0"/>
              </a:rPr>
              <a:t>UGA</a:t>
            </a:r>
          </a:p>
        </p:txBody>
      </p:sp>
      <p:sp>
        <p:nvSpPr>
          <p:cNvPr id="24" name="AutoShape 77"/>
          <p:cNvSpPr>
            <a:spLocks noChangeArrowheads="1"/>
          </p:cNvSpPr>
          <p:nvPr/>
        </p:nvSpPr>
        <p:spPr bwMode="auto">
          <a:xfrm>
            <a:off x="3527425" y="26527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26" name="Rectangle 76"/>
          <p:cNvSpPr>
            <a:spLocks noChangeArrowheads="1"/>
          </p:cNvSpPr>
          <p:nvPr/>
        </p:nvSpPr>
        <p:spPr bwMode="auto">
          <a:xfrm>
            <a:off x="950913" y="3483928"/>
            <a:ext cx="4915256"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0090"/>
                </a:solidFill>
                <a:latin typeface="Courier" charset="0"/>
              </a:rPr>
              <a:t>Ala  </a:t>
            </a:r>
            <a:r>
              <a:rPr lang="en-US" sz="3200" b="1" dirty="0" err="1" smtClean="0">
                <a:solidFill>
                  <a:srgbClr val="CC0000"/>
                </a:solidFill>
                <a:latin typeface="Courier" charset="0"/>
              </a:rPr>
              <a:t>Cys</a:t>
            </a:r>
            <a:r>
              <a:rPr lang="en-US" sz="3200" b="1" dirty="0" smtClean="0">
                <a:solidFill>
                  <a:srgbClr val="CC0000"/>
                </a:solidFill>
                <a:latin typeface="Courier" charset="0"/>
              </a:rPr>
              <a:t>  </a:t>
            </a:r>
            <a:r>
              <a:rPr lang="en-US" sz="3200" b="1" dirty="0" err="1" smtClean="0">
                <a:solidFill>
                  <a:srgbClr val="000090"/>
                </a:solidFill>
                <a:latin typeface="Courier" charset="0"/>
              </a:rPr>
              <a:t>Glu</a:t>
            </a:r>
            <a:r>
              <a:rPr lang="en-US" sz="3200" b="1" dirty="0" smtClean="0">
                <a:solidFill>
                  <a:srgbClr val="000090"/>
                </a:solidFill>
                <a:latin typeface="Courier" charset="0"/>
              </a:rPr>
              <a:t>  </a:t>
            </a:r>
            <a:r>
              <a:rPr lang="en-US" sz="3200" b="1" dirty="0" smtClean="0">
                <a:solidFill>
                  <a:srgbClr val="CC0000"/>
                </a:solidFill>
                <a:latin typeface="Courier" charset="0"/>
              </a:rPr>
              <a:t>Stop</a:t>
            </a:r>
            <a:endParaRPr lang="en-US" sz="3200" b="1" dirty="0">
              <a:solidFill>
                <a:srgbClr val="CC0000"/>
              </a:solidFill>
              <a:latin typeface="Courier" charset="0"/>
            </a:endParaRPr>
          </a:p>
        </p:txBody>
      </p:sp>
      <p:sp>
        <p:nvSpPr>
          <p:cNvPr id="35" name="Rectangle 76"/>
          <p:cNvSpPr>
            <a:spLocks noChangeArrowheads="1"/>
          </p:cNvSpPr>
          <p:nvPr/>
        </p:nvSpPr>
        <p:spPr bwMode="auto">
          <a:xfrm>
            <a:off x="950913" y="4681696"/>
            <a:ext cx="4803687"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AUG</a:t>
            </a:r>
            <a:r>
              <a:rPr lang="en-US" sz="3200" b="1" dirty="0" smtClean="0">
                <a:solidFill>
                  <a:srgbClr val="CC0000"/>
                </a:solidFill>
                <a:latin typeface="Courier" charset="0"/>
              </a:rPr>
              <a:t>CGU</a:t>
            </a:r>
            <a:r>
              <a:rPr lang="en-US" sz="3200" b="1" dirty="0" smtClean="0">
                <a:solidFill>
                  <a:srgbClr val="000090"/>
                </a:solidFill>
                <a:latin typeface="Courier" charset="0"/>
              </a:rPr>
              <a:t>GUA</a:t>
            </a:r>
            <a:r>
              <a:rPr lang="en-US" sz="3200" b="1" dirty="0" smtClean="0">
                <a:solidFill>
                  <a:srgbClr val="CC0000"/>
                </a:solidFill>
                <a:latin typeface="Courier" charset="0"/>
              </a:rPr>
              <a:t>UAC</a:t>
            </a:r>
            <a:r>
              <a:rPr lang="en-US" sz="3200" b="1" dirty="0" smtClean="0">
                <a:solidFill>
                  <a:srgbClr val="000090"/>
                </a:solidFill>
                <a:latin typeface="Courier" charset="0"/>
              </a:rPr>
              <a:t>GA</a:t>
            </a:r>
            <a:r>
              <a:rPr lang="en-US" sz="3200" b="1" dirty="0" smtClean="0">
                <a:solidFill>
                  <a:srgbClr val="CC0000"/>
                </a:solidFill>
                <a:latin typeface="Courier" charset="0"/>
              </a:rPr>
              <a:t>UGC</a:t>
            </a:r>
            <a:r>
              <a:rPr lang="en-US" sz="3200" b="1" dirty="0" smtClean="0">
                <a:solidFill>
                  <a:srgbClr val="000090"/>
                </a:solidFill>
                <a:latin typeface="Courier" charset="0"/>
              </a:rPr>
              <a:t>GAG</a:t>
            </a:r>
            <a:r>
              <a:rPr lang="en-US" sz="3200" b="1" dirty="0" smtClean="0">
                <a:solidFill>
                  <a:srgbClr val="CC0000"/>
                </a:solidFill>
                <a:latin typeface="Courier" charset="0"/>
              </a:rPr>
              <a:t>UGA</a:t>
            </a:r>
            <a:endParaRPr lang="en-US" sz="3200" b="1" dirty="0">
              <a:solidFill>
                <a:srgbClr val="CC0000"/>
              </a:solidFill>
              <a:latin typeface="Courier" charset="0"/>
            </a:endParaRPr>
          </a:p>
        </p:txBody>
      </p:sp>
      <p:sp>
        <p:nvSpPr>
          <p:cNvPr id="43" name="AutoShape 77"/>
          <p:cNvSpPr>
            <a:spLocks noChangeArrowheads="1"/>
          </p:cNvSpPr>
          <p:nvPr/>
        </p:nvSpPr>
        <p:spPr bwMode="auto">
          <a:xfrm>
            <a:off x="3527425" y="5205413"/>
            <a:ext cx="633413" cy="555625"/>
          </a:xfrm>
          <a:prstGeom prst="downArrow">
            <a:avLst>
              <a:gd name="adj1" fmla="val 45870"/>
              <a:gd name="adj2" fmla="val 52537"/>
            </a:avLst>
          </a:prstGeom>
          <a:solidFill>
            <a:srgbClr val="008000"/>
          </a:solidFill>
          <a:ln w="9525">
            <a:solidFill>
              <a:srgbClr val="000000"/>
            </a:solidFill>
            <a:miter lim="800000"/>
            <a:headEnd/>
            <a:tailEnd/>
          </a:ln>
        </p:spPr>
        <p:txBody>
          <a:bodyPr wrap="none" anchor="ctr"/>
          <a:lstStyle/>
          <a:p>
            <a:endParaRPr lang="en-US"/>
          </a:p>
        </p:txBody>
      </p:sp>
      <p:sp>
        <p:nvSpPr>
          <p:cNvPr id="44" name="Rectangle 76"/>
          <p:cNvSpPr>
            <a:spLocks noChangeArrowheads="1"/>
          </p:cNvSpPr>
          <p:nvPr/>
        </p:nvSpPr>
        <p:spPr bwMode="auto">
          <a:xfrm>
            <a:off x="950913" y="6035834"/>
            <a:ext cx="3845540" cy="328295"/>
          </a:xfrm>
          <a:prstGeom prst="rect">
            <a:avLst/>
          </a:prstGeom>
          <a:solidFill>
            <a:schemeClr val="bg2"/>
          </a:solidFill>
          <a:ln w="9525">
            <a:noFill/>
            <a:miter lim="800000"/>
            <a:headEnd/>
            <a:tailEnd/>
          </a:ln>
        </p:spPr>
        <p:txBody>
          <a:bodyPr wrap="none" lIns="0" tIns="0" rIns="0" bIns="0" anchor="ctr">
            <a:spAutoFit/>
          </a:bodyPr>
          <a:lstStyle/>
          <a:p>
            <a:pPr algn="l"/>
            <a:r>
              <a:rPr lang="en-US" sz="3200" b="1" dirty="0" smtClean="0">
                <a:solidFill>
                  <a:srgbClr val="0F116A"/>
                </a:solidFill>
                <a:latin typeface="Courier" charset="0"/>
              </a:rPr>
              <a:t>Met  </a:t>
            </a:r>
            <a:r>
              <a:rPr lang="en-US" sz="3200" b="1" dirty="0" err="1" smtClean="0">
                <a:solidFill>
                  <a:srgbClr val="CC0000"/>
                </a:solidFill>
                <a:latin typeface="Courier" charset="0"/>
              </a:rPr>
              <a:t>Arg</a:t>
            </a:r>
            <a:r>
              <a:rPr lang="en-US" sz="3200" b="1" dirty="0" smtClean="0">
                <a:solidFill>
                  <a:srgbClr val="CC0000"/>
                </a:solidFill>
                <a:latin typeface="Courier" charset="0"/>
              </a:rPr>
              <a:t>  </a:t>
            </a:r>
            <a:r>
              <a:rPr lang="en-US" sz="3200" b="1" dirty="0" smtClean="0">
                <a:solidFill>
                  <a:srgbClr val="000090"/>
                </a:solidFill>
                <a:latin typeface="Courier" charset="0"/>
              </a:rPr>
              <a:t>Val  </a:t>
            </a:r>
            <a:r>
              <a:rPr lang="en-US" sz="3200" b="1" dirty="0" smtClean="0">
                <a:solidFill>
                  <a:srgbClr val="CC0000"/>
                </a:solidFill>
                <a:latin typeface="Courier" charset="0"/>
              </a:rPr>
              <a:t>Tyr  </a:t>
            </a:r>
            <a:r>
              <a:rPr lang="en-US" sz="3200" b="1" dirty="0" smtClean="0">
                <a:solidFill>
                  <a:srgbClr val="008000"/>
                </a:solidFill>
                <a:latin typeface="Courier" charset="0"/>
              </a:rPr>
              <a:t>Asp Ala Ser</a:t>
            </a:r>
            <a:endParaRPr lang="en-US" sz="3200" b="1" dirty="0">
              <a:solidFill>
                <a:srgbClr val="C3CEEC"/>
              </a:solidFill>
              <a:latin typeface="Courier" charset="0"/>
            </a:endParaRPr>
          </a:p>
        </p:txBody>
      </p:sp>
      <p:sp>
        <p:nvSpPr>
          <p:cNvPr id="55" name="Rounded Rectangle 54"/>
          <p:cNvSpPr>
            <a:spLocks noChangeArrowheads="1"/>
          </p:cNvSpPr>
          <p:nvPr/>
        </p:nvSpPr>
        <p:spPr bwMode="auto">
          <a:xfrm>
            <a:off x="3200400" y="4572000"/>
            <a:ext cx="2890837" cy="757237"/>
          </a:xfrm>
          <a:prstGeom prst="roundRect">
            <a:avLst>
              <a:gd name="adj" fmla="val 16667"/>
            </a:avLst>
          </a:prstGeom>
          <a:noFill/>
          <a:ln w="76200">
            <a:solidFill>
              <a:srgbClr val="000000"/>
            </a:solidFill>
            <a:round/>
            <a:headEnd/>
            <a:tailEnd/>
          </a:ln>
        </p:spPr>
        <p:txBody>
          <a:bodyPr wrap="none" anchor="ctr"/>
          <a:lstStyle/>
          <a:p>
            <a:endParaRPr lang="en-US"/>
          </a:p>
        </p:txBody>
      </p:sp>
      <p:pic>
        <p:nvPicPr>
          <p:cNvPr id="57" name="Picture 6" descr="penguinL"/>
          <p:cNvPicPr>
            <a:picLocks noChangeAspect="1" noChangeArrowheads="1"/>
          </p:cNvPicPr>
          <p:nvPr/>
        </p:nvPicPr>
        <p:blipFill>
          <a:blip r:embed="rId8" cstate="print"/>
          <a:srcRect/>
          <a:stretch>
            <a:fillRect/>
          </a:stretch>
        </p:blipFill>
        <p:spPr bwMode="auto">
          <a:xfrm>
            <a:off x="7869238" y="5562600"/>
            <a:ext cx="1274762" cy="1295400"/>
          </a:xfrm>
          <a:prstGeom prst="rect">
            <a:avLst/>
          </a:prstGeom>
          <a:noFill/>
          <a:ln w="9525">
            <a:noFill/>
            <a:miter lim="800000"/>
            <a:headEnd/>
            <a:tailEnd/>
          </a:ln>
        </p:spPr>
      </p:pic>
      <p:sp>
        <p:nvSpPr>
          <p:cNvPr id="58" name="AutoShape 7"/>
          <p:cNvSpPr>
            <a:spLocks noChangeArrowheads="1"/>
          </p:cNvSpPr>
          <p:nvPr/>
        </p:nvSpPr>
        <p:spPr bwMode="auto">
          <a:xfrm flipH="1">
            <a:off x="6985000" y="3760788"/>
            <a:ext cx="1979613" cy="1192212"/>
          </a:xfrm>
          <a:prstGeom prst="wedgeEllipseCallout">
            <a:avLst>
              <a:gd name="adj1" fmla="val -9662"/>
              <a:gd name="adj2" fmla="val 11450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charset="0"/>
              </a:rPr>
              <a:t>Does this change</a:t>
            </a:r>
            <a:br>
              <a:rPr lang="en-US" sz="1600" b="1">
                <a:solidFill>
                  <a:srgbClr val="0F116A"/>
                </a:solidFill>
                <a:latin typeface="Comic Sans MS" charset="0"/>
              </a:rPr>
            </a:br>
            <a:r>
              <a:rPr lang="en-US" sz="1600" b="1">
                <a:solidFill>
                  <a:srgbClr val="0F116A"/>
                </a:solidFill>
                <a:latin typeface="Comic Sans MS" charset="0"/>
              </a:rPr>
              <a:t>the protein?</a:t>
            </a:r>
          </a:p>
          <a:p>
            <a:r>
              <a:rPr lang="en-US" sz="1600" b="1">
                <a:solidFill>
                  <a:srgbClr val="CC0000"/>
                </a:solidFill>
                <a:latin typeface="Comic Sans MS" charset="0"/>
              </a:rPr>
              <a:t>A LOT</a:t>
            </a:r>
            <a:r>
              <a:rPr lang="en-US" sz="1600" b="1" i="1">
                <a:solidFill>
                  <a:srgbClr val="CC0000"/>
                </a:solidFill>
                <a:latin typeface="Comic Sans MS" charset="0"/>
              </a:rPr>
              <a:t>!</a:t>
            </a:r>
          </a:p>
        </p:txBody>
      </p:sp>
      <p:sp>
        <p:nvSpPr>
          <p:cNvPr id="64" name="Rounded Rectangle 63"/>
          <p:cNvSpPr>
            <a:spLocks noChangeArrowheads="1"/>
          </p:cNvSpPr>
          <p:nvPr/>
        </p:nvSpPr>
        <p:spPr bwMode="auto">
          <a:xfrm>
            <a:off x="3200400" y="5867400"/>
            <a:ext cx="2890837" cy="757238"/>
          </a:xfrm>
          <a:prstGeom prst="roundRect">
            <a:avLst>
              <a:gd name="adj" fmla="val 16667"/>
            </a:avLst>
          </a:prstGeom>
          <a:noFill/>
          <a:ln w="76200">
            <a:solidFill>
              <a:srgbClr val="CC0000"/>
            </a:solidFill>
            <a:round/>
            <a:headEnd/>
            <a:tailEnd/>
          </a:ln>
        </p:spPr>
        <p:txBody>
          <a:bodyPr wrap="none" anchor="ctr"/>
          <a:lstStyle/>
          <a:p>
            <a:endParaRPr lang="en-US"/>
          </a:p>
        </p:txBody>
      </p:sp>
      <p:sp>
        <p:nvSpPr>
          <p:cNvPr id="73" name="AutoShape 77"/>
          <p:cNvSpPr>
            <a:spLocks noChangeArrowheads="1"/>
          </p:cNvSpPr>
          <p:nvPr/>
        </p:nvSpPr>
        <p:spPr bwMode="auto">
          <a:xfrm>
            <a:off x="3505200" y="4191000"/>
            <a:ext cx="331787" cy="555625"/>
          </a:xfrm>
          <a:prstGeom prst="downArrow">
            <a:avLst>
              <a:gd name="adj1" fmla="val 45870"/>
              <a:gd name="adj2" fmla="val 52426"/>
            </a:avLst>
          </a:prstGeom>
          <a:solidFill>
            <a:srgbClr val="FFCC18"/>
          </a:solidFill>
          <a:ln w="9525">
            <a:solidFill>
              <a:srgbClr val="00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8085">
                                            <p:txEl>
                                              <p:pRg st="0" end="0"/>
                                            </p:txEl>
                                          </p:spTgt>
                                        </p:tgtEl>
                                        <p:attrNameLst>
                                          <p:attrName>style.visibility</p:attrName>
                                        </p:attrNameLst>
                                      </p:cBhvr>
                                      <p:to>
                                        <p:strVal val="visible"/>
                                      </p:to>
                                    </p:set>
                                    <p:anim calcmode="lin" valueType="num">
                                      <p:cBhvr additive="base">
                                        <p:cTn id="7" dur="500" fill="hold"/>
                                        <p:tgtEl>
                                          <p:spTgt spid="5580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80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subTnLst>
                                    <p:audio>
                                      <p:cMediaNode>
                                        <p:cTn display="0" masterRel="sameClick">
                                          <p:stCondLst>
                                            <p:cond evt="begin" delay="0">
                                              <p:tn val="16"/>
                                            </p:cond>
                                          </p:stCondLst>
                                          <p:endCondLst>
                                            <p:cond evt="onStopAudio" delay="0">
                                              <p:tgtEl>
                                                <p:sldTgt/>
                                              </p:tgtEl>
                                            </p:cond>
                                          </p:endCondLst>
                                        </p:cTn>
                                        <p:tgtEl>
                                          <p:sndTgt r:embed="rId5" name="Arrow"/>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4" name="Chimes"/>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4" name="Chimes"/>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up)">
                                      <p:cBhvr>
                                        <p:cTn id="33" dur="500"/>
                                        <p:tgtEl>
                                          <p:spTgt spid="73"/>
                                        </p:tgtEl>
                                      </p:cBhvr>
                                    </p:animEffect>
                                  </p:childTnLst>
                                  <p:subTnLst>
                                    <p:animClr clrSpc="rgb" dir="cw">
                                      <p:cBhvr override="childStyle">
                                        <p:cTn dur="1" fill="hold" display="0" masterRel="nextClick" afterEffect="1"/>
                                        <p:tgtEl>
                                          <p:spTgt spid="73"/>
                                        </p:tgtEl>
                                        <p:attrNameLst>
                                          <p:attrName>ppt_c</p:attrName>
                                        </p:attrNameLst>
                                      </p:cBhvr>
                                      <p:to>
                                        <a:srgbClr val="CC0000"/>
                                      </p:to>
                                    </p:animClr>
                                    <p:audio>
                                      <p:cMediaNode>
                                        <p:cTn display="0" masterRel="sameClick">
                                          <p:stCondLst>
                                            <p:cond evt="begin" delay="0">
                                              <p:tn val="31"/>
                                            </p:cond>
                                          </p:stCondLst>
                                          <p:endCondLst>
                                            <p:cond evt="onStopAudio" delay="0">
                                              <p:tgtEl>
                                                <p:sldTgt/>
                                              </p:tgtEl>
                                            </p:cond>
                                          </p:endCondLst>
                                        </p:cTn>
                                        <p:tgtEl>
                                          <p:sndTgt r:embed="rId5" name="Arrow"/>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subTnLst>
                                    <p:audio>
                                      <p:cMediaNode>
                                        <p:cTn display="0" masterRel="sameClick">
                                          <p:stCondLst>
                                            <p:cond evt="begin" delay="0">
                                              <p:tn val="36"/>
                                            </p:cond>
                                          </p:stCondLst>
                                          <p:endCondLst>
                                            <p:cond evt="onStopAudio" delay="0">
                                              <p:tgtEl>
                                                <p:sldTgt/>
                                              </p:tgtEl>
                                            </p:cond>
                                          </p:endCondLst>
                                        </p:cTn>
                                        <p:tgtEl>
                                          <p:sndTgt r:embed="rId6" name="String"/>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subTnLst>
                                    <p:audio>
                                      <p:cMediaNode>
                                        <p:cTn display="0" masterRel="sameClick">
                                          <p:stCondLst>
                                            <p:cond evt="begin" delay="0">
                                              <p:tn val="41"/>
                                            </p:cond>
                                          </p:stCondLst>
                                          <p:endCondLst>
                                            <p:cond evt="onStopAudio" delay="0">
                                              <p:tgtEl>
                                                <p:sldTgt/>
                                              </p:tgtEl>
                                            </p:cond>
                                          </p:endCondLst>
                                        </p:cTn>
                                        <p:tgtEl>
                                          <p:sndTgt r:embed="rId5" name="Arrow"/>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subTnLst>
                                    <p:audio>
                                      <p:cMediaNode>
                                        <p:cTn display="0" masterRel="sameClick">
                                          <p:stCondLst>
                                            <p:cond evt="begin" delay="0">
                                              <p:tn val="46"/>
                                            </p:cond>
                                          </p:stCondLst>
                                          <p:endCondLst>
                                            <p:cond evt="onStopAudio" delay="0">
                                              <p:tgtEl>
                                                <p:sldTgt/>
                                              </p:tgtEl>
                                            </p:cond>
                                          </p:endCondLst>
                                        </p:cTn>
                                        <p:tgtEl>
                                          <p:sndTgt r:embed="rId4" name="Chimes"/>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subTnLst>
                                    <p:audio>
                                      <p:cMediaNode>
                                        <p:cTn display="0" masterRel="sameClick">
                                          <p:stCondLst>
                                            <p:cond evt="begin" delay="0">
                                              <p:tn val="51"/>
                                            </p:cond>
                                          </p:stCondLst>
                                          <p:endCondLst>
                                            <p:cond evt="onStopAudio" delay="0">
                                              <p:tgtEl>
                                                <p:sldTgt/>
                                              </p:tgtEl>
                                            </p:cond>
                                          </p:endCondLst>
                                        </p:cTn>
                                        <p:tgtEl>
                                          <p:sndTgt r:embed="rId6" name="String"/>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childTnLst>
                          </p:cTn>
                        </p:par>
                        <p:par>
                          <p:cTn id="59" fill="hold">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58">
                                            <p:bg/>
                                          </p:spTgt>
                                        </p:tgtEl>
                                        <p:attrNameLst>
                                          <p:attrName>style.visibility</p:attrName>
                                        </p:attrNameLst>
                                      </p:cBhvr>
                                      <p:to>
                                        <p:strVal val="visible"/>
                                      </p:to>
                                    </p:set>
                                    <p:animEffect transition="in" filter="wipe(down)">
                                      <p:cBhvr>
                                        <p:cTn id="62" dur="500"/>
                                        <p:tgtEl>
                                          <p:spTgt spid="58">
                                            <p:bg/>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58">
                                            <p:txEl>
                                              <p:pRg st="0" end="0"/>
                                            </p:txEl>
                                          </p:spTgt>
                                        </p:tgtEl>
                                        <p:attrNameLst>
                                          <p:attrName>style.visibility</p:attrName>
                                        </p:attrNameLst>
                                      </p:cBhvr>
                                      <p:to>
                                        <p:strVal val="visible"/>
                                      </p:to>
                                    </p:set>
                                    <p:animEffect transition="in" filter="wipe(left)">
                                      <p:cBhvr>
                                        <p:cTn id="66" dur="500"/>
                                        <p:tgtEl>
                                          <p:spTgt spid="58">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7" name="Quack"/>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8">
                                            <p:txEl>
                                              <p:pRg st="1" end="1"/>
                                            </p:txEl>
                                          </p:spTgt>
                                        </p:tgtEl>
                                        <p:attrNameLst>
                                          <p:attrName>style.visibility</p:attrName>
                                        </p:attrNameLst>
                                      </p:cBhvr>
                                      <p:to>
                                        <p:strVal val="visible"/>
                                      </p:to>
                                    </p:set>
                                    <p:animEffect transition="in" filter="wipe(left)">
                                      <p:cBhvr>
                                        <p:cTn id="71" dur="500"/>
                                        <p:tgtEl>
                                          <p:spTgt spid="58">
                                            <p:txEl>
                                              <p:pRg st="1" end="1"/>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6"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P spid="7" grpId="0" animBg="1"/>
      <p:bldP spid="24" grpId="0" animBg="1"/>
      <p:bldP spid="26" grpId="0" animBg="1"/>
      <p:bldP spid="35" grpId="0" animBg="1"/>
      <p:bldP spid="43" grpId="0" animBg="1"/>
      <p:bldP spid="44" grpId="0" animBg="1"/>
      <p:bldP spid="55" grpId="0" animBg="1"/>
      <p:bldP spid="58" grpId="0" build="p" bldLvl="2" animBg="1" autoUpdateAnimBg="0"/>
      <p:bldP spid="64" grpId="0" animBg="1"/>
      <p:bldP spid="7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Bellringer-4/1/15</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 Name and describe the two main types of mutations we talked about yesterday.</a:t>
            </a:r>
          </a:p>
          <a:p>
            <a:pPr marL="514350" indent="-514350">
              <a:buFont typeface="+mj-lt"/>
              <a:buAutoNum type="arabicPeriod"/>
            </a:pPr>
            <a:r>
              <a:rPr lang="en-US" dirty="0" smtClean="0"/>
              <a:t>Do mutations always cause a change in amino acid? Why or why not?</a:t>
            </a:r>
            <a:endParaRPr lang="en-US" dirty="0"/>
          </a:p>
        </p:txBody>
      </p:sp>
    </p:spTree>
    <p:extLst>
      <p:ext uri="{BB962C8B-B14F-4D97-AF65-F5344CB8AC3E}">
        <p14:creationId xmlns:p14="http://schemas.microsoft.com/office/powerpoint/2010/main" val="83634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mRNA</a:t>
            </a:r>
            <a:endParaRPr lang="en-US" dirty="0"/>
          </a:p>
        </p:txBody>
      </p:sp>
      <p:sp>
        <p:nvSpPr>
          <p:cNvPr id="3" name="Content Placeholder 2"/>
          <p:cNvSpPr>
            <a:spLocks noGrp="1"/>
          </p:cNvSpPr>
          <p:nvPr>
            <p:ph idx="1"/>
          </p:nvPr>
        </p:nvSpPr>
        <p:spPr>
          <a:xfrm>
            <a:off x="228600" y="1828800"/>
            <a:ext cx="5486400" cy="4419600"/>
          </a:xfrm>
        </p:spPr>
        <p:txBody>
          <a:bodyPr/>
          <a:lstStyle/>
          <a:p>
            <a:r>
              <a:rPr lang="en-US" sz="2400" dirty="0" smtClean="0"/>
              <a:t>Looking at the mRNA to the right, how is it different visually from DNA?</a:t>
            </a:r>
          </a:p>
          <a:p>
            <a:pPr lvl="1"/>
            <a:r>
              <a:rPr lang="en-US" sz="2400" dirty="0" smtClean="0"/>
              <a:t>It is single stranded</a:t>
            </a:r>
          </a:p>
          <a:p>
            <a:pPr lvl="1"/>
            <a:r>
              <a:rPr lang="en-US" sz="2400" dirty="0" smtClean="0"/>
              <a:t>It is shorter and able to leave the nucleus</a:t>
            </a:r>
          </a:p>
          <a:p>
            <a:pPr lvl="1"/>
            <a:r>
              <a:rPr lang="en-US" sz="2400" dirty="0" smtClean="0"/>
              <a:t>The sugar is ribose</a:t>
            </a:r>
          </a:p>
          <a:p>
            <a:pPr lvl="1"/>
            <a:r>
              <a:rPr lang="en-US" sz="2400" dirty="0" smtClean="0"/>
              <a:t>There is a different base</a:t>
            </a:r>
          </a:p>
          <a:p>
            <a:pPr lvl="2"/>
            <a:r>
              <a:rPr lang="en-US" dirty="0" err="1" smtClean="0"/>
              <a:t>Uracil</a:t>
            </a:r>
            <a:r>
              <a:rPr lang="en-US" dirty="0" smtClean="0"/>
              <a:t> (U) takes the place of Thymine (T)</a:t>
            </a:r>
          </a:p>
          <a:p>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5943600" y="2057400"/>
            <a:ext cx="2743200" cy="43626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mRNA</a:t>
            </a:r>
            <a:endParaRPr lang="en-US" dirty="0"/>
          </a:p>
        </p:txBody>
      </p:sp>
      <p:sp>
        <p:nvSpPr>
          <p:cNvPr id="3" name="Content Placeholder 2"/>
          <p:cNvSpPr>
            <a:spLocks noGrp="1"/>
          </p:cNvSpPr>
          <p:nvPr>
            <p:ph idx="1"/>
          </p:nvPr>
        </p:nvSpPr>
        <p:spPr>
          <a:xfrm>
            <a:off x="304800" y="1981200"/>
            <a:ext cx="5105400" cy="4267200"/>
          </a:xfrm>
        </p:spPr>
        <p:txBody>
          <a:bodyPr/>
          <a:lstStyle/>
          <a:p>
            <a:r>
              <a:rPr lang="en-US" sz="2400" dirty="0" smtClean="0"/>
              <a:t>The job of mRNA is to take the directions for one gene and transport it to a </a:t>
            </a:r>
            <a:r>
              <a:rPr lang="en-US" sz="2400" b="1" dirty="0" smtClean="0">
                <a:solidFill>
                  <a:schemeClr val="tx2">
                    <a:lumMod val="60000"/>
                    <a:lumOff val="40000"/>
                  </a:schemeClr>
                </a:solidFill>
              </a:rPr>
              <a:t>ribosome</a:t>
            </a:r>
            <a:r>
              <a:rPr lang="en-US" sz="2400" dirty="0" smtClean="0"/>
              <a:t> in the </a:t>
            </a:r>
            <a:r>
              <a:rPr lang="en-US" sz="2400" b="1" dirty="0" smtClean="0">
                <a:solidFill>
                  <a:schemeClr val="tx2">
                    <a:lumMod val="60000"/>
                    <a:lumOff val="40000"/>
                  </a:schemeClr>
                </a:solidFill>
              </a:rPr>
              <a:t>cytoplasm </a:t>
            </a:r>
            <a:r>
              <a:rPr lang="en-US" sz="2400" dirty="0" smtClean="0"/>
              <a:t>where it is translated. </a:t>
            </a:r>
            <a:endParaRPr lang="en-US" sz="2400" b="1" dirty="0" smtClean="0">
              <a:solidFill>
                <a:schemeClr val="tx2">
                  <a:lumMod val="60000"/>
                  <a:lumOff val="40000"/>
                </a:schemeClr>
              </a:solidFill>
            </a:endParaRPr>
          </a:p>
          <a:p>
            <a:pPr lvl="1"/>
            <a:r>
              <a:rPr lang="en-US" sz="2400" dirty="0" smtClean="0"/>
              <a:t>This is so the cell can begin assembling </a:t>
            </a:r>
            <a:r>
              <a:rPr lang="en-US" sz="2400" u="sng" dirty="0" smtClean="0"/>
              <a:t>amino acids</a:t>
            </a:r>
            <a:r>
              <a:rPr lang="en-US" sz="2400" dirty="0" smtClean="0"/>
              <a:t>, the building blocks of proteins</a:t>
            </a:r>
          </a:p>
          <a:p>
            <a:pPr lvl="1"/>
            <a:r>
              <a:rPr lang="en-US" sz="2400" dirty="0" smtClean="0"/>
              <a:t>Like it’s name, it is sending a </a:t>
            </a:r>
            <a:r>
              <a:rPr lang="en-US" sz="2400" i="1" dirty="0" smtClean="0"/>
              <a:t>message </a:t>
            </a:r>
            <a:r>
              <a:rPr lang="en-US" sz="2400" dirty="0" smtClean="0"/>
              <a:t>on how to do the job</a:t>
            </a:r>
          </a:p>
          <a:p>
            <a:pPr lvl="1"/>
            <a:r>
              <a:rPr lang="en-US" sz="2400" dirty="0" smtClean="0"/>
              <a:t>This is part of a process called </a:t>
            </a:r>
            <a:r>
              <a:rPr lang="en-US" sz="2400" i="1" u="sng" dirty="0" smtClean="0"/>
              <a:t>protein synthesis</a:t>
            </a:r>
          </a:p>
          <a:p>
            <a:endParaRPr lang="en-US" sz="2400" dirty="0"/>
          </a:p>
        </p:txBody>
      </p:sp>
      <p:pic>
        <p:nvPicPr>
          <p:cNvPr id="4" name="Picture 2" descr="http://rna.ucsc.edu/rnacenter/images/figs/70s_atrna_nolabels.jpg"/>
          <p:cNvPicPr>
            <a:picLocks noChangeAspect="1" noChangeArrowheads="1"/>
          </p:cNvPicPr>
          <p:nvPr/>
        </p:nvPicPr>
        <p:blipFill>
          <a:blip r:embed="rId2" cstate="print"/>
          <a:srcRect/>
          <a:stretch>
            <a:fillRect/>
          </a:stretch>
        </p:blipFill>
        <p:spPr bwMode="auto">
          <a:xfrm>
            <a:off x="5105400" y="1905000"/>
            <a:ext cx="3611067" cy="2971800"/>
          </a:xfrm>
          <a:prstGeom prst="rect">
            <a:avLst/>
          </a:prstGeom>
          <a:noFill/>
        </p:spPr>
      </p:pic>
      <p:sp>
        <p:nvSpPr>
          <p:cNvPr id="5" name="TextBox 4"/>
          <p:cNvSpPr txBox="1"/>
          <p:nvPr/>
        </p:nvSpPr>
        <p:spPr>
          <a:xfrm>
            <a:off x="5715000" y="5029200"/>
            <a:ext cx="2310376" cy="369332"/>
          </a:xfrm>
          <a:prstGeom prst="rect">
            <a:avLst/>
          </a:prstGeom>
          <a:noFill/>
        </p:spPr>
        <p:txBody>
          <a:bodyPr wrap="none" rtlCol="0">
            <a:spAutoFit/>
          </a:bodyPr>
          <a:lstStyle/>
          <a:p>
            <a:r>
              <a:rPr lang="en-US" dirty="0">
                <a:solidFill>
                  <a:prstClr val="black"/>
                </a:solidFill>
              </a:rPr>
              <a:t>A ribosome up close!!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a:t>
            </a:r>
            <a:endParaRPr lang="en-US" dirty="0"/>
          </a:p>
        </p:txBody>
      </p:sp>
      <p:sp>
        <p:nvSpPr>
          <p:cNvPr id="3" name="Content Placeholder 2"/>
          <p:cNvSpPr>
            <a:spLocks noGrp="1"/>
          </p:cNvSpPr>
          <p:nvPr>
            <p:ph idx="1"/>
          </p:nvPr>
        </p:nvSpPr>
        <p:spPr>
          <a:xfrm>
            <a:off x="609600" y="1981200"/>
            <a:ext cx="8153400" cy="4191000"/>
          </a:xfrm>
        </p:spPr>
        <p:txBody>
          <a:bodyPr/>
          <a:lstStyle/>
          <a:p>
            <a:r>
              <a:rPr lang="en-US" sz="2800" dirty="0" smtClean="0"/>
              <a:t>Protein synthesis is a two stages process</a:t>
            </a:r>
          </a:p>
          <a:p>
            <a:pPr lvl="1"/>
            <a:r>
              <a:rPr lang="en-US" b="1" u="sng" dirty="0" smtClean="0"/>
              <a:t>Transcription and Translation</a:t>
            </a:r>
          </a:p>
          <a:p>
            <a:r>
              <a:rPr lang="en-US" sz="2800" dirty="0" smtClean="0"/>
              <a:t>In this process, a messenger molecule (mRNA) carries instructions from DNA to ribosomes</a:t>
            </a:r>
          </a:p>
          <a:p>
            <a:pPr lvl="1"/>
            <a:r>
              <a:rPr lang="en-US" dirty="0" smtClean="0"/>
              <a:t>DNA </a:t>
            </a:r>
            <a:r>
              <a:rPr lang="en-US" u="sng" dirty="0" smtClean="0"/>
              <a:t>cannot</a:t>
            </a:r>
            <a:r>
              <a:rPr lang="en-US" dirty="0" smtClean="0"/>
              <a:t> leave the nucleus!</a:t>
            </a:r>
          </a:p>
          <a:p>
            <a:pPr lvl="1"/>
            <a:r>
              <a:rPr lang="en-US" dirty="0" smtClean="0"/>
              <a:t>mRNA can!</a:t>
            </a:r>
          </a:p>
          <a:p>
            <a:r>
              <a:rPr lang="en-US" sz="2800" dirty="0" smtClean="0"/>
              <a:t>mRNA makes it possible for proteins to be assembled by </a:t>
            </a:r>
            <a:r>
              <a:rPr lang="en-US" sz="2800" dirty="0" err="1" smtClean="0"/>
              <a:t>ribosomes</a:t>
            </a:r>
            <a:r>
              <a:rPr lang="en-US" sz="2800" dirty="0" smtClean="0"/>
              <a:t> outside of the nucleus</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Protein Synthesis</a:t>
            </a:r>
            <a:endParaRPr lang="en-US" dirty="0"/>
          </a:p>
        </p:txBody>
      </p:sp>
      <p:sp>
        <p:nvSpPr>
          <p:cNvPr id="3" name="Subtitle 2"/>
          <p:cNvSpPr>
            <a:spLocks noGrp="1"/>
          </p:cNvSpPr>
          <p:nvPr>
            <p:ph type="subTitle" idx="1"/>
          </p:nvPr>
        </p:nvSpPr>
        <p:spPr/>
        <p:txBody>
          <a:bodyPr/>
          <a:lstStyle/>
          <a:p>
            <a:r>
              <a:rPr lang="en-US" dirty="0" smtClean="0"/>
              <a:t>Transcription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Transcription</a:t>
            </a:r>
            <a:endParaRPr lang="en-US" dirty="0"/>
          </a:p>
        </p:txBody>
      </p:sp>
      <p:sp>
        <p:nvSpPr>
          <p:cNvPr id="3" name="Content Placeholder 2"/>
          <p:cNvSpPr>
            <a:spLocks noGrp="1"/>
          </p:cNvSpPr>
          <p:nvPr>
            <p:ph idx="1"/>
          </p:nvPr>
        </p:nvSpPr>
        <p:spPr>
          <a:xfrm>
            <a:off x="457200" y="1981200"/>
            <a:ext cx="8001000" cy="4572000"/>
          </a:xfrm>
        </p:spPr>
        <p:txBody>
          <a:bodyPr/>
          <a:lstStyle/>
          <a:p>
            <a:r>
              <a:rPr lang="en-US" dirty="0" smtClean="0"/>
              <a:t>Transcription happens when DNA is turned into </a:t>
            </a:r>
            <a:r>
              <a:rPr lang="en-US" b="1" dirty="0" smtClean="0">
                <a:solidFill>
                  <a:schemeClr val="tx2">
                    <a:lumMod val="40000"/>
                    <a:lumOff val="60000"/>
                  </a:schemeClr>
                </a:solidFill>
              </a:rPr>
              <a:t>mRNA </a:t>
            </a:r>
            <a:endParaRPr lang="en-US" dirty="0" smtClean="0"/>
          </a:p>
          <a:p>
            <a:r>
              <a:rPr lang="en-US" dirty="0" smtClean="0"/>
              <a:t>This happens when </a:t>
            </a:r>
            <a:r>
              <a:rPr lang="en-US" b="1" dirty="0" smtClean="0">
                <a:solidFill>
                  <a:schemeClr val="tx2">
                    <a:lumMod val="60000"/>
                    <a:lumOff val="40000"/>
                  </a:schemeClr>
                </a:solidFill>
              </a:rPr>
              <a:t>proteins</a:t>
            </a:r>
            <a:r>
              <a:rPr lang="en-US" dirty="0" smtClean="0"/>
              <a:t> need to be made in the cytoplasm!</a:t>
            </a:r>
          </a:p>
          <a:p>
            <a:r>
              <a:rPr lang="en-US" dirty="0" smtClean="0"/>
              <a:t>Since DNA cannot leave the nucleus, it is transcribed into RNA (DNA</a:t>
            </a:r>
            <a:r>
              <a:rPr lang="en-US" dirty="0" smtClean="0">
                <a:sym typeface="Wingdings" pitchFamily="2" charset="2"/>
              </a:rPr>
              <a:t>RNA)</a:t>
            </a:r>
          </a:p>
          <a:p>
            <a:pPr lvl="1"/>
            <a:r>
              <a:rPr lang="en-US" dirty="0" smtClean="0">
                <a:sym typeface="Wingdings" pitchFamily="2" charset="2"/>
              </a:rPr>
              <a:t>Transcribe: to copy (copy in the same nucleic acid language, but only copy what is needed)</a:t>
            </a:r>
            <a:endParaRPr lang="en-US" dirty="0" smtClean="0"/>
          </a:p>
          <a:p>
            <a:endParaRPr lang="en-US" dirty="0"/>
          </a:p>
        </p:txBody>
      </p:sp>
    </p:spTree>
  </p:cSld>
  <p:clrMapOvr>
    <a:masterClrMapping/>
  </p:clrMapOvr>
</p:sld>
</file>

<file path=ppt/theme/theme1.xml><?xml version="1.0" encoding="utf-8"?>
<a:theme xmlns:a="http://schemas.openxmlformats.org/drawingml/2006/main" name="powerpoint-template">
  <a:themeElements>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992E28"/>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B96203"/>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813C8C"/>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6BC4FF"/>
        </a:lt2>
        <a:accent1>
          <a:srgbClr val="F0C91D"/>
        </a:accent1>
        <a:accent2>
          <a:srgbClr val="4CD134"/>
        </a:accent2>
        <a:accent3>
          <a:srgbClr val="FFFFFF"/>
        </a:accent3>
        <a:accent4>
          <a:srgbClr val="404040"/>
        </a:accent4>
        <a:accent5>
          <a:srgbClr val="F6E1AB"/>
        </a:accent5>
        <a:accent6>
          <a:srgbClr val="44BD2E"/>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6BC4FF"/>
        </a:lt2>
        <a:accent1>
          <a:srgbClr val="F0C91D"/>
        </a:accent1>
        <a:accent2>
          <a:srgbClr val="DDCF15"/>
        </a:accent2>
        <a:accent3>
          <a:srgbClr val="FFFFFF"/>
        </a:accent3>
        <a:accent4>
          <a:srgbClr val="404040"/>
        </a:accent4>
        <a:accent5>
          <a:srgbClr val="F6E1AB"/>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C9CF15"/>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F4EE00"/>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390</TotalTime>
  <Words>1479</Words>
  <Application>Microsoft Office PowerPoint</Application>
  <PresentationFormat>On-screen Show (4:3)</PresentationFormat>
  <Paragraphs>279</Paragraphs>
  <Slides>43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ＭＳ Ｐゴシック</vt:lpstr>
      <vt:lpstr>Arial</vt:lpstr>
      <vt:lpstr>Comic Sans MS</vt:lpstr>
      <vt:lpstr>Courier</vt:lpstr>
      <vt:lpstr>굴림</vt:lpstr>
      <vt:lpstr>Microsoft Sans Serif</vt:lpstr>
      <vt:lpstr>Symbol</vt:lpstr>
      <vt:lpstr>Verdana</vt:lpstr>
      <vt:lpstr>Wingdings</vt:lpstr>
      <vt:lpstr>ヒラギノ明朝 ProN W6</vt:lpstr>
      <vt:lpstr>powerpoint-template</vt:lpstr>
      <vt:lpstr>DNA/RNA</vt:lpstr>
      <vt:lpstr>Review…</vt:lpstr>
      <vt:lpstr>Where are Proteins Produced?</vt:lpstr>
      <vt:lpstr>What is RNA?</vt:lpstr>
      <vt:lpstr>A Closer Look: mRNA</vt:lpstr>
      <vt:lpstr>About mRNA</vt:lpstr>
      <vt:lpstr>Protein Synthesis</vt:lpstr>
      <vt:lpstr>Protein Synthesis</vt:lpstr>
      <vt:lpstr>Protein Synthesis: Transcription</vt:lpstr>
      <vt:lpstr>Protein Synthesis: Transcription</vt:lpstr>
      <vt:lpstr>Transcription</vt:lpstr>
      <vt:lpstr>Practicing Transcription</vt:lpstr>
      <vt:lpstr>Practicing Transcription</vt:lpstr>
      <vt:lpstr>Bellringer-3/27/15</vt:lpstr>
      <vt:lpstr>Protein Synthesis</vt:lpstr>
      <vt:lpstr>TRANSLATION</vt:lpstr>
      <vt:lpstr>Reading a Codon Chart</vt:lpstr>
      <vt:lpstr>Practice: Reading a Codon Chart</vt:lpstr>
      <vt:lpstr>Protein Synthesis: Translation</vt:lpstr>
      <vt:lpstr>Steps of Translation</vt:lpstr>
      <vt:lpstr>Steps of Translation</vt:lpstr>
      <vt:lpstr>tRNA: A Closer Look</vt:lpstr>
      <vt:lpstr>tRNA: A Closer Look</vt:lpstr>
      <vt:lpstr>Steps of Translation</vt:lpstr>
      <vt:lpstr>Steps of Translation</vt:lpstr>
      <vt:lpstr>An Amino Acid Chain</vt:lpstr>
      <vt:lpstr>PowerPoint Presentation</vt:lpstr>
      <vt:lpstr>Let’s practice…….</vt:lpstr>
      <vt:lpstr>Try Again!</vt:lpstr>
      <vt:lpstr>Bellringer-3/30/15</vt:lpstr>
      <vt:lpstr>Bellringer-3/31/15</vt:lpstr>
      <vt:lpstr>PowerPoint Presentation</vt:lpstr>
      <vt:lpstr>Mutations</vt:lpstr>
      <vt:lpstr>Types of mutations</vt:lpstr>
      <vt:lpstr>Point Mutations </vt:lpstr>
      <vt:lpstr>Point Mutations </vt:lpstr>
      <vt:lpstr>Sickle cell anemia</vt:lpstr>
      <vt:lpstr>Point Mutations </vt:lpstr>
      <vt:lpstr>Point Mutations </vt:lpstr>
      <vt:lpstr>Frameshift Mutations </vt:lpstr>
      <vt:lpstr>Frameshift Mutations </vt:lpstr>
      <vt:lpstr>Frameshift Mutations </vt:lpstr>
      <vt:lpstr>Bellringer-4/1/15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DNA/RNA</dc:title>
  <dc:creator>Ashley</dc:creator>
  <cp:lastModifiedBy>Shaka Gore</cp:lastModifiedBy>
  <cp:revision>51</cp:revision>
  <dcterms:created xsi:type="dcterms:W3CDTF">2015-03-24T00:14:36Z</dcterms:created>
  <dcterms:modified xsi:type="dcterms:W3CDTF">2018-01-07T05:41:05Z</dcterms:modified>
</cp:coreProperties>
</file>