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3"/>
  </p:notesMasterIdLst>
  <p:handoutMasterIdLst>
    <p:handoutMasterId r:id="rId34"/>
  </p:handout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90" r:id="rId15"/>
    <p:sldId id="269" r:id="rId16"/>
    <p:sldId id="270" r:id="rId17"/>
    <p:sldId id="287" r:id="rId18"/>
    <p:sldId id="284" r:id="rId19"/>
    <p:sldId id="285" r:id="rId20"/>
    <p:sldId id="286" r:id="rId21"/>
    <p:sldId id="271" r:id="rId22"/>
    <p:sldId id="276" r:id="rId23"/>
    <p:sldId id="273" r:id="rId24"/>
    <p:sldId id="274" r:id="rId25"/>
    <p:sldId id="277" r:id="rId26"/>
    <p:sldId id="278" r:id="rId27"/>
    <p:sldId id="279" r:id="rId28"/>
    <p:sldId id="280" r:id="rId29"/>
    <p:sldId id="281" r:id="rId30"/>
    <p:sldId id="294" r:id="rId31"/>
    <p:sldId id="288" r:id="rId3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0" autoAdjust="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90ECC58-DD6D-46BE-81F6-2535AD32F061}" type="datetimeFigureOut">
              <a:rPr lang="en-US" smtClean="0"/>
              <a:pPr/>
              <a:t>11/29/2017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1A4EA82-45A1-432E-8E9C-072DF693F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0018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DAEA12E-5B46-48BC-B622-2599D7CA6136}" type="datetimeFigureOut">
              <a:rPr lang="en-US" smtClean="0"/>
              <a:pPr/>
              <a:t>11/29/2017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A375BB1-89C5-4338-BBA5-8C44992F7B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978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75BB1-89C5-4338-BBA5-8C44992F7B03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56278B3-0814-4899-ABEB-D04BB6DA1379}" type="datetimeFigureOut">
              <a:rPr lang="en-US" smtClean="0"/>
              <a:pPr/>
              <a:t>11/29/2017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9130ABC-8B50-456A-95F3-41669CD2DF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278B3-0814-4899-ABEB-D04BB6DA1379}" type="datetimeFigureOut">
              <a:rPr lang="en-US" smtClean="0"/>
              <a:pPr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30ABC-8B50-456A-95F3-41669CD2DF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278B3-0814-4899-ABEB-D04BB6DA1379}" type="datetimeFigureOut">
              <a:rPr lang="en-US" smtClean="0"/>
              <a:pPr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30ABC-8B50-456A-95F3-41669CD2DF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278B3-0814-4899-ABEB-D04BB6DA1379}" type="datetimeFigureOut">
              <a:rPr lang="en-US" smtClean="0"/>
              <a:pPr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30ABC-8B50-456A-95F3-41669CD2DFC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278B3-0814-4899-ABEB-D04BB6DA1379}" type="datetimeFigureOut">
              <a:rPr lang="en-US" smtClean="0"/>
              <a:pPr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30ABC-8B50-456A-95F3-41669CD2DFC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278B3-0814-4899-ABEB-D04BB6DA1379}" type="datetimeFigureOut">
              <a:rPr lang="en-US" smtClean="0"/>
              <a:pPr/>
              <a:t>11/29/2017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30ABC-8B50-456A-95F3-41669CD2DFC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278B3-0814-4899-ABEB-D04BB6DA1379}" type="datetimeFigureOut">
              <a:rPr lang="en-US" smtClean="0"/>
              <a:pPr/>
              <a:t>11/29/2017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30ABC-8B50-456A-95F3-41669CD2DF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278B3-0814-4899-ABEB-D04BB6DA1379}" type="datetimeFigureOut">
              <a:rPr lang="en-US" smtClean="0"/>
              <a:pPr/>
              <a:t>11/29/2017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30ABC-8B50-456A-95F3-41669CD2DFC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278B3-0814-4899-ABEB-D04BB6DA1379}" type="datetimeFigureOut">
              <a:rPr lang="en-US" smtClean="0"/>
              <a:pPr/>
              <a:t>11/29/2017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30ABC-8B50-456A-95F3-41669CD2DF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356278B3-0814-4899-ABEB-D04BB6DA1379}" type="datetimeFigureOut">
              <a:rPr lang="en-US" smtClean="0"/>
              <a:pPr/>
              <a:t>11/29/2017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30ABC-8B50-456A-95F3-41669CD2DF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56278B3-0814-4899-ABEB-D04BB6DA1379}" type="datetimeFigureOut">
              <a:rPr lang="en-US" smtClean="0"/>
              <a:pPr/>
              <a:t>11/29/2017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9130ABC-8B50-456A-95F3-41669CD2DFC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56278B3-0814-4899-ABEB-D04BB6DA1379}" type="datetimeFigureOut">
              <a:rPr lang="en-US" smtClean="0"/>
              <a:pPr/>
              <a:t>11/29/2017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9130ABC-8B50-456A-95F3-41669CD2DFC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Meiosis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Sexual Reproduction and Genetics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6019800" cy="4754563"/>
          </a:xfrm>
        </p:spPr>
        <p:txBody>
          <a:bodyPr>
            <a:noAutofit/>
          </a:bodyPr>
          <a:lstStyle/>
          <a:p>
            <a:r>
              <a:rPr lang="en-US" sz="3200" dirty="0" smtClean="0"/>
              <a:t>The cells produced in Meiosis are said to be </a:t>
            </a:r>
            <a:r>
              <a:rPr lang="en-US" sz="3200" b="1" i="1" dirty="0" smtClean="0"/>
              <a:t>haploid</a:t>
            </a:r>
            <a:r>
              <a:rPr lang="en-US" sz="3200" dirty="0" smtClean="0">
                <a:sym typeface="Wingdings" pitchFamily="2" charset="2"/>
              </a:rPr>
              <a:t> haploid cells contain half the number of chromosomes as diploid (n)</a:t>
            </a:r>
            <a:endParaRPr lang="en-US" sz="3200" dirty="0" smtClean="0"/>
          </a:p>
          <a:p>
            <a:r>
              <a:rPr lang="en-US" sz="3200" b="1" i="1" dirty="0" smtClean="0"/>
              <a:t>When meiosis occurs, each new cell will have 23 chromosomes, half of the original</a:t>
            </a:r>
          </a:p>
          <a:p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Meiosis…A Closer Look</a:t>
            </a:r>
            <a:endParaRPr lang="en-US" dirty="0"/>
          </a:p>
        </p:txBody>
      </p:sp>
      <p:pic>
        <p:nvPicPr>
          <p:cNvPr id="22530" name="Picture 2" descr="http://tcdn.teacherspayteachers.com/thumbitem/Mitosis-vs-Meiosis-Animation-and-worksheets/original-174307-1.jpg"/>
          <p:cNvPicPr>
            <a:picLocks noChangeAspect="1" noChangeArrowheads="1"/>
          </p:cNvPicPr>
          <p:nvPr/>
        </p:nvPicPr>
        <p:blipFill>
          <a:blip r:embed="rId2" cstate="print"/>
          <a:srcRect l="56280" t="4611" r="1510" b="5475"/>
          <a:stretch>
            <a:fillRect/>
          </a:stretch>
        </p:blipFill>
        <p:spPr bwMode="auto">
          <a:xfrm>
            <a:off x="6248400" y="1371600"/>
            <a:ext cx="2895600" cy="4705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The cells contain half because they combine to make a new organism</a:t>
            </a:r>
          </a:p>
          <a:p>
            <a:r>
              <a:rPr lang="en-US" sz="3200" dirty="0" smtClean="0"/>
              <a:t>The haploid gametes (n, the sperm and the egg) fuse during fertilization to make a diploid cell (2n)</a:t>
            </a:r>
          </a:p>
          <a:p>
            <a:r>
              <a:rPr lang="en-US" sz="3200" dirty="0" smtClean="0"/>
              <a:t>This new diploid cell is called a </a:t>
            </a:r>
            <a:r>
              <a:rPr lang="en-US" sz="3200" b="1" i="1" dirty="0" smtClean="0"/>
              <a:t>zygote</a:t>
            </a:r>
            <a:r>
              <a:rPr lang="en-US" sz="3200" dirty="0" smtClean="0"/>
              <a:t>, and it will grow into a new organism</a:t>
            </a:r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Half?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5257800" cy="4754563"/>
          </a:xfrm>
        </p:spPr>
        <p:txBody>
          <a:bodyPr>
            <a:noAutofit/>
          </a:bodyPr>
          <a:lstStyle/>
          <a:p>
            <a:r>
              <a:rPr lang="en-US" sz="2400" dirty="0" smtClean="0"/>
              <a:t>Sexual Reproduction</a:t>
            </a:r>
          </a:p>
          <a:p>
            <a:r>
              <a:rPr lang="en-US" sz="2400" dirty="0" smtClean="0"/>
              <a:t>A diploid (2n) cell divides </a:t>
            </a:r>
            <a:r>
              <a:rPr lang="en-US" sz="2400" b="1" dirty="0" smtClean="0"/>
              <a:t>twice</a:t>
            </a:r>
            <a:endParaRPr lang="en-US" sz="2400" dirty="0" smtClean="0"/>
          </a:p>
          <a:p>
            <a:r>
              <a:rPr lang="en-US" sz="2400" dirty="0" smtClean="0"/>
              <a:t>Produces </a:t>
            </a:r>
            <a:r>
              <a:rPr lang="en-US" sz="2400" u="sng" dirty="0" smtClean="0"/>
              <a:t>four different haploid gametes</a:t>
            </a:r>
            <a:r>
              <a:rPr lang="en-US" sz="2400" dirty="0" smtClean="0"/>
              <a:t> (n) with half the original chromosomes (23 each)</a:t>
            </a:r>
          </a:p>
          <a:p>
            <a:r>
              <a:rPr lang="en-US" sz="2400" dirty="0" smtClean="0"/>
              <a:t>Gametes are sperm and egg cells</a:t>
            </a:r>
          </a:p>
          <a:p>
            <a:r>
              <a:rPr lang="en-US" sz="2400" dirty="0" smtClean="0"/>
              <a:t>Two gametes combine to form a diploid zygote (2n) with the original number of chromosomes (46)</a:t>
            </a:r>
          </a:p>
          <a:p>
            <a:endParaRPr lang="en-US" sz="1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Meiosis Review</a:t>
            </a:r>
            <a:endParaRPr lang="en-US" dirty="0"/>
          </a:p>
        </p:txBody>
      </p:sp>
      <p:pic>
        <p:nvPicPr>
          <p:cNvPr id="23554" name="Picture 2" descr="http://images.tutorvista.com/content/cell-reproduction/meiosis-and-mitosis-comparison.gif"/>
          <p:cNvPicPr>
            <a:picLocks noChangeAspect="1" noChangeArrowheads="1"/>
          </p:cNvPicPr>
          <p:nvPr/>
        </p:nvPicPr>
        <p:blipFill>
          <a:blip r:embed="rId2" cstate="print"/>
          <a:srcRect r="45525"/>
          <a:stretch>
            <a:fillRect/>
          </a:stretch>
        </p:blipFill>
        <p:spPr bwMode="auto">
          <a:xfrm>
            <a:off x="5715000" y="1143000"/>
            <a:ext cx="2667000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dirty="0" smtClean="0"/>
              <a:t>Mitosis vs. Meiosis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685800" y="914400"/>
          <a:ext cx="7696200" cy="6096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6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6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1898">
                <a:tc>
                  <a:txBody>
                    <a:bodyPr/>
                    <a:lstStyle/>
                    <a:p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Mitosis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Meiosis</a:t>
                      </a:r>
                      <a:endParaRPr lang="en-US" sz="2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889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 smtClean="0"/>
                        <a:t>Type of Reproduction</a:t>
                      </a:r>
                      <a:endParaRPr lang="en-US" sz="24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Asexual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Sexual</a:t>
                      </a:r>
                      <a:endParaRPr lang="en-US" sz="2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889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 smtClean="0"/>
                        <a:t>Purpose</a:t>
                      </a:r>
                      <a:endParaRPr lang="en-US" sz="24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Growth</a:t>
                      </a:r>
                      <a:r>
                        <a:rPr lang="en-US" sz="2400" b="1" baseline="0" dirty="0" smtClean="0"/>
                        <a:t> and Repair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Create Gametes</a:t>
                      </a:r>
                      <a:r>
                        <a:rPr lang="en-US" sz="1800" b="1" baseline="0" dirty="0" smtClean="0"/>
                        <a:t> (which fuse to make a new organism)</a:t>
                      </a:r>
                      <a:endParaRPr lang="en-US" sz="18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889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 smtClean="0"/>
                        <a:t>Number</a:t>
                      </a:r>
                      <a:r>
                        <a:rPr lang="en-US" sz="2400" b="1" i="1" baseline="0" dirty="0" smtClean="0"/>
                        <a:t> of Divisions</a:t>
                      </a:r>
                      <a:endParaRPr lang="en-US" sz="24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2</a:t>
                      </a:r>
                      <a:endParaRPr lang="en-US" sz="2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3889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 smtClean="0"/>
                        <a:t>Number of Cells</a:t>
                      </a:r>
                      <a:r>
                        <a:rPr lang="en-US" sz="2400" b="1" i="1" baseline="0" dirty="0" smtClean="0"/>
                        <a:t> Produced</a:t>
                      </a:r>
                      <a:endParaRPr lang="en-US" sz="24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2 identical diploid</a:t>
                      </a:r>
                      <a:r>
                        <a:rPr lang="en-US" sz="2400" b="1" baseline="0" dirty="0" smtClean="0"/>
                        <a:t> (2n) cells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4</a:t>
                      </a:r>
                      <a:r>
                        <a:rPr lang="en-US" sz="2400" b="1" baseline="0" dirty="0" smtClean="0"/>
                        <a:t> unique haploid (n) cells</a:t>
                      </a:r>
                      <a:endParaRPr lang="en-US" sz="2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3889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 smtClean="0"/>
                        <a:t>Chromosome</a:t>
                      </a:r>
                      <a:r>
                        <a:rPr lang="en-US" sz="2400" b="1" i="1" baseline="0" dirty="0" smtClean="0"/>
                        <a:t> Number</a:t>
                      </a:r>
                      <a:endParaRPr lang="en-US" sz="24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Remains the same </a:t>
                      </a:r>
                      <a:br>
                        <a:rPr lang="en-US" sz="2400" b="1" dirty="0" smtClean="0"/>
                      </a:br>
                      <a:r>
                        <a:rPr lang="en-US" sz="2400" b="1" dirty="0" smtClean="0"/>
                        <a:t>(46 in humans)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Hal</a:t>
                      </a:r>
                      <a:r>
                        <a:rPr lang="en-US" sz="2400" b="1" baseline="0" dirty="0" smtClean="0"/>
                        <a:t>f of the original </a:t>
                      </a:r>
                      <a:br>
                        <a:rPr lang="en-US" sz="2400" b="1" baseline="0" dirty="0" smtClean="0"/>
                      </a:br>
                      <a:r>
                        <a:rPr lang="en-US" sz="2400" b="1" baseline="0" dirty="0" smtClean="0"/>
                        <a:t>(23 in humans)</a:t>
                      </a:r>
                      <a:endParaRPr lang="en-US" sz="2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Genetic Diversity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663" y="2286000"/>
            <a:ext cx="6669087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754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Meiosis (sexual reproduction) leads to greater </a:t>
            </a:r>
            <a:r>
              <a:rPr lang="en-US" sz="3200" b="1" i="1" dirty="0" smtClean="0"/>
              <a:t>genetic diversity</a:t>
            </a:r>
          </a:p>
          <a:p>
            <a:r>
              <a:rPr lang="en-US" sz="3200" dirty="0" smtClean="0"/>
              <a:t>Traits being inherited independently of one another allows organisms to be genetically different</a:t>
            </a:r>
          </a:p>
          <a:p>
            <a:pPr lvl="1"/>
            <a:r>
              <a:rPr lang="en-US" sz="2800" dirty="0" smtClean="0"/>
              <a:t>Think about it: Do you and your parents/siblings/family look exactly alike?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Meiosis Important?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Groups with varying genetics have a greater chance to survive and flourish</a:t>
            </a:r>
          </a:p>
          <a:p>
            <a:pPr lvl="1"/>
            <a:r>
              <a:rPr lang="en-US" sz="2800" dirty="0" smtClean="0"/>
              <a:t>Ex. Some individuals inherit traits that help them survive, like being resistant to a disease</a:t>
            </a:r>
          </a:p>
          <a:p>
            <a:r>
              <a:rPr lang="en-US" sz="3200" dirty="0" smtClean="0"/>
              <a:t>Genetic diversity reduces the incidence of unfavorable traits</a:t>
            </a:r>
          </a:p>
          <a:p>
            <a:pPr lvl="1"/>
            <a:r>
              <a:rPr lang="en-US" sz="2800" dirty="0" smtClean="0"/>
              <a:t>Ex. When closely related organisms interbreed, genetic flaws become more common due to lack of diversity 					(inbreeding)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Genetic Diversity is Important Because…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origin.ih.constantcontact.com/fs178/1104540460460/img/5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3962399"/>
            <a:ext cx="6669640" cy="2895601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599"/>
            <a:ext cx="8686800" cy="2362201"/>
          </a:xfrm>
        </p:spPr>
        <p:txBody>
          <a:bodyPr/>
          <a:lstStyle/>
          <a:p>
            <a:r>
              <a:rPr lang="en-US" dirty="0" smtClean="0"/>
              <a:t>Random Fertilization</a:t>
            </a:r>
          </a:p>
          <a:p>
            <a:r>
              <a:rPr lang="en-US" dirty="0" smtClean="0"/>
              <a:t>Independent Assortment of Chromosomes</a:t>
            </a:r>
          </a:p>
          <a:p>
            <a:r>
              <a:rPr lang="en-US" dirty="0" smtClean="0"/>
              <a:t>Crossing Over of Homologous Chromosomes</a:t>
            </a:r>
          </a:p>
          <a:p>
            <a:r>
              <a:rPr lang="en-US" dirty="0" smtClean="0"/>
              <a:t>Mutations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Sources of Genetic Variation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origin.ih.constantcontact.com/fs178/1104540460460/img/5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3962399"/>
            <a:ext cx="6669640" cy="2895601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4983163"/>
          </a:xfrm>
        </p:spPr>
        <p:txBody>
          <a:bodyPr/>
          <a:lstStyle/>
          <a:p>
            <a:r>
              <a:rPr lang="en-US" dirty="0" smtClean="0"/>
              <a:t>The process of fertilization and the random assortment of chromosomes during meiosis make genetic variation possible</a:t>
            </a:r>
          </a:p>
          <a:p>
            <a:r>
              <a:rPr lang="en-US" dirty="0" smtClean="0"/>
              <a:t>Remember, sexual reproduction produces the greatest amount of variation-this is essential to the survival of populations!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Sources of Genetic Variation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381000" y="260350"/>
            <a:ext cx="57912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>
                <a:solidFill>
                  <a:srgbClr val="00B050"/>
                </a:solidFill>
              </a:rPr>
              <a:t>Independent </a:t>
            </a:r>
            <a:r>
              <a:rPr lang="en-US" sz="3200" b="1" dirty="0">
                <a:solidFill>
                  <a:srgbClr val="00B050"/>
                </a:solidFill>
              </a:rPr>
              <a:t>Assortment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457200" y="1371600"/>
            <a:ext cx="5730875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/>
              <a:t>Independent assortment produces 2</a:t>
            </a:r>
            <a:r>
              <a:rPr lang="en-US" sz="2800" b="1" baseline="30000" dirty="0"/>
              <a:t>n</a:t>
            </a:r>
            <a:r>
              <a:rPr lang="en-US" sz="2800" b="1" dirty="0"/>
              <a:t> distinct gametes, where n = the number of unique chromosomes. 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533400" y="4114800"/>
            <a:ext cx="542607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/>
              <a:t>That’s a lot of diversity by this mechanism alone.</a:t>
            </a: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228600" y="3429000"/>
            <a:ext cx="549381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/>
              <a:t>In humans, n = 23 and 2</a:t>
            </a:r>
            <a:r>
              <a:rPr lang="en-US" sz="2000" b="1" baseline="30000" dirty="0"/>
              <a:t>23</a:t>
            </a:r>
            <a:r>
              <a:rPr lang="en-US" sz="2000" b="1" dirty="0"/>
              <a:t> = 6,000,0000. </a:t>
            </a:r>
          </a:p>
        </p:txBody>
      </p:sp>
      <p:pic>
        <p:nvPicPr>
          <p:cNvPr id="23558" name="Picture 6" descr="20_0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2050" y="23813"/>
            <a:ext cx="2901950" cy="683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autoUpdateAnimBg="0"/>
      <p:bldP spid="24580" grpId="0" autoUpdateAnimBg="0"/>
      <p:bldP spid="24581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Review of Mitosis</a:t>
            </a:r>
            <a:endParaRPr lang="en-US" dirty="0"/>
          </a:p>
        </p:txBody>
      </p:sp>
      <p:pic>
        <p:nvPicPr>
          <p:cNvPr id="20482" name="Picture 2" descr="http://iws.collin.edu/mweis/Images/Fireworks%20Drawings/2402%20related%20drawings/drawing%20in%20fireworks%20for%202402/urinary,%20repro,%20development/development_drw_mitosis_phases.png"/>
          <p:cNvPicPr>
            <a:picLocks noChangeAspect="1" noChangeArrowheads="1"/>
          </p:cNvPicPr>
          <p:nvPr/>
        </p:nvPicPr>
        <p:blipFill>
          <a:blip r:embed="rId2" cstate="print"/>
          <a:srcRect t="8541"/>
          <a:stretch>
            <a:fillRect/>
          </a:stretch>
        </p:blipFill>
        <p:spPr bwMode="auto">
          <a:xfrm>
            <a:off x="1676400" y="1066800"/>
            <a:ext cx="6082065" cy="556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5888"/>
            <a:ext cx="9144000" cy="674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5867400" cy="4876800"/>
          </a:xfrm>
        </p:spPr>
        <p:txBody>
          <a:bodyPr>
            <a:noAutofit/>
          </a:bodyPr>
          <a:lstStyle/>
          <a:p>
            <a:r>
              <a:rPr lang="en-US" sz="3200" dirty="0" smtClean="0"/>
              <a:t>Crossing Over</a:t>
            </a:r>
          </a:p>
          <a:p>
            <a:pPr lvl="1"/>
            <a:r>
              <a:rPr lang="en-US" sz="2800" dirty="0" smtClean="0"/>
              <a:t>During Meiosis, the homologous chromosomes (a set of 1 maternal and 1 paternal) undergo a process called </a:t>
            </a:r>
            <a:r>
              <a:rPr lang="en-US" sz="2800" u="sng" dirty="0" smtClean="0"/>
              <a:t>crossing over</a:t>
            </a:r>
          </a:p>
          <a:p>
            <a:pPr lvl="1"/>
            <a:r>
              <a:rPr lang="en-US" sz="2800" dirty="0" smtClean="0"/>
              <a:t>This is the exchange of genetic material between chromosomes</a:t>
            </a:r>
          </a:p>
          <a:p>
            <a:pPr lvl="1"/>
            <a:r>
              <a:rPr lang="en-US" sz="2800" dirty="0" smtClean="0"/>
              <a:t>Results in greater diversity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Sexual Reproduction: </a:t>
            </a:r>
            <a:br>
              <a:rPr lang="en-US" dirty="0" smtClean="0"/>
            </a:br>
            <a:r>
              <a:rPr lang="en-US" dirty="0" smtClean="0"/>
              <a:t>Sources of Genetic Variation</a:t>
            </a:r>
            <a:endParaRPr lang="en-US" dirty="0"/>
          </a:p>
        </p:txBody>
      </p:sp>
      <p:pic>
        <p:nvPicPr>
          <p:cNvPr id="29698" name="Picture 2" descr="http://www.phschool.com/science/biology_place/labbench/lab3/images/crossov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1676400"/>
            <a:ext cx="3200400" cy="42672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571500" y="115888"/>
            <a:ext cx="8001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 smtClean="0"/>
              <a:t>Crossing-Over</a:t>
            </a:r>
            <a:endParaRPr lang="en-US" sz="3200" b="1" dirty="0"/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441325" y="5805488"/>
            <a:ext cx="870267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Crossing-over multiplies the already huge number of different gamete types produced by independent assortment.</a:t>
            </a:r>
          </a:p>
        </p:txBody>
      </p:sp>
      <p:pic>
        <p:nvPicPr>
          <p:cNvPr id="25604" name="Picture 4" descr="FG10_02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419225"/>
            <a:ext cx="8991600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5943600" cy="4983163"/>
          </a:xfrm>
        </p:spPr>
        <p:txBody>
          <a:bodyPr>
            <a:noAutofit/>
          </a:bodyPr>
          <a:lstStyle/>
          <a:p>
            <a:r>
              <a:rPr lang="en-US" sz="3200" dirty="0" smtClean="0"/>
              <a:t>Gene Mutation</a:t>
            </a:r>
          </a:p>
          <a:p>
            <a:pPr lvl="1"/>
            <a:r>
              <a:rPr lang="en-US" sz="2800" dirty="0" smtClean="0"/>
              <a:t>Mutations can cause variations in genes by introducing new traits into a population</a:t>
            </a:r>
          </a:p>
          <a:p>
            <a:pPr lvl="1"/>
            <a:r>
              <a:rPr lang="en-US" sz="2800" dirty="0" smtClean="0"/>
              <a:t>Mutations that can be passed down are those </a:t>
            </a:r>
            <a:r>
              <a:rPr lang="en-US" sz="2800" u="sng" dirty="0" smtClean="0"/>
              <a:t>in gametes </a:t>
            </a:r>
            <a:r>
              <a:rPr lang="en-US" sz="2800" dirty="0" smtClean="0"/>
              <a:t>(sperm and egg cells)</a:t>
            </a:r>
          </a:p>
          <a:p>
            <a:pPr lvl="1"/>
            <a:r>
              <a:rPr lang="en-US" sz="2800" dirty="0" smtClean="0"/>
              <a:t>Other mutations, such as tobacco smoke altering lung cells, cannot be passed down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Sources of Genetic Variation</a:t>
            </a:r>
            <a:endParaRPr lang="en-US" dirty="0"/>
          </a:p>
        </p:txBody>
      </p:sp>
      <p:pic>
        <p:nvPicPr>
          <p:cNvPr id="27650" name="Picture 2" descr="http://www.icare4autism.org/wp-content/uploads/2012/12/gene-mutation1.jpg"/>
          <p:cNvPicPr>
            <a:picLocks noChangeAspect="1" noChangeArrowheads="1"/>
          </p:cNvPicPr>
          <p:nvPr/>
        </p:nvPicPr>
        <p:blipFill>
          <a:blip r:embed="rId2" cstate="print"/>
          <a:srcRect l="15572" r="31873"/>
          <a:stretch>
            <a:fillRect/>
          </a:stretch>
        </p:blipFill>
        <p:spPr bwMode="auto">
          <a:xfrm>
            <a:off x="6248400" y="1524000"/>
            <a:ext cx="2895600" cy="39144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10600" cy="483076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Nondisjunction</a:t>
            </a:r>
          </a:p>
          <a:p>
            <a:pPr lvl="1"/>
            <a:r>
              <a:rPr lang="en-US" sz="2800" dirty="0" smtClean="0"/>
              <a:t>Nondisjunction is the failure of homologous chromosomes or sister </a:t>
            </a:r>
            <a:r>
              <a:rPr lang="en-US" sz="2800" dirty="0" err="1" smtClean="0"/>
              <a:t>chromatids</a:t>
            </a:r>
            <a:r>
              <a:rPr lang="en-US" sz="2800" dirty="0" smtClean="0"/>
              <a:t> to separate correctly during cell division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 of Genetic Variation</a:t>
            </a:r>
            <a:endParaRPr lang="en-US" dirty="0"/>
          </a:p>
        </p:txBody>
      </p:sp>
      <p:pic>
        <p:nvPicPr>
          <p:cNvPr id="26626" name="Picture 2" descr="http://images.slideplayer.com/2/763359/slides/slide_2.jpg"/>
          <p:cNvPicPr>
            <a:picLocks noChangeAspect="1" noChangeArrowheads="1"/>
          </p:cNvPicPr>
          <p:nvPr/>
        </p:nvPicPr>
        <p:blipFill>
          <a:blip r:embed="rId2" cstate="print"/>
          <a:srcRect t="31111"/>
          <a:stretch>
            <a:fillRect/>
          </a:stretch>
        </p:blipFill>
        <p:spPr bwMode="auto">
          <a:xfrm>
            <a:off x="1447800" y="3590289"/>
            <a:ext cx="6324600" cy="32677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188913"/>
            <a:ext cx="7772400" cy="1008062"/>
          </a:xfrm>
        </p:spPr>
        <p:txBody>
          <a:bodyPr/>
          <a:lstStyle/>
          <a:p>
            <a:pPr eaLnBrk="1" hangingPunct="1">
              <a:defRPr/>
            </a:pPr>
            <a:r>
              <a:rPr lang="en-GB" b="1" dirty="0" smtClean="0">
                <a:effectLst/>
              </a:rPr>
              <a:t>Meiosis – division error</a:t>
            </a:r>
          </a:p>
        </p:txBody>
      </p:sp>
      <p:pic>
        <p:nvPicPr>
          <p:cNvPr id="31747" name="Picture 4" descr="meiosis error 2 triploid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90638" y="1557338"/>
            <a:ext cx="3135312" cy="4103687"/>
          </a:xfrm>
          <a:noFill/>
        </p:spPr>
      </p:pic>
      <p:pic>
        <p:nvPicPr>
          <p:cNvPr id="31748" name="Picture 7" descr="meiosis error 21 triploid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224463" y="1628775"/>
            <a:ext cx="3092450" cy="4176713"/>
          </a:xfrm>
          <a:noFill/>
        </p:spPr>
      </p:pic>
      <p:sp>
        <p:nvSpPr>
          <p:cNvPr id="31749" name="Line 10"/>
          <p:cNvSpPr>
            <a:spLocks noChangeShapeType="1"/>
          </p:cNvSpPr>
          <p:nvPr/>
        </p:nvSpPr>
        <p:spPr bwMode="auto">
          <a:xfrm flipV="1">
            <a:off x="5724525" y="6021388"/>
            <a:ext cx="287338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50" name="Line 11"/>
          <p:cNvSpPr>
            <a:spLocks noChangeShapeType="1"/>
          </p:cNvSpPr>
          <p:nvPr/>
        </p:nvSpPr>
        <p:spPr bwMode="auto">
          <a:xfrm flipH="1" flipV="1">
            <a:off x="3348038" y="5949950"/>
            <a:ext cx="2159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3348038" y="6165850"/>
            <a:ext cx="2663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/>
              <a:t>Chromosome pair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5"/>
          <p:cNvSpPr>
            <a:spLocks noGrp="1" noChangeArrowheads="1"/>
          </p:cNvSpPr>
          <p:nvPr>
            <p:ph type="title"/>
          </p:nvPr>
        </p:nvSpPr>
        <p:spPr>
          <a:xfrm>
            <a:off x="252413" y="115888"/>
            <a:ext cx="5832475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sz="4000" b="1" dirty="0" smtClean="0">
                <a:effectLst/>
              </a:rPr>
              <a:t>Meiosis error - fertilization</a:t>
            </a:r>
          </a:p>
        </p:txBody>
      </p:sp>
      <p:pic>
        <p:nvPicPr>
          <p:cNvPr id="32771" name="Picture 4" descr="meiosis error 21tri fertilis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12000" contrast="6000"/>
          </a:blip>
          <a:srcRect/>
          <a:stretch>
            <a:fillRect/>
          </a:stretch>
        </p:blipFill>
        <p:spPr>
          <a:xfrm>
            <a:off x="4178300" y="1341438"/>
            <a:ext cx="4965700" cy="5300662"/>
          </a:xfrm>
          <a:noFill/>
        </p:spPr>
      </p:pic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250825" y="1916113"/>
            <a:ext cx="3816350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b="1" dirty="0"/>
              <a:t>Should the gamete with the chromosome pair be fertilized then the offspring will not be ‘normal’.</a:t>
            </a:r>
          </a:p>
          <a:p>
            <a:pPr>
              <a:spcBef>
                <a:spcPct val="50000"/>
              </a:spcBef>
              <a:defRPr/>
            </a:pPr>
            <a:endParaRPr lang="en-GB" b="1" dirty="0"/>
          </a:p>
          <a:p>
            <a:pPr>
              <a:spcBef>
                <a:spcPct val="50000"/>
              </a:spcBef>
              <a:defRPr/>
            </a:pPr>
            <a:r>
              <a:rPr lang="en-GB" b="1" dirty="0"/>
              <a:t>In humans this often occurs with the 21</a:t>
            </a:r>
            <a:r>
              <a:rPr lang="en-GB" b="1" baseline="30000" dirty="0"/>
              <a:t>st</a:t>
            </a:r>
            <a:r>
              <a:rPr lang="en-GB" b="1" dirty="0"/>
              <a:t> pair – producing a child with Downs Syndrome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115888"/>
            <a:ext cx="7772400" cy="87471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u="sng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21 trisomy – Downs Syndrome</a:t>
            </a:r>
          </a:p>
        </p:txBody>
      </p:sp>
      <p:pic>
        <p:nvPicPr>
          <p:cNvPr id="33795" name="Picture 4" descr="trisomy-2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27088" y="1557338"/>
            <a:ext cx="4857750" cy="4895850"/>
          </a:xfrm>
          <a:noFill/>
        </p:spPr>
      </p:pic>
      <p:sp>
        <p:nvSpPr>
          <p:cNvPr id="12295" name="Oval 7"/>
          <p:cNvSpPr>
            <a:spLocks noChangeArrowheads="1"/>
          </p:cNvSpPr>
          <p:nvPr/>
        </p:nvSpPr>
        <p:spPr bwMode="auto">
          <a:xfrm>
            <a:off x="2555875" y="5589588"/>
            <a:ext cx="1584325" cy="935037"/>
          </a:xfrm>
          <a:prstGeom prst="ellipse">
            <a:avLst/>
          </a:prstGeom>
          <a:noFill/>
          <a:ln w="698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797" name="Text Box 8"/>
          <p:cNvSpPr txBox="1">
            <a:spLocks noChangeArrowheads="1"/>
          </p:cNvSpPr>
          <p:nvPr/>
        </p:nvSpPr>
        <p:spPr bwMode="auto">
          <a:xfrm>
            <a:off x="5795963" y="2506663"/>
            <a:ext cx="3024187" cy="308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b="1" dirty="0"/>
              <a:t>Can you see the extra 21</a:t>
            </a:r>
            <a:r>
              <a:rPr lang="en-GB" sz="2800" b="1" baseline="30000" dirty="0"/>
              <a:t>st</a:t>
            </a:r>
            <a:r>
              <a:rPr lang="en-GB" sz="2800" b="1" dirty="0"/>
              <a:t> chromosome?</a:t>
            </a:r>
          </a:p>
          <a:p>
            <a:pPr>
              <a:spcBef>
                <a:spcPct val="50000"/>
              </a:spcBef>
            </a:pPr>
            <a:endParaRPr lang="en-GB" sz="2800" b="1" dirty="0"/>
          </a:p>
          <a:p>
            <a:pPr>
              <a:spcBef>
                <a:spcPct val="50000"/>
              </a:spcBef>
            </a:pPr>
            <a:r>
              <a:rPr lang="en-GB" sz="2800" b="1" dirty="0"/>
              <a:t>Is this person male or female?</a:t>
            </a:r>
          </a:p>
        </p:txBody>
      </p:sp>
      <p:sp>
        <p:nvSpPr>
          <p:cNvPr id="12297" name="Oval 9"/>
          <p:cNvSpPr>
            <a:spLocks noChangeArrowheads="1"/>
          </p:cNvSpPr>
          <p:nvPr/>
        </p:nvSpPr>
        <p:spPr bwMode="auto">
          <a:xfrm>
            <a:off x="4356100" y="4941888"/>
            <a:ext cx="1008063" cy="936625"/>
          </a:xfrm>
          <a:prstGeom prst="ellipse">
            <a:avLst/>
          </a:prstGeom>
          <a:noFill/>
          <a:ln w="44450">
            <a:solidFill>
              <a:srgbClr val="FF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5" grpId="0" animBg="1"/>
      <p:bldP spid="1229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990600" y="152400"/>
            <a:ext cx="754379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/>
              <a:t>Boy or Girl? The Y Chromosome “Decides”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-34925" y="765175"/>
            <a:ext cx="9144000" cy="6092825"/>
            <a:chOff x="96" y="528"/>
            <a:chExt cx="5568" cy="3724"/>
          </a:xfrm>
        </p:grpSpPr>
        <p:pic>
          <p:nvPicPr>
            <p:cNvPr id="29700" name="Picture 4" descr="FG10_04"/>
            <p:cNvPicPr>
              <a:picLocks noChangeAspect="1" noChangeArrowheads="1"/>
            </p:cNvPicPr>
            <p:nvPr/>
          </p:nvPicPr>
          <p:blipFill>
            <a:blip r:embed="rId2" cstate="print">
              <a:lum bright="-12000" contrast="12000"/>
            </a:blip>
            <a:srcRect/>
            <a:stretch>
              <a:fillRect/>
            </a:stretch>
          </p:blipFill>
          <p:spPr bwMode="auto">
            <a:xfrm>
              <a:off x="96" y="528"/>
              <a:ext cx="5568" cy="37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677" name="Text Box 5"/>
            <p:cNvSpPr txBox="1">
              <a:spLocks noChangeArrowheads="1"/>
            </p:cNvSpPr>
            <p:nvPr/>
          </p:nvSpPr>
          <p:spPr bwMode="auto">
            <a:xfrm>
              <a:off x="1008" y="3694"/>
              <a:ext cx="1029" cy="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X chromosome</a:t>
              </a:r>
            </a:p>
          </p:txBody>
        </p:sp>
        <p:sp>
          <p:nvSpPr>
            <p:cNvPr id="28678" name="Text Box 6"/>
            <p:cNvSpPr txBox="1">
              <a:spLocks noChangeArrowheads="1"/>
            </p:cNvSpPr>
            <p:nvPr/>
          </p:nvSpPr>
          <p:spPr bwMode="auto">
            <a:xfrm>
              <a:off x="4560" y="3502"/>
              <a:ext cx="1028" cy="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Y chromosome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990601" y="96838"/>
            <a:ext cx="7620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/>
              <a:t>Boy or Girl? The Y Chromosome “Decides”</a:t>
            </a:r>
          </a:p>
        </p:txBody>
      </p:sp>
      <p:pic>
        <p:nvPicPr>
          <p:cNvPr id="30723" name="Picture 3" descr="FG10_05"/>
          <p:cNvPicPr>
            <a:picLocks noChangeAspect="1" noChangeArrowheads="1"/>
          </p:cNvPicPr>
          <p:nvPr/>
        </p:nvPicPr>
        <p:blipFill>
          <a:blip r:embed="rId2" cstate="print">
            <a:lum bright="-18000" contrast="18000"/>
          </a:blip>
          <a:srcRect/>
          <a:stretch>
            <a:fillRect/>
          </a:stretch>
        </p:blipFill>
        <p:spPr bwMode="auto">
          <a:xfrm>
            <a:off x="1136650" y="695325"/>
            <a:ext cx="694055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5105400" cy="51054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Mitosis is a form of </a:t>
            </a:r>
            <a:r>
              <a:rPr lang="en-US" sz="3200" b="1" i="1" dirty="0" smtClean="0"/>
              <a:t>asexual reproduction</a:t>
            </a:r>
          </a:p>
          <a:p>
            <a:pPr lvl="1"/>
            <a:r>
              <a:rPr lang="en-US" sz="2800" dirty="0" smtClean="0"/>
              <a:t>This means that it </a:t>
            </a:r>
            <a:r>
              <a:rPr lang="en-US" sz="2800" u="sng" dirty="0" smtClean="0"/>
              <a:t>only requires 1 organism </a:t>
            </a:r>
            <a:r>
              <a:rPr lang="en-US" sz="2800" dirty="0" smtClean="0"/>
              <a:t>(ex. Skin cells dividing)</a:t>
            </a:r>
          </a:p>
          <a:p>
            <a:pPr lvl="1"/>
            <a:r>
              <a:rPr lang="en-US" sz="2800" dirty="0" smtClean="0"/>
              <a:t>For growth and repair in </a:t>
            </a:r>
            <a:r>
              <a:rPr lang="en-US" sz="2800" i="1" u="sng" dirty="0" smtClean="0"/>
              <a:t>somatic</a:t>
            </a:r>
            <a:r>
              <a:rPr lang="en-US" sz="2800" dirty="0" smtClean="0"/>
              <a:t> (body) cells!</a:t>
            </a:r>
          </a:p>
          <a:p>
            <a:pPr lvl="1"/>
            <a:r>
              <a:rPr lang="en-US" sz="2800" dirty="0" smtClean="0"/>
              <a:t>Results in 2 cells identical to the original (parent) cell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 Mitosis…</a:t>
            </a:r>
            <a:endParaRPr lang="en-US" dirty="0"/>
          </a:p>
        </p:txBody>
      </p:sp>
      <p:pic>
        <p:nvPicPr>
          <p:cNvPr id="1026" name="Picture 2" descr="http://www.accessexcellence.org/RC/VL/GG/images/MITOSI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50055" y="1905000"/>
            <a:ext cx="3393945" cy="4057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51" r="13753"/>
          <a:stretch/>
        </p:blipFill>
        <p:spPr bwMode="auto">
          <a:xfrm>
            <a:off x="152400" y="883677"/>
            <a:ext cx="4481945" cy="4775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4" t="3425" r="15504" b="-3425"/>
          <a:stretch/>
        </p:blipFill>
        <p:spPr bwMode="auto">
          <a:xfrm>
            <a:off x="4959927" y="1081937"/>
            <a:ext cx="4191000" cy="4556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3352800" y="4419600"/>
            <a:ext cx="1281545" cy="99060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46622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" y="981075"/>
            <a:ext cx="9010650" cy="568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WordArt 5"/>
          <p:cNvSpPr>
            <a:spLocks noChangeArrowheads="1" noChangeShapeType="1" noTextEdit="1"/>
          </p:cNvSpPr>
          <p:nvPr/>
        </p:nvSpPr>
        <p:spPr bwMode="auto">
          <a:xfrm>
            <a:off x="2411413" y="193675"/>
            <a:ext cx="4465637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Mitosis vs. Meiosis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Recall that DNA is condensed into chromosomes</a:t>
            </a:r>
          </a:p>
          <a:p>
            <a:r>
              <a:rPr lang="en-US" sz="3200" dirty="0" smtClean="0"/>
              <a:t>Humans have a total of 46 chromosomes per cell (23 pairs)</a:t>
            </a:r>
          </a:p>
          <a:p>
            <a:pPr lvl="1"/>
            <a:r>
              <a:rPr lang="en-US" sz="2800" dirty="0" smtClean="0"/>
              <a:t>22 of these pairs are </a:t>
            </a:r>
            <a:r>
              <a:rPr lang="en-US" sz="2800" dirty="0" err="1" smtClean="0"/>
              <a:t>autosomes</a:t>
            </a:r>
            <a:r>
              <a:rPr lang="en-US" sz="2800" dirty="0" smtClean="0"/>
              <a:t> present in all; one pair is a sex chromosome (XX vs. XY)</a:t>
            </a:r>
          </a:p>
          <a:p>
            <a:r>
              <a:rPr lang="en-US" sz="3200" b="1" i="1" dirty="0" smtClean="0"/>
              <a:t>When mitosis occurs, each new cell will have 46 chromosomes, just like the original</a:t>
            </a:r>
            <a:endParaRPr lang="en-US" sz="3200" b="1" i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Mitosis…A Closer Look</a:t>
            </a:r>
            <a:endParaRPr lang="en-US" dirty="0"/>
          </a:p>
        </p:txBody>
      </p:sp>
      <p:pic>
        <p:nvPicPr>
          <p:cNvPr id="7170" name="Picture 2" descr="http://ghr.nlm.nih.gov/handbook/illustrations/chromosom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1143000"/>
            <a:ext cx="2186940" cy="1562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The cells produced in Mitosis are said to be </a:t>
            </a:r>
            <a:r>
              <a:rPr lang="en-US" sz="3200" b="1" i="1" dirty="0" smtClean="0"/>
              <a:t>diploid</a:t>
            </a:r>
            <a:r>
              <a:rPr lang="en-US" sz="3200" dirty="0" smtClean="0">
                <a:sym typeface="Wingdings" pitchFamily="2" charset="2"/>
              </a:rPr>
              <a:t> diploid cells contain two complete sets (2n) of chromosomes</a:t>
            </a:r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Mitosis…A Closer Look</a:t>
            </a:r>
            <a:endParaRPr lang="en-US" dirty="0"/>
          </a:p>
        </p:txBody>
      </p:sp>
      <p:pic>
        <p:nvPicPr>
          <p:cNvPr id="6146" name="Picture 2" descr="http://i.ytimg.com/vi/FODmSmG5z2Y/maxresdefault.jpg"/>
          <p:cNvPicPr>
            <a:picLocks noChangeAspect="1" noChangeArrowheads="1"/>
          </p:cNvPicPr>
          <p:nvPr/>
        </p:nvPicPr>
        <p:blipFill>
          <a:blip r:embed="rId2" cstate="print"/>
          <a:srcRect t="20770" r="43034" b="5502"/>
          <a:stretch>
            <a:fillRect/>
          </a:stretch>
        </p:blipFill>
        <p:spPr bwMode="auto">
          <a:xfrm>
            <a:off x="4572000" y="3124200"/>
            <a:ext cx="3531358" cy="3429000"/>
          </a:xfrm>
          <a:prstGeom prst="rect">
            <a:avLst/>
          </a:prstGeom>
          <a:noFill/>
        </p:spPr>
      </p:pic>
      <p:grpSp>
        <p:nvGrpSpPr>
          <p:cNvPr id="24" name="SMARTInkShape-Group33"/>
          <p:cNvGrpSpPr/>
          <p:nvPr/>
        </p:nvGrpSpPr>
        <p:grpSpPr>
          <a:xfrm>
            <a:off x="7411641" y="3652242"/>
            <a:ext cx="366118" cy="232173"/>
            <a:chOff x="7411641" y="3652242"/>
            <a:chExt cx="366118" cy="232173"/>
          </a:xfrm>
        </p:grpSpPr>
        <p:sp>
          <p:nvSpPr>
            <p:cNvPr id="22" name="SMARTInkShape-25"/>
            <p:cNvSpPr/>
            <p:nvPr/>
          </p:nvSpPr>
          <p:spPr>
            <a:xfrm>
              <a:off x="7643813" y="3732612"/>
              <a:ext cx="133946" cy="151803"/>
            </a:xfrm>
            <a:custGeom>
              <a:avLst/>
              <a:gdLst/>
              <a:ahLst/>
              <a:cxnLst/>
              <a:rect l="0" t="0" r="0" b="0"/>
              <a:pathLst>
                <a:path w="133946" h="151803">
                  <a:moveTo>
                    <a:pt x="26789" y="17857"/>
                  </a:moveTo>
                  <a:lnTo>
                    <a:pt x="22048" y="22597"/>
                  </a:lnTo>
                  <a:lnTo>
                    <a:pt x="19721" y="27570"/>
                  </a:lnTo>
                  <a:lnTo>
                    <a:pt x="16940" y="50630"/>
                  </a:lnTo>
                  <a:lnTo>
                    <a:pt x="10806" y="62511"/>
                  </a:lnTo>
                  <a:lnTo>
                    <a:pt x="8010" y="86318"/>
                  </a:lnTo>
                  <a:lnTo>
                    <a:pt x="1876" y="98224"/>
                  </a:lnTo>
                  <a:lnTo>
                    <a:pt x="0" y="132698"/>
                  </a:lnTo>
                  <a:lnTo>
                    <a:pt x="0" y="95210"/>
                  </a:lnTo>
                  <a:lnTo>
                    <a:pt x="2645" y="89278"/>
                  </a:lnTo>
                  <a:lnTo>
                    <a:pt x="6136" y="83334"/>
                  </a:lnTo>
                  <a:lnTo>
                    <a:pt x="17951" y="40348"/>
                  </a:lnTo>
                  <a:lnTo>
                    <a:pt x="27395" y="27113"/>
                  </a:lnTo>
                  <a:lnTo>
                    <a:pt x="33011" y="21971"/>
                  </a:lnTo>
                  <a:lnTo>
                    <a:pt x="38814" y="19685"/>
                  </a:lnTo>
                  <a:lnTo>
                    <a:pt x="40759" y="18083"/>
                  </a:lnTo>
                  <a:lnTo>
                    <a:pt x="44488" y="12081"/>
                  </a:lnTo>
                  <a:lnTo>
                    <a:pt x="62672" y="2044"/>
                  </a:lnTo>
                  <a:lnTo>
                    <a:pt x="89114" y="21"/>
                  </a:lnTo>
                  <a:lnTo>
                    <a:pt x="101571" y="0"/>
                  </a:lnTo>
                  <a:lnTo>
                    <a:pt x="103433" y="992"/>
                  </a:lnTo>
                  <a:lnTo>
                    <a:pt x="104674" y="2645"/>
                  </a:lnTo>
                  <a:lnTo>
                    <a:pt x="105501" y="4739"/>
                  </a:lnTo>
                  <a:lnTo>
                    <a:pt x="107045" y="6135"/>
                  </a:lnTo>
                  <a:lnTo>
                    <a:pt x="111406" y="7686"/>
                  </a:lnTo>
                  <a:lnTo>
                    <a:pt x="112966" y="9092"/>
                  </a:lnTo>
                  <a:lnTo>
                    <a:pt x="114699" y="13300"/>
                  </a:lnTo>
                  <a:lnTo>
                    <a:pt x="116154" y="14819"/>
                  </a:lnTo>
                  <a:lnTo>
                    <a:pt x="120415" y="16506"/>
                  </a:lnTo>
                  <a:lnTo>
                    <a:pt x="121949" y="17949"/>
                  </a:lnTo>
                  <a:lnTo>
                    <a:pt x="123652" y="22197"/>
                  </a:lnTo>
                  <a:lnTo>
                    <a:pt x="125928" y="41749"/>
                  </a:lnTo>
                  <a:lnTo>
                    <a:pt x="131129" y="51615"/>
                  </a:lnTo>
                  <a:lnTo>
                    <a:pt x="133923" y="95175"/>
                  </a:lnTo>
                  <a:lnTo>
                    <a:pt x="133945" y="1518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26"/>
            <p:cNvSpPr/>
            <p:nvPr/>
          </p:nvSpPr>
          <p:spPr>
            <a:xfrm>
              <a:off x="7411641" y="3652242"/>
              <a:ext cx="187524" cy="196451"/>
            </a:xfrm>
            <a:custGeom>
              <a:avLst/>
              <a:gdLst/>
              <a:ahLst/>
              <a:cxnLst/>
              <a:rect l="0" t="0" r="0" b="0"/>
              <a:pathLst>
                <a:path w="187524" h="196451">
                  <a:moveTo>
                    <a:pt x="0" y="35719"/>
                  </a:moveTo>
                  <a:lnTo>
                    <a:pt x="0" y="28030"/>
                  </a:lnTo>
                  <a:lnTo>
                    <a:pt x="992" y="27617"/>
                  </a:lnTo>
                  <a:lnTo>
                    <a:pt x="7688" y="26898"/>
                  </a:lnTo>
                  <a:lnTo>
                    <a:pt x="8377" y="24192"/>
                  </a:lnTo>
                  <a:lnTo>
                    <a:pt x="8561" y="22081"/>
                  </a:lnTo>
                  <a:lnTo>
                    <a:pt x="9677" y="20674"/>
                  </a:lnTo>
                  <a:lnTo>
                    <a:pt x="13561" y="19110"/>
                  </a:lnTo>
                  <a:lnTo>
                    <a:pt x="24139" y="17115"/>
                  </a:lnTo>
                  <a:lnTo>
                    <a:pt x="32839" y="11796"/>
                  </a:lnTo>
                  <a:lnTo>
                    <a:pt x="44667" y="9496"/>
                  </a:lnTo>
                  <a:lnTo>
                    <a:pt x="47637" y="9307"/>
                  </a:lnTo>
                  <a:lnTo>
                    <a:pt x="53584" y="6452"/>
                  </a:lnTo>
                  <a:lnTo>
                    <a:pt x="56558" y="4301"/>
                  </a:lnTo>
                  <a:lnTo>
                    <a:pt x="70226" y="1275"/>
                  </a:lnTo>
                  <a:lnTo>
                    <a:pt x="114176" y="15"/>
                  </a:lnTo>
                  <a:lnTo>
                    <a:pt x="150031" y="0"/>
                  </a:lnTo>
                  <a:lnTo>
                    <a:pt x="158583" y="6137"/>
                  </a:lnTo>
                  <a:lnTo>
                    <a:pt x="168009" y="8562"/>
                  </a:lnTo>
                  <a:lnTo>
                    <a:pt x="168560" y="9677"/>
                  </a:lnTo>
                  <a:lnTo>
                    <a:pt x="169651" y="22488"/>
                  </a:lnTo>
                  <a:lnTo>
                    <a:pt x="167012" y="27523"/>
                  </a:lnTo>
                  <a:lnTo>
                    <a:pt x="161974" y="34100"/>
                  </a:lnTo>
                  <a:lnTo>
                    <a:pt x="119110" y="68484"/>
                  </a:lnTo>
                  <a:lnTo>
                    <a:pt x="77391" y="110133"/>
                  </a:lnTo>
                  <a:lnTo>
                    <a:pt x="65484" y="121047"/>
                  </a:lnTo>
                  <a:lnTo>
                    <a:pt x="59531" y="123252"/>
                  </a:lnTo>
                  <a:lnTo>
                    <a:pt x="57547" y="124832"/>
                  </a:lnTo>
                  <a:lnTo>
                    <a:pt x="55342" y="129233"/>
                  </a:lnTo>
                  <a:lnTo>
                    <a:pt x="52934" y="140144"/>
                  </a:lnTo>
                  <a:lnTo>
                    <a:pt x="45935" y="150073"/>
                  </a:lnTo>
                  <a:lnTo>
                    <a:pt x="44761" y="159341"/>
                  </a:lnTo>
                  <a:lnTo>
                    <a:pt x="44682" y="165062"/>
                  </a:lnTo>
                  <a:lnTo>
                    <a:pt x="47309" y="170265"/>
                  </a:lnTo>
                  <a:lnTo>
                    <a:pt x="52339" y="176949"/>
                  </a:lnTo>
                  <a:lnTo>
                    <a:pt x="55673" y="177863"/>
                  </a:lnTo>
                  <a:lnTo>
                    <a:pt x="57951" y="178106"/>
                  </a:lnTo>
                  <a:lnTo>
                    <a:pt x="63128" y="181023"/>
                  </a:lnTo>
                  <a:lnTo>
                    <a:pt x="68737" y="184635"/>
                  </a:lnTo>
                  <a:lnTo>
                    <a:pt x="77472" y="187660"/>
                  </a:lnTo>
                  <a:lnTo>
                    <a:pt x="87337" y="193407"/>
                  </a:lnTo>
                  <a:lnTo>
                    <a:pt x="131888" y="196430"/>
                  </a:lnTo>
                  <a:lnTo>
                    <a:pt x="153530" y="196450"/>
                  </a:lnTo>
                  <a:lnTo>
                    <a:pt x="160177" y="193806"/>
                  </a:lnTo>
                  <a:lnTo>
                    <a:pt x="167790" y="188765"/>
                  </a:lnTo>
                  <a:lnTo>
                    <a:pt x="176423" y="186776"/>
                  </a:lnTo>
                  <a:lnTo>
                    <a:pt x="187523" y="1785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SMARTInkShape-Group34"/>
          <p:cNvGrpSpPr/>
          <p:nvPr/>
        </p:nvGrpSpPr>
        <p:grpSpPr>
          <a:xfrm>
            <a:off x="7849195" y="5518557"/>
            <a:ext cx="348225" cy="303599"/>
            <a:chOff x="7849195" y="5518557"/>
            <a:chExt cx="348225" cy="303599"/>
          </a:xfrm>
        </p:grpSpPr>
        <p:sp>
          <p:nvSpPr>
            <p:cNvPr id="25" name="SMARTInkShape-27"/>
            <p:cNvSpPr/>
            <p:nvPr/>
          </p:nvSpPr>
          <p:spPr>
            <a:xfrm>
              <a:off x="8054946" y="5625703"/>
              <a:ext cx="142474" cy="196453"/>
            </a:xfrm>
            <a:custGeom>
              <a:avLst/>
              <a:gdLst/>
              <a:ahLst/>
              <a:cxnLst/>
              <a:rect l="0" t="0" r="0" b="0"/>
              <a:pathLst>
                <a:path w="142474" h="196453">
                  <a:moveTo>
                    <a:pt x="44281" y="0"/>
                  </a:moveTo>
                  <a:lnTo>
                    <a:pt x="44281" y="12429"/>
                  </a:lnTo>
                  <a:lnTo>
                    <a:pt x="43288" y="14240"/>
                  </a:lnTo>
                  <a:lnTo>
                    <a:pt x="41635" y="15446"/>
                  </a:lnTo>
                  <a:lnTo>
                    <a:pt x="39540" y="16250"/>
                  </a:lnTo>
                  <a:lnTo>
                    <a:pt x="38144" y="17779"/>
                  </a:lnTo>
                  <a:lnTo>
                    <a:pt x="36592" y="22123"/>
                  </a:lnTo>
                  <a:lnTo>
                    <a:pt x="34432" y="47884"/>
                  </a:lnTo>
                  <a:lnTo>
                    <a:pt x="27672" y="65126"/>
                  </a:lnTo>
                  <a:lnTo>
                    <a:pt x="25676" y="77320"/>
                  </a:lnTo>
                  <a:lnTo>
                    <a:pt x="19402" y="89283"/>
                  </a:lnTo>
                  <a:lnTo>
                    <a:pt x="18765" y="92263"/>
                  </a:lnTo>
                  <a:lnTo>
                    <a:pt x="8597" y="115931"/>
                  </a:lnTo>
                  <a:lnTo>
                    <a:pt x="8573" y="120780"/>
                  </a:lnTo>
                  <a:lnTo>
                    <a:pt x="7577" y="122192"/>
                  </a:lnTo>
                  <a:lnTo>
                    <a:pt x="5921" y="123133"/>
                  </a:lnTo>
                  <a:lnTo>
                    <a:pt x="875" y="124644"/>
                  </a:lnTo>
                  <a:lnTo>
                    <a:pt x="460" y="123776"/>
                  </a:lnTo>
                  <a:lnTo>
                    <a:pt x="0" y="120166"/>
                  </a:lnTo>
                  <a:lnTo>
                    <a:pt x="870" y="118806"/>
                  </a:lnTo>
                  <a:lnTo>
                    <a:pt x="2441" y="117899"/>
                  </a:lnTo>
                  <a:lnTo>
                    <a:pt x="4481" y="117295"/>
                  </a:lnTo>
                  <a:lnTo>
                    <a:pt x="5842" y="115899"/>
                  </a:lnTo>
                  <a:lnTo>
                    <a:pt x="10670" y="106532"/>
                  </a:lnTo>
                  <a:lnTo>
                    <a:pt x="14460" y="100925"/>
                  </a:lnTo>
                  <a:lnTo>
                    <a:pt x="17585" y="92191"/>
                  </a:lnTo>
                  <a:lnTo>
                    <a:pt x="38447" y="60769"/>
                  </a:lnTo>
                  <a:lnTo>
                    <a:pt x="67273" y="39760"/>
                  </a:lnTo>
                  <a:lnTo>
                    <a:pt x="79838" y="33871"/>
                  </a:lnTo>
                  <a:lnTo>
                    <a:pt x="85880" y="29937"/>
                  </a:lnTo>
                  <a:lnTo>
                    <a:pt x="94861" y="27722"/>
                  </a:lnTo>
                  <a:lnTo>
                    <a:pt x="128865" y="26793"/>
                  </a:lnTo>
                  <a:lnTo>
                    <a:pt x="130436" y="27783"/>
                  </a:lnTo>
                  <a:lnTo>
                    <a:pt x="131483" y="29436"/>
                  </a:lnTo>
                  <a:lnTo>
                    <a:pt x="133164" y="34478"/>
                  </a:lnTo>
                  <a:lnTo>
                    <a:pt x="139633" y="42603"/>
                  </a:lnTo>
                  <a:lnTo>
                    <a:pt x="142129" y="51937"/>
                  </a:lnTo>
                  <a:lnTo>
                    <a:pt x="142473" y="73551"/>
                  </a:lnTo>
                  <a:lnTo>
                    <a:pt x="139846" y="79984"/>
                  </a:lnTo>
                  <a:lnTo>
                    <a:pt x="136364" y="86150"/>
                  </a:lnTo>
                  <a:lnTo>
                    <a:pt x="134403" y="96192"/>
                  </a:lnTo>
                  <a:lnTo>
                    <a:pt x="132830" y="110302"/>
                  </a:lnTo>
                  <a:lnTo>
                    <a:pt x="125921" y="127623"/>
                  </a:lnTo>
                  <a:lnTo>
                    <a:pt x="123730" y="156908"/>
                  </a:lnTo>
                  <a:lnTo>
                    <a:pt x="117595" y="169498"/>
                  </a:lnTo>
                  <a:lnTo>
                    <a:pt x="115718" y="1964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28"/>
            <p:cNvSpPr/>
            <p:nvPr/>
          </p:nvSpPr>
          <p:spPr>
            <a:xfrm>
              <a:off x="7849195" y="5518557"/>
              <a:ext cx="187525" cy="214267"/>
            </a:xfrm>
            <a:custGeom>
              <a:avLst/>
              <a:gdLst/>
              <a:ahLst/>
              <a:cxnLst/>
              <a:rect l="0" t="0" r="0" b="0"/>
              <a:pathLst>
                <a:path w="187525" h="214267">
                  <a:moveTo>
                    <a:pt x="0" y="8920"/>
                  </a:moveTo>
                  <a:lnTo>
                    <a:pt x="4741" y="8920"/>
                  </a:lnTo>
                  <a:lnTo>
                    <a:pt x="9714" y="6274"/>
                  </a:lnTo>
                  <a:lnTo>
                    <a:pt x="15231" y="2784"/>
                  </a:lnTo>
                  <a:lnTo>
                    <a:pt x="26858" y="542"/>
                  </a:lnTo>
                  <a:lnTo>
                    <a:pt x="56557" y="0"/>
                  </a:lnTo>
                  <a:lnTo>
                    <a:pt x="62509" y="2640"/>
                  </a:lnTo>
                  <a:lnTo>
                    <a:pt x="68461" y="6128"/>
                  </a:lnTo>
                  <a:lnTo>
                    <a:pt x="80368" y="8368"/>
                  </a:lnTo>
                  <a:lnTo>
                    <a:pt x="96463" y="8887"/>
                  </a:lnTo>
                  <a:lnTo>
                    <a:pt x="105007" y="15050"/>
                  </a:lnTo>
                  <a:lnTo>
                    <a:pt x="114431" y="17481"/>
                  </a:lnTo>
                  <a:lnTo>
                    <a:pt x="122888" y="23913"/>
                  </a:lnTo>
                  <a:lnTo>
                    <a:pt x="133801" y="26746"/>
                  </a:lnTo>
                  <a:lnTo>
                    <a:pt x="138643" y="26769"/>
                  </a:lnTo>
                  <a:lnTo>
                    <a:pt x="140054" y="27764"/>
                  </a:lnTo>
                  <a:lnTo>
                    <a:pt x="140994" y="29420"/>
                  </a:lnTo>
                  <a:lnTo>
                    <a:pt x="142504" y="34466"/>
                  </a:lnTo>
                  <a:lnTo>
                    <a:pt x="141635" y="34882"/>
                  </a:lnTo>
                  <a:lnTo>
                    <a:pt x="135154" y="35599"/>
                  </a:lnTo>
                  <a:lnTo>
                    <a:pt x="126363" y="43386"/>
                  </a:lnTo>
                  <a:lnTo>
                    <a:pt x="118153" y="45383"/>
                  </a:lnTo>
                  <a:lnTo>
                    <a:pt x="109863" y="50702"/>
                  </a:lnTo>
                  <a:lnTo>
                    <a:pt x="99955" y="53191"/>
                  </a:lnTo>
                  <a:lnTo>
                    <a:pt x="93998" y="58197"/>
                  </a:lnTo>
                  <a:lnTo>
                    <a:pt x="91387" y="63232"/>
                  </a:lnTo>
                  <a:lnTo>
                    <a:pt x="90690" y="65964"/>
                  </a:lnTo>
                  <a:lnTo>
                    <a:pt x="89234" y="67785"/>
                  </a:lnTo>
                  <a:lnTo>
                    <a:pt x="84970" y="69809"/>
                  </a:lnTo>
                  <a:lnTo>
                    <a:pt x="83436" y="71340"/>
                  </a:lnTo>
                  <a:lnTo>
                    <a:pt x="81732" y="75688"/>
                  </a:lnTo>
                  <a:lnTo>
                    <a:pt x="80771" y="83714"/>
                  </a:lnTo>
                  <a:lnTo>
                    <a:pt x="79645" y="85572"/>
                  </a:lnTo>
                  <a:lnTo>
                    <a:pt x="77901" y="86810"/>
                  </a:lnTo>
                  <a:lnTo>
                    <a:pt x="75747" y="87636"/>
                  </a:lnTo>
                  <a:lnTo>
                    <a:pt x="74311" y="89178"/>
                  </a:lnTo>
                  <a:lnTo>
                    <a:pt x="72714" y="93538"/>
                  </a:lnTo>
                  <a:lnTo>
                    <a:pt x="71448" y="127992"/>
                  </a:lnTo>
                  <a:lnTo>
                    <a:pt x="74088" y="133940"/>
                  </a:lnTo>
                  <a:lnTo>
                    <a:pt x="77577" y="139890"/>
                  </a:lnTo>
                  <a:lnTo>
                    <a:pt x="80533" y="148819"/>
                  </a:lnTo>
                  <a:lnTo>
                    <a:pt x="122046" y="193466"/>
                  </a:lnTo>
                  <a:lnTo>
                    <a:pt x="130971" y="201404"/>
                  </a:lnTo>
                  <a:lnTo>
                    <a:pt x="142876" y="207234"/>
                  </a:lnTo>
                  <a:lnTo>
                    <a:pt x="148828" y="211161"/>
                  </a:lnTo>
                  <a:lnTo>
                    <a:pt x="157758" y="213371"/>
                  </a:lnTo>
                  <a:lnTo>
                    <a:pt x="173882" y="214266"/>
                  </a:lnTo>
                  <a:lnTo>
                    <a:pt x="187524" y="2053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SMARTInkShape-Group35"/>
          <p:cNvGrpSpPr/>
          <p:nvPr/>
        </p:nvGrpSpPr>
        <p:grpSpPr>
          <a:xfrm>
            <a:off x="5902560" y="5473898"/>
            <a:ext cx="320145" cy="366119"/>
            <a:chOff x="5902560" y="5473898"/>
            <a:chExt cx="320145" cy="366119"/>
          </a:xfrm>
        </p:grpSpPr>
        <p:sp>
          <p:nvSpPr>
            <p:cNvPr id="28" name="SMARTInkShape-29"/>
            <p:cNvSpPr/>
            <p:nvPr/>
          </p:nvSpPr>
          <p:spPr>
            <a:xfrm>
              <a:off x="6072189" y="5589984"/>
              <a:ext cx="150516" cy="250033"/>
            </a:xfrm>
            <a:custGeom>
              <a:avLst/>
              <a:gdLst/>
              <a:ahLst/>
              <a:cxnLst/>
              <a:rect l="0" t="0" r="0" b="0"/>
              <a:pathLst>
                <a:path w="150516" h="250033">
                  <a:moveTo>
                    <a:pt x="35716" y="0"/>
                  </a:moveTo>
                  <a:lnTo>
                    <a:pt x="35716" y="4741"/>
                  </a:lnTo>
                  <a:lnTo>
                    <a:pt x="34725" y="6136"/>
                  </a:lnTo>
                  <a:lnTo>
                    <a:pt x="33072" y="7069"/>
                  </a:lnTo>
                  <a:lnTo>
                    <a:pt x="30977" y="7689"/>
                  </a:lnTo>
                  <a:lnTo>
                    <a:pt x="29580" y="9094"/>
                  </a:lnTo>
                  <a:lnTo>
                    <a:pt x="28029" y="13303"/>
                  </a:lnTo>
                  <a:lnTo>
                    <a:pt x="24147" y="56229"/>
                  </a:lnTo>
                  <a:lnTo>
                    <a:pt x="19100" y="73174"/>
                  </a:lnTo>
                  <a:lnTo>
                    <a:pt x="16939" y="96170"/>
                  </a:lnTo>
                  <a:lnTo>
                    <a:pt x="9762" y="121206"/>
                  </a:lnTo>
                  <a:lnTo>
                    <a:pt x="9038" y="132072"/>
                  </a:lnTo>
                  <a:lnTo>
                    <a:pt x="0" y="142874"/>
                  </a:lnTo>
                  <a:lnTo>
                    <a:pt x="7687" y="135187"/>
                  </a:lnTo>
                  <a:lnTo>
                    <a:pt x="8560" y="129573"/>
                  </a:lnTo>
                  <a:lnTo>
                    <a:pt x="8820" y="121626"/>
                  </a:lnTo>
                  <a:lnTo>
                    <a:pt x="11526" y="115902"/>
                  </a:lnTo>
                  <a:lnTo>
                    <a:pt x="23161" y="101179"/>
                  </a:lnTo>
                  <a:lnTo>
                    <a:pt x="28717" y="89293"/>
                  </a:lnTo>
                  <a:lnTo>
                    <a:pt x="47736" y="68461"/>
                  </a:lnTo>
                  <a:lnTo>
                    <a:pt x="56273" y="65154"/>
                  </a:lnTo>
                  <a:lnTo>
                    <a:pt x="92164" y="62554"/>
                  </a:lnTo>
                  <a:lnTo>
                    <a:pt x="105910" y="67262"/>
                  </a:lnTo>
                  <a:lnTo>
                    <a:pt x="124458" y="80601"/>
                  </a:lnTo>
                  <a:lnTo>
                    <a:pt x="130720" y="85432"/>
                  </a:lnTo>
                  <a:lnTo>
                    <a:pt x="136810" y="87580"/>
                  </a:lnTo>
                  <a:lnTo>
                    <a:pt x="138831" y="90138"/>
                  </a:lnTo>
                  <a:lnTo>
                    <a:pt x="141676" y="102224"/>
                  </a:lnTo>
                  <a:lnTo>
                    <a:pt x="142341" y="109263"/>
                  </a:lnTo>
                  <a:lnTo>
                    <a:pt x="145283" y="115700"/>
                  </a:lnTo>
                  <a:lnTo>
                    <a:pt x="147456" y="118806"/>
                  </a:lnTo>
                  <a:lnTo>
                    <a:pt x="150515" y="132657"/>
                  </a:lnTo>
                  <a:lnTo>
                    <a:pt x="148586" y="140979"/>
                  </a:lnTo>
                  <a:lnTo>
                    <a:pt x="145412" y="148978"/>
                  </a:lnTo>
                  <a:lnTo>
                    <a:pt x="142633" y="163645"/>
                  </a:lnTo>
                  <a:lnTo>
                    <a:pt x="135954" y="177993"/>
                  </a:lnTo>
                  <a:lnTo>
                    <a:pt x="124927" y="210484"/>
                  </a:lnTo>
                  <a:lnTo>
                    <a:pt x="118125" y="223074"/>
                  </a:lnTo>
                  <a:lnTo>
                    <a:pt x="116084" y="2500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30"/>
            <p:cNvSpPr/>
            <p:nvPr/>
          </p:nvSpPr>
          <p:spPr>
            <a:xfrm>
              <a:off x="5902560" y="5473898"/>
              <a:ext cx="142827" cy="258962"/>
            </a:xfrm>
            <a:custGeom>
              <a:avLst/>
              <a:gdLst/>
              <a:ahLst/>
              <a:cxnLst/>
              <a:rect l="0" t="0" r="0" b="0"/>
              <a:pathLst>
                <a:path w="142827" h="258962">
                  <a:moveTo>
                    <a:pt x="26753" y="0"/>
                  </a:moveTo>
                  <a:lnTo>
                    <a:pt x="34441" y="7689"/>
                  </a:lnTo>
                  <a:lnTo>
                    <a:pt x="40055" y="8562"/>
                  </a:lnTo>
                  <a:lnTo>
                    <a:pt x="48002" y="8822"/>
                  </a:lnTo>
                  <a:lnTo>
                    <a:pt x="53726" y="11528"/>
                  </a:lnTo>
                  <a:lnTo>
                    <a:pt x="59577" y="15045"/>
                  </a:lnTo>
                  <a:lnTo>
                    <a:pt x="71416" y="17303"/>
                  </a:lnTo>
                  <a:lnTo>
                    <a:pt x="74388" y="17489"/>
                  </a:lnTo>
                  <a:lnTo>
                    <a:pt x="80335" y="20341"/>
                  </a:lnTo>
                  <a:lnTo>
                    <a:pt x="86286" y="23923"/>
                  </a:lnTo>
                  <a:lnTo>
                    <a:pt x="95214" y="26933"/>
                  </a:lnTo>
                  <a:lnTo>
                    <a:pt x="104143" y="32674"/>
                  </a:lnTo>
                  <a:lnTo>
                    <a:pt x="113073" y="35809"/>
                  </a:lnTo>
                  <a:lnTo>
                    <a:pt x="134461" y="51538"/>
                  </a:lnTo>
                  <a:lnTo>
                    <a:pt x="137254" y="52217"/>
                  </a:lnTo>
                  <a:lnTo>
                    <a:pt x="139115" y="53663"/>
                  </a:lnTo>
                  <a:lnTo>
                    <a:pt x="142349" y="61147"/>
                  </a:lnTo>
                  <a:lnTo>
                    <a:pt x="142826" y="75776"/>
                  </a:lnTo>
                  <a:lnTo>
                    <a:pt x="140187" y="80971"/>
                  </a:lnTo>
                  <a:lnTo>
                    <a:pt x="130408" y="92394"/>
                  </a:lnTo>
                  <a:lnTo>
                    <a:pt x="124746" y="95634"/>
                  </a:lnTo>
                  <a:lnTo>
                    <a:pt x="118922" y="98067"/>
                  </a:lnTo>
                  <a:lnTo>
                    <a:pt x="83141" y="121120"/>
                  </a:lnTo>
                  <a:lnTo>
                    <a:pt x="64496" y="126893"/>
                  </a:lnTo>
                  <a:lnTo>
                    <a:pt x="27356" y="149208"/>
                  </a:lnTo>
                  <a:lnTo>
                    <a:pt x="21068" y="151643"/>
                  </a:lnTo>
                  <a:lnTo>
                    <a:pt x="14966" y="156034"/>
                  </a:lnTo>
                  <a:lnTo>
                    <a:pt x="11592" y="161291"/>
                  </a:lnTo>
                  <a:lnTo>
                    <a:pt x="9101" y="166935"/>
                  </a:lnTo>
                  <a:lnTo>
                    <a:pt x="1363" y="176863"/>
                  </a:lnTo>
                  <a:lnTo>
                    <a:pt x="378" y="182822"/>
                  </a:lnTo>
                  <a:lnTo>
                    <a:pt x="0" y="199540"/>
                  </a:lnTo>
                  <a:lnTo>
                    <a:pt x="980" y="201487"/>
                  </a:lnTo>
                  <a:lnTo>
                    <a:pt x="2625" y="202787"/>
                  </a:lnTo>
                  <a:lnTo>
                    <a:pt x="4715" y="203652"/>
                  </a:lnTo>
                  <a:lnTo>
                    <a:pt x="6108" y="205221"/>
                  </a:lnTo>
                  <a:lnTo>
                    <a:pt x="10989" y="214869"/>
                  </a:lnTo>
                  <a:lnTo>
                    <a:pt x="38695" y="244089"/>
                  </a:lnTo>
                  <a:lnTo>
                    <a:pt x="44628" y="247391"/>
                  </a:lnTo>
                  <a:lnTo>
                    <a:pt x="82941" y="258547"/>
                  </a:lnTo>
                  <a:lnTo>
                    <a:pt x="116049" y="2589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4800600" cy="5135563"/>
          </a:xfrm>
        </p:spPr>
        <p:txBody>
          <a:bodyPr>
            <a:noAutofit/>
          </a:bodyPr>
          <a:lstStyle/>
          <a:p>
            <a:r>
              <a:rPr lang="en-US" sz="3200" dirty="0" smtClean="0"/>
              <a:t>Asexual Reproduction</a:t>
            </a:r>
          </a:p>
          <a:p>
            <a:r>
              <a:rPr lang="en-US" sz="3200" dirty="0" smtClean="0"/>
              <a:t>Growth and repair of somatic (body) cells</a:t>
            </a:r>
          </a:p>
          <a:p>
            <a:r>
              <a:rPr lang="en-US" sz="3200" dirty="0" smtClean="0"/>
              <a:t>One diploid (2n) cell (46 chromosomes) divides </a:t>
            </a:r>
            <a:r>
              <a:rPr lang="en-US" sz="3200" b="1" dirty="0" smtClean="0"/>
              <a:t>once</a:t>
            </a:r>
            <a:r>
              <a:rPr lang="en-US" sz="3200" dirty="0" smtClean="0"/>
              <a:t> </a:t>
            </a:r>
          </a:p>
          <a:p>
            <a:r>
              <a:rPr lang="en-US" sz="3200" dirty="0" smtClean="0"/>
              <a:t>Produces two identical cells (46 chromosomes each)</a:t>
            </a:r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Mitosis Review</a:t>
            </a:r>
            <a:endParaRPr lang="en-US" dirty="0"/>
          </a:p>
        </p:txBody>
      </p:sp>
      <p:pic>
        <p:nvPicPr>
          <p:cNvPr id="17410" name="Picture 2" descr="http://e1geneticswikib.wikispaces.com/file/view/meiosis-and-mitosis-cell-division.jpeg/280529256/417x293/meiosis-and-mitosis-cell-division.jpeg"/>
          <p:cNvPicPr>
            <a:picLocks noChangeAspect="1" noChangeArrowheads="1"/>
          </p:cNvPicPr>
          <p:nvPr/>
        </p:nvPicPr>
        <p:blipFill>
          <a:blip r:embed="rId2" cstate="print"/>
          <a:srcRect l="51799" r="2158"/>
          <a:stretch>
            <a:fillRect/>
          </a:stretch>
        </p:blipFill>
        <p:spPr bwMode="auto">
          <a:xfrm>
            <a:off x="5334000" y="990600"/>
            <a:ext cx="3505200" cy="53490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Meiosis</a:t>
            </a:r>
            <a:endParaRPr lang="en-US" dirty="0"/>
          </a:p>
        </p:txBody>
      </p:sp>
      <p:pic>
        <p:nvPicPr>
          <p:cNvPr id="21506" name="Picture 2" descr="http://3.bp.blogspot.com/_207DNIaL-gc/TQk9QRaI5mI/AAAAAAAAAXg/z0Xh8CTgHto/s400/mitosismeiosissummary.gif"/>
          <p:cNvPicPr>
            <a:picLocks noChangeAspect="1" noChangeArrowheads="1"/>
          </p:cNvPicPr>
          <p:nvPr/>
        </p:nvPicPr>
        <p:blipFill>
          <a:blip r:embed="rId2" cstate="print"/>
          <a:srcRect l="51752"/>
          <a:stretch>
            <a:fillRect/>
          </a:stretch>
        </p:blipFill>
        <p:spPr bwMode="auto">
          <a:xfrm>
            <a:off x="3352800" y="1371600"/>
            <a:ext cx="2438400" cy="50266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Meiosis is a form of </a:t>
            </a:r>
            <a:r>
              <a:rPr lang="en-US" sz="3200" b="1" i="1" dirty="0" smtClean="0"/>
              <a:t>sexual reproduction</a:t>
            </a:r>
          </a:p>
          <a:p>
            <a:pPr lvl="1"/>
            <a:r>
              <a:rPr lang="en-US" sz="2800" dirty="0" smtClean="0"/>
              <a:t>This means it takes 2 organisms to make a new organism</a:t>
            </a:r>
          </a:p>
          <a:p>
            <a:pPr lvl="1"/>
            <a:r>
              <a:rPr lang="en-US" sz="2800" dirty="0" smtClean="0"/>
              <a:t>Results in 4 daughter cells that are </a:t>
            </a:r>
            <a:r>
              <a:rPr lang="en-US" sz="2800" b="1" u="sng" dirty="0" smtClean="0"/>
              <a:t>not identical </a:t>
            </a:r>
            <a:r>
              <a:rPr lang="en-US" sz="2800" dirty="0" smtClean="0"/>
              <a:t>to the parent cell</a:t>
            </a:r>
          </a:p>
          <a:p>
            <a:pPr lvl="1"/>
            <a:r>
              <a:rPr lang="en-US" sz="2800" b="1" i="1" dirty="0" smtClean="0"/>
              <a:t> </a:t>
            </a:r>
            <a:r>
              <a:rPr lang="en-US" sz="2800" dirty="0" smtClean="0"/>
              <a:t>These daughter cells are called </a:t>
            </a:r>
            <a:r>
              <a:rPr lang="en-US" sz="2800" b="1" i="1" dirty="0"/>
              <a:t>g</a:t>
            </a:r>
            <a:r>
              <a:rPr lang="en-US" sz="2800" b="1" i="1" dirty="0" smtClean="0"/>
              <a:t>ametes</a:t>
            </a:r>
            <a:r>
              <a:rPr lang="en-US" sz="2800" dirty="0" smtClean="0"/>
              <a:t> (sperm and egg cells) that combine to make a new organism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Meiosis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wikihow.com/images/1/17/Differentiate-Between-Mitosis-and-Meiosis-Step-15.jpg"/>
          <p:cNvPicPr>
            <a:picLocks noChangeAspect="1" noChangeArrowheads="1"/>
          </p:cNvPicPr>
          <p:nvPr/>
        </p:nvPicPr>
        <p:blipFill>
          <a:blip r:embed="rId2" cstate="print"/>
          <a:srcRect t="15688" b="60340"/>
          <a:stretch>
            <a:fillRect/>
          </a:stretch>
        </p:blipFill>
        <p:spPr bwMode="auto">
          <a:xfrm>
            <a:off x="762000" y="2286000"/>
            <a:ext cx="7884930" cy="1417638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There are two phases in meiosis</a:t>
            </a:r>
          </a:p>
          <a:p>
            <a:pPr lvl="1"/>
            <a:r>
              <a:rPr lang="en-US" sz="2800" dirty="0" smtClean="0"/>
              <a:t>In Meiosis I, the cell divides</a:t>
            </a:r>
          </a:p>
          <a:p>
            <a:pPr lvl="1"/>
            <a:endParaRPr lang="en-US" dirty="0"/>
          </a:p>
          <a:p>
            <a:pPr lvl="1">
              <a:buNone/>
            </a:pPr>
            <a:endParaRPr lang="en-US" dirty="0"/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sz="2800" dirty="0" smtClean="0"/>
              <a:t>In Meiosis II, the cells divide again, creating 4 cells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 what happens?</a:t>
            </a:r>
            <a:endParaRPr lang="en-US" dirty="0"/>
          </a:p>
        </p:txBody>
      </p:sp>
      <p:pic>
        <p:nvPicPr>
          <p:cNvPr id="5" name="Picture 2" descr="http://www.wikihow.com/images/1/17/Differentiate-Between-Mitosis-and-Meiosis-Step-15.jpg"/>
          <p:cNvPicPr>
            <a:picLocks noChangeAspect="1" noChangeArrowheads="1"/>
          </p:cNvPicPr>
          <p:nvPr/>
        </p:nvPicPr>
        <p:blipFill>
          <a:blip r:embed="rId3" cstate="print"/>
          <a:srcRect t="58074" b="13598"/>
          <a:stretch>
            <a:fillRect/>
          </a:stretch>
        </p:blipFill>
        <p:spPr bwMode="auto">
          <a:xfrm>
            <a:off x="838200" y="4572000"/>
            <a:ext cx="7442200" cy="15812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1033</TotalTime>
  <Words>884</Words>
  <Application>Microsoft Office PowerPoint</Application>
  <PresentationFormat>On-screen Show (4:3)</PresentationFormat>
  <Paragraphs>117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Calibri</vt:lpstr>
      <vt:lpstr>Impact</vt:lpstr>
      <vt:lpstr>Lucida Sans Unicode</vt:lpstr>
      <vt:lpstr>Verdana</vt:lpstr>
      <vt:lpstr>Wingdings</vt:lpstr>
      <vt:lpstr>Wingdings 2</vt:lpstr>
      <vt:lpstr>Wingdings 3</vt:lpstr>
      <vt:lpstr>Concourse</vt:lpstr>
      <vt:lpstr>Meiosis</vt:lpstr>
      <vt:lpstr>Review of Mitosis</vt:lpstr>
      <vt:lpstr>Recall Mitosis…</vt:lpstr>
      <vt:lpstr>Mitosis…A Closer Look</vt:lpstr>
      <vt:lpstr>Mitosis…A Closer Look</vt:lpstr>
      <vt:lpstr>Mitosis Review</vt:lpstr>
      <vt:lpstr>Meiosis</vt:lpstr>
      <vt:lpstr>Meiosis</vt:lpstr>
      <vt:lpstr>So what happens?</vt:lpstr>
      <vt:lpstr>Meiosis…A Closer Look</vt:lpstr>
      <vt:lpstr>Why Half?</vt:lpstr>
      <vt:lpstr>Meiosis Review</vt:lpstr>
      <vt:lpstr>Mitosis vs. Meiosis</vt:lpstr>
      <vt:lpstr>Genetic Diversity</vt:lpstr>
      <vt:lpstr>Why is Meiosis Important?</vt:lpstr>
      <vt:lpstr>Genetic Diversity is Important Because…</vt:lpstr>
      <vt:lpstr>Sources of Genetic Variation</vt:lpstr>
      <vt:lpstr>Sources of Genetic Variation</vt:lpstr>
      <vt:lpstr>PowerPoint Presentation</vt:lpstr>
      <vt:lpstr>PowerPoint Presentation</vt:lpstr>
      <vt:lpstr>Sexual Reproduction:  Sources of Genetic Variation</vt:lpstr>
      <vt:lpstr>PowerPoint Presentation</vt:lpstr>
      <vt:lpstr>Sources of Genetic Variation</vt:lpstr>
      <vt:lpstr>Sources of Genetic Variation</vt:lpstr>
      <vt:lpstr>Meiosis – division error</vt:lpstr>
      <vt:lpstr>Meiosis error - fertilization</vt:lpstr>
      <vt:lpstr>21 trisomy – Downs Syndrome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Meiosis</dc:title>
  <dc:creator>Ashley</dc:creator>
  <cp:lastModifiedBy>Shaka Gore</cp:lastModifiedBy>
  <cp:revision>53</cp:revision>
  <cp:lastPrinted>2015-04-13T13:15:58Z</cp:lastPrinted>
  <dcterms:created xsi:type="dcterms:W3CDTF">2015-04-11T22:39:02Z</dcterms:created>
  <dcterms:modified xsi:type="dcterms:W3CDTF">2017-11-29T16:23:52Z</dcterms:modified>
</cp:coreProperties>
</file>