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256" r:id="rId2"/>
    <p:sldId id="270" r:id="rId3"/>
    <p:sldId id="269" r:id="rId4"/>
    <p:sldId id="268" r:id="rId5"/>
    <p:sldId id="267" r:id="rId6"/>
    <p:sldId id="266" r:id="rId7"/>
    <p:sldId id="309" r:id="rId8"/>
    <p:sldId id="265" r:id="rId9"/>
    <p:sldId id="264" r:id="rId10"/>
    <p:sldId id="271" r:id="rId11"/>
    <p:sldId id="261" r:id="rId12"/>
    <p:sldId id="262" r:id="rId13"/>
    <p:sldId id="273" r:id="rId14"/>
    <p:sldId id="274" r:id="rId15"/>
    <p:sldId id="275" r:id="rId16"/>
    <p:sldId id="276" r:id="rId17"/>
    <p:sldId id="277" r:id="rId18"/>
    <p:sldId id="278" r:id="rId19"/>
    <p:sldId id="279" r:id="rId20"/>
    <p:sldId id="281" r:id="rId21"/>
    <p:sldId id="282" r:id="rId22"/>
    <p:sldId id="283" r:id="rId23"/>
    <p:sldId id="308"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7" r:id="rId43"/>
    <p:sldId id="303" r:id="rId44"/>
    <p:sldId id="304" r:id="rId45"/>
    <p:sldId id="305" r:id="rId46"/>
  </p:sldIdLst>
  <p:sldSz cx="9144000" cy="6858000" type="screen4x3"/>
  <p:notesSz cx="6858000" cy="9144000"/>
  <p:custDataLst>
    <p:tags r:id="rId49"/>
  </p:custDataLst>
  <p:defaultTextStyle>
    <a:defPPr>
      <a:defRPr lang="en-US"/>
    </a:defPPr>
    <a:lvl1pPr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0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0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0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0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426">
          <p15:clr>
            <a:srgbClr val="A4A3A4"/>
          </p15:clr>
        </p15:guide>
        <p15:guide id="2" pos="4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4C4BE5"/>
    <a:srgbClr val="E65106"/>
    <a:srgbClr val="FFB650"/>
    <a:srgbClr val="55B2B9"/>
    <a:srgbClr val="ED1A3B"/>
    <a:srgbClr val="0066B3"/>
    <a:srgbClr val="F58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5" autoAdjust="0"/>
    <p:restoredTop sz="94500" autoAdjust="0"/>
  </p:normalViewPr>
  <p:slideViewPr>
    <p:cSldViewPr snapToGrid="0" showGuides="1">
      <p:cViewPr varScale="1">
        <p:scale>
          <a:sx n="82" d="100"/>
          <a:sy n="82" d="100"/>
        </p:scale>
        <p:origin x="1474" y="62"/>
      </p:cViewPr>
      <p:guideLst>
        <p:guide orient="horz" pos="426"/>
        <p:guide pos="476"/>
      </p:guideLst>
    </p:cSldViewPr>
  </p:slideViewPr>
  <p:notesTextViewPr>
    <p:cViewPr>
      <p:scale>
        <a:sx n="100" d="100"/>
        <a:sy n="100" d="100"/>
      </p:scale>
      <p:origin x="0" y="0"/>
    </p:cViewPr>
  </p:notesTextViewPr>
  <p:notesViewPr>
    <p:cSldViewPr snapToGrid="0" showGuides="1">
      <p:cViewPr varScale="1">
        <p:scale>
          <a:sx n="76" d="100"/>
          <a:sy n="76" d="100"/>
        </p:scale>
        <p:origin x="-180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spcBef>
                <a:spcPct val="50000"/>
              </a:spcBef>
              <a:defRPr sz="1200">
                <a:ea typeface="ＭＳ Ｐゴシック" pitchFamily="48"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spcBef>
                <a:spcPct val="50000"/>
              </a:spcBef>
              <a:defRPr sz="1200">
                <a:ea typeface="ＭＳ Ｐゴシック" pitchFamily="48" charset="-128"/>
                <a:cs typeface="+mn-cs"/>
              </a:defRPr>
            </a:lvl1pPr>
          </a:lstStyle>
          <a:p>
            <a:pPr>
              <a:defRPr/>
            </a:pPr>
            <a:fld id="{54D44E16-3763-4907-85FA-EE9EC73234FD}" type="datetimeFigureOut">
              <a:rPr lang="en-US"/>
              <a:pPr>
                <a:defRPr/>
              </a:pPr>
              <a:t>8/16/2018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spcBef>
                <a:spcPct val="50000"/>
              </a:spcBef>
              <a:defRPr sz="1200">
                <a:ea typeface="ＭＳ Ｐゴシック" pitchFamily="48"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spcBef>
                <a:spcPct val="50000"/>
              </a:spcBef>
              <a:defRPr sz="1200">
                <a:ea typeface="ＭＳ Ｐゴシック" pitchFamily="48" charset="-128"/>
                <a:cs typeface="+mn-cs"/>
              </a:defRPr>
            </a:lvl1pPr>
          </a:lstStyle>
          <a:p>
            <a:pPr>
              <a:defRPr/>
            </a:pPr>
            <a:fld id="{751BCE83-DE87-4CD7-953F-EA26CDD99238}" type="slidenum">
              <a:rPr lang="en-US"/>
              <a:pPr>
                <a:defRPr/>
              </a:pPr>
              <a:t>‹#›</a:t>
            </a:fld>
            <a:endParaRPr lang="en-US"/>
          </a:p>
        </p:txBody>
      </p:sp>
    </p:spTree>
    <p:extLst>
      <p:ext uri="{BB962C8B-B14F-4D97-AF65-F5344CB8AC3E}">
        <p14:creationId xmlns:p14="http://schemas.microsoft.com/office/powerpoint/2010/main" val="201977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charset="0"/>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charset="0"/>
                <a:ea typeface="ＭＳ Ｐゴシック" pitchFamily="48" charset="-128"/>
                <a:cs typeface="+mn-cs"/>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charset="0"/>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charset="0"/>
                <a:ea typeface="ＭＳ Ｐゴシック" pitchFamily="48" charset="-128"/>
                <a:cs typeface="+mn-cs"/>
              </a:defRPr>
            </a:lvl1pPr>
          </a:lstStyle>
          <a:p>
            <a:pPr>
              <a:defRPr/>
            </a:pPr>
            <a:fld id="{75EB2769-3A87-436C-BD67-5934C6390BAC}" type="slidenum">
              <a:rPr lang="en-US"/>
              <a:pPr>
                <a:defRPr/>
              </a:pPr>
              <a:t>‹#›</a:t>
            </a:fld>
            <a:endParaRPr lang="en-US"/>
          </a:p>
        </p:txBody>
      </p:sp>
    </p:spTree>
    <p:extLst>
      <p:ext uri="{BB962C8B-B14F-4D97-AF65-F5344CB8AC3E}">
        <p14:creationId xmlns:p14="http://schemas.microsoft.com/office/powerpoint/2010/main" val="1081614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1</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0314D6C-61C0-4876-8F8C-2F6FACC4B704}" type="slidenum">
              <a:rPr lang="en-US" altLang="en-US" smtClean="0"/>
              <a:pPr>
                <a:defRPr/>
              </a:pPr>
              <a:t>10</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39F42BDA-297E-4F09-8A48-F7248DC1F458}" type="slidenum">
              <a:rPr lang="en-US" altLang="en-US" smtClean="0"/>
              <a:pPr>
                <a:defRPr/>
              </a:pPr>
              <a:t>11</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F1CE5062-F79E-41AE-9E59-F5EE85E099B0}" type="slidenum">
              <a:rPr lang="en-US" altLang="en-US" smtClean="0"/>
              <a:pPr>
                <a:defRPr/>
              </a:pPr>
              <a:t>12</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7160379F-6C9A-423C-98E8-1B177D837794}" type="slidenum">
              <a:rPr lang="en-US" altLang="en-US" smtClean="0"/>
              <a:pPr>
                <a:defRPr/>
              </a:pPr>
              <a:t>13</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94A34B5C-FE00-404D-B16F-316A85B3E8BE}" type="slidenum">
              <a:rPr lang="en-US" altLang="en-US" smtClean="0"/>
              <a:pPr>
                <a:defRPr/>
              </a:pPr>
              <a:t>14</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1A66FF7-6EF6-42BE-AA88-D86E34AEC87D}" type="slidenum">
              <a:rPr lang="en-US" altLang="en-US" smtClean="0"/>
              <a:pPr>
                <a:defRPr/>
              </a:pPr>
              <a:t>15</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9AF76721-D1BE-43D6-BDEB-7A2F086DB6A4}" type="slidenum">
              <a:rPr lang="en-US" altLang="en-US" smtClean="0"/>
              <a:pPr>
                <a:defRPr/>
              </a:pPr>
              <a:t>16</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E8E2EB03-DBF8-45FC-AF7A-5D49E87FBDA1}" type="slidenum">
              <a:rPr lang="en-US" altLang="en-US" smtClean="0"/>
              <a:pPr>
                <a:defRPr/>
              </a:pPr>
              <a:t>17</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EF09C61B-4DBD-476F-B17A-7532DA51CD6E}" type="slidenum">
              <a:rPr lang="en-US" altLang="en-US" smtClean="0"/>
              <a:pPr>
                <a:defRPr/>
              </a:pPr>
              <a:t>18</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878E0324-4A30-4D28-9654-82916A2EE2CF}" type="slidenum">
              <a:rPr lang="en-US" altLang="en-US" smtClean="0"/>
              <a:pPr>
                <a:defRPr/>
              </a:pPr>
              <a:t>19</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4B9B65D8-7F3C-47C5-823C-BF4BC1CF02EE}" type="slidenum">
              <a:rPr lang="en-US" altLang="en-US" smtClean="0"/>
              <a:pPr>
                <a:defRPr/>
              </a:pPr>
              <a:t>2</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A438C990-9FAC-440C-BDC5-87F4E101218E}" type="slidenum">
              <a:rPr lang="en-US" altLang="en-US" smtClean="0"/>
              <a:pPr>
                <a:defRPr/>
              </a:pPr>
              <a:t>20</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6DD3CAC5-035F-44D8-BD23-6CC2D1A8B123}" type="slidenum">
              <a:rPr lang="en-US" altLang="en-US" smtClean="0"/>
              <a:pPr>
                <a:defRPr/>
              </a:pPr>
              <a:t>21</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CD46B3D2-9359-439D-91EB-1F20543850AE}" type="slidenum">
              <a:rPr lang="en-US" altLang="en-US" smtClean="0"/>
              <a:pPr>
                <a:defRPr/>
              </a:pPr>
              <a:t>22</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EFD410EE-2E0A-4894-A941-C4D217EB5178}" type="slidenum">
              <a:rPr lang="en-US" altLang="en-US" smtClean="0"/>
              <a:pPr>
                <a:defRPr/>
              </a:pPr>
              <a:t>23</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E8922528-7B71-4648-849A-43EFE72D8735}" type="slidenum">
              <a:rPr lang="en-US" altLang="en-US" smtClean="0"/>
              <a:pPr>
                <a:defRPr/>
              </a:pPr>
              <a:t>24</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CC5ED3F6-720E-414A-A795-AE33C3412C1F}" type="slidenum">
              <a:rPr lang="en-US" altLang="en-US" smtClean="0"/>
              <a:pPr>
                <a:defRPr/>
              </a:pPr>
              <a:t>25</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C8B64940-18C6-4C9D-92B3-E98AB7EC2F1D}" type="slidenum">
              <a:rPr lang="en-US" altLang="en-US" smtClean="0"/>
              <a:pPr>
                <a:defRPr/>
              </a:pPr>
              <a:t>26</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878930B1-CF83-4015-9E73-4A7807A5A2AB}" type="slidenum">
              <a:rPr lang="en-US" altLang="en-US" smtClean="0"/>
              <a:pPr>
                <a:defRPr/>
              </a:pPr>
              <a:t>27</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40087D60-033B-4F5D-BA50-4AF22064EB5E}" type="slidenum">
              <a:rPr lang="en-US" altLang="en-US" smtClean="0"/>
              <a:pPr>
                <a:defRPr/>
              </a:pPr>
              <a:t>28</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CF4D2F1E-F715-4B4F-A886-B1F7503A88CD}" type="slidenum">
              <a:rPr lang="en-US" altLang="en-US" smtClean="0"/>
              <a:pPr>
                <a:defRPr/>
              </a:pPr>
              <a:t>29</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85CAD740-FF07-4C8E-80D1-C1CD3DC9E349}" type="slidenum">
              <a:rPr lang="en-US" altLang="en-US" smtClean="0"/>
              <a:pPr>
                <a:defRPr/>
              </a:pPr>
              <a:t>3</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A655B501-E4F6-4269-8F84-6A4A5E2532F2}" type="slidenum">
              <a:rPr lang="en-US" altLang="en-US" smtClean="0"/>
              <a:pPr>
                <a:defRPr/>
              </a:pPr>
              <a:t>30</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3E05D541-6B35-47F7-85E7-086E54011A07}" type="slidenum">
              <a:rPr lang="en-US" altLang="en-US" smtClean="0"/>
              <a:pPr>
                <a:defRPr/>
              </a:pPr>
              <a:t>31</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DCF8D915-5C1B-4683-9BB9-A06926D28C1D}" type="slidenum">
              <a:rPr lang="en-US" altLang="en-US" smtClean="0"/>
              <a:pPr>
                <a:defRPr/>
              </a:pPr>
              <a:t>32</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2E7379FE-DE9A-4053-B183-944A2B70996C}" type="slidenum">
              <a:rPr lang="en-US" altLang="en-US" smtClean="0"/>
              <a:pPr>
                <a:defRPr/>
              </a:pPr>
              <a:t>33</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5D40CF88-345B-41DC-9B19-49C3F4A9FA94}" type="slidenum">
              <a:rPr lang="en-US" altLang="en-US" smtClean="0"/>
              <a:pPr>
                <a:defRPr/>
              </a:pPr>
              <a:t>34</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DD614772-C8C4-4CB5-A155-A785EC3806A3}" type="slidenum">
              <a:rPr lang="en-US" altLang="en-US" smtClean="0"/>
              <a:pPr>
                <a:defRPr/>
              </a:pPr>
              <a:t>35</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6E509BB3-FF21-42AB-9477-58F03C238705}" type="slidenum">
              <a:rPr lang="en-US" altLang="en-US" smtClean="0"/>
              <a:pPr>
                <a:defRPr/>
              </a:pPr>
              <a:t>36</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9831C33A-015E-46DD-97D8-3E0BABE7C24A}" type="slidenum">
              <a:rPr lang="en-US" altLang="en-US" smtClean="0"/>
              <a:pPr>
                <a:defRPr/>
              </a:pPr>
              <a:t>37</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9EB218A6-4A04-4701-A36F-2747D83274BC}" type="slidenum">
              <a:rPr lang="en-US" altLang="en-US" smtClean="0"/>
              <a:pPr>
                <a:defRPr/>
              </a:pPr>
              <a:t>38</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F062D632-CB13-404A-8238-9301DD295CFC}" type="slidenum">
              <a:rPr lang="en-US" altLang="en-US" smtClean="0"/>
              <a:pPr>
                <a:defRPr/>
              </a:pPr>
              <a:t>39</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71A46D5E-14FA-4F4B-9C28-28583D075464}" type="slidenum">
              <a:rPr lang="en-US" altLang="en-US" smtClean="0"/>
              <a:pPr>
                <a:defRPr/>
              </a:pPr>
              <a:t>4</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641AD0E8-BAED-46F8-8067-1D1E0513396C}" type="slidenum">
              <a:rPr lang="en-US" altLang="en-US" smtClean="0"/>
              <a:pPr>
                <a:defRPr/>
              </a:pPr>
              <a:t>40</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A5192829-6DFF-49E3-AD64-DD6AD7BF758C}" type="slidenum">
              <a:rPr lang="en-US" altLang="en-US" smtClean="0"/>
              <a:pPr>
                <a:defRPr/>
              </a:pPr>
              <a:t>41</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E51F5691-D787-4532-9838-EEE3C28D1745}" type="slidenum">
              <a:rPr lang="en-US" altLang="en-US" smtClean="0"/>
              <a:pPr>
                <a:defRPr/>
              </a:pPr>
              <a:t>42</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B1F48A18-4D0A-4989-8136-CA20BAA18849}" type="slidenum">
              <a:rPr lang="en-US" altLang="en-US" smtClean="0"/>
              <a:pPr>
                <a:defRPr/>
              </a:pPr>
              <a:t>43</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E364098C-63DB-4E6C-94F0-BE242715E85B}" type="slidenum">
              <a:rPr lang="en-US" altLang="en-US" smtClean="0"/>
              <a:pPr>
                <a:defRPr/>
              </a:pPr>
              <a:t>44</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E49317A0-2199-4BB9-8014-2D3E76435D6F}" type="slidenum">
              <a:rPr lang="en-US" altLang="en-US" smtClean="0"/>
              <a:pPr>
                <a:defRPr/>
              </a:pPr>
              <a:t>45</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C3B3B1C7-AC9D-4CAD-A764-78DAECF80249}" type="slidenum">
              <a:rPr lang="en-US" altLang="en-US" smtClean="0"/>
              <a:pPr>
                <a:defRPr/>
              </a:pPr>
              <a:t>5</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6</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A94D4DBF-8071-441D-B47E-9161B5183AA1}" type="slidenum">
              <a:rPr lang="en-US" altLang="en-US" smtClean="0"/>
              <a:pPr>
                <a:defRPr/>
              </a:pPr>
              <a:t>7</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1B24001E-FC12-4985-85EC-913AE7D79865}" type="slidenum">
              <a:rPr lang="en-US" altLang="en-US" smtClean="0"/>
              <a:pPr>
                <a:defRPr/>
              </a:pPr>
              <a:t>8</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C59EA3E-8121-4AD3-9251-B5651F908832}" type="slidenum">
              <a:rPr lang="en-US" altLang="en-US" smtClean="0"/>
              <a:pPr>
                <a:defRPr/>
              </a:pPr>
              <a:t>9</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4412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83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120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60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6954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38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114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6831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07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394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657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0"/>
          <p:cNvSpPr>
            <a:spLocks noChangeShapeType="1"/>
          </p:cNvSpPr>
          <p:nvPr/>
        </p:nvSpPr>
        <p:spPr bwMode="auto">
          <a:xfrm>
            <a:off x="0" y="6210300"/>
            <a:ext cx="9140825"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Rectangle 12"/>
          <p:cNvSpPr>
            <a:spLocks noChangeArrowheads="1"/>
          </p:cNvSpPr>
          <p:nvPr/>
        </p:nvSpPr>
        <p:spPr bwMode="auto">
          <a:xfrm>
            <a:off x="6019800" y="6321425"/>
            <a:ext cx="312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5000"/>
                    </a:schemeClr>
                  </a:outerShdw>
                </a:effectLst>
              </a14:hiddenEffects>
            </a:ext>
          </a:extLst>
        </p:spPr>
        <p:txBody>
          <a:bodyPr/>
          <a:lstStyle>
            <a:lvl1pPr eaLnBrk="0" hangingPunct="0">
              <a:spcBef>
                <a:spcPct val="50000"/>
              </a:spcBef>
              <a:defRPr sz="2000">
                <a:solidFill>
                  <a:schemeClr val="tx1"/>
                </a:solidFill>
                <a:latin typeface="Times New Roman" pitchFamily="18" charset="0"/>
                <a:ea typeface="ＭＳ Ｐゴシック" pitchFamily="34" charset="-128"/>
              </a:defRPr>
            </a:lvl1pPr>
            <a:lvl2pPr marL="742950" indent="-285750" eaLnBrk="0" hangingPunct="0">
              <a:spcBef>
                <a:spcPct val="50000"/>
              </a:spcBef>
              <a:defRPr sz="2000">
                <a:solidFill>
                  <a:schemeClr val="tx1"/>
                </a:solidFill>
                <a:latin typeface="Times New Roman" pitchFamily="18" charset="0"/>
                <a:ea typeface="ＭＳ Ｐゴシック" pitchFamily="34" charset="-128"/>
              </a:defRPr>
            </a:lvl2pPr>
            <a:lvl3pPr marL="1143000" indent="-228600" eaLnBrk="0" hangingPunct="0">
              <a:spcBef>
                <a:spcPct val="50000"/>
              </a:spcBef>
              <a:defRPr sz="2000">
                <a:solidFill>
                  <a:schemeClr val="tx1"/>
                </a:solidFill>
                <a:latin typeface="Times New Roman" pitchFamily="18" charset="0"/>
                <a:ea typeface="ＭＳ Ｐゴシック" pitchFamily="34" charset="-128"/>
              </a:defRPr>
            </a:lvl3pPr>
            <a:lvl4pPr marL="1600200" indent="-228600" eaLnBrk="0" hangingPunct="0">
              <a:spcBef>
                <a:spcPct val="50000"/>
              </a:spcBef>
              <a:defRPr sz="2000">
                <a:solidFill>
                  <a:schemeClr val="tx1"/>
                </a:solidFill>
                <a:latin typeface="Times New Roman" pitchFamily="18" charset="0"/>
                <a:ea typeface="ＭＳ Ｐゴシック" pitchFamily="34" charset="-128"/>
              </a:defRPr>
            </a:lvl4pPr>
            <a:lvl5pPr marL="2057400" indent="-228600" eaLnBrk="0" hangingPunct="0">
              <a:spcBef>
                <a:spcPct val="50000"/>
              </a:spcBef>
              <a:defRPr sz="20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34" charset="-128"/>
              </a:defRPr>
            </a:lvl9pPr>
          </a:lstStyle>
          <a:p>
            <a:pPr algn="r">
              <a:spcBef>
                <a:spcPct val="0"/>
              </a:spcBef>
              <a:defRPr/>
            </a:pPr>
            <a:r>
              <a:rPr lang="en-US" altLang="en-US" sz="1000" dirty="0">
                <a:solidFill>
                  <a:schemeClr val="tx2"/>
                </a:solidFill>
                <a:latin typeface="Arial" charset="0"/>
                <a:cs typeface="Arial" charset="0"/>
              </a:rPr>
              <a:t> © 2018 Pearson Education, Inc.</a:t>
            </a:r>
          </a:p>
        </p:txBody>
      </p:sp>
      <p:sp>
        <p:nvSpPr>
          <p:cNvPr id="1030" name="Text Box 13"/>
          <p:cNvSpPr txBox="1">
            <a:spLocks noChangeArrowheads="1"/>
          </p:cNvSpPr>
          <p:nvPr/>
        </p:nvSpPr>
        <p:spPr bwMode="auto">
          <a:xfrm>
            <a:off x="0" y="6324600"/>
            <a:ext cx="5230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eaLnBrk="0" hangingPunct="0">
              <a:defRPr/>
            </a:pPr>
            <a:r>
              <a:rPr lang="en-US" sz="1000" i="1" dirty="0">
                <a:latin typeface="Arial" charset="0"/>
              </a:rPr>
              <a:t>Chemistry: The Central Science</a:t>
            </a:r>
            <a:r>
              <a:rPr lang="en-US" sz="1000" dirty="0">
                <a:latin typeface="Arial" charset="0"/>
              </a:rPr>
              <a:t>, 14th Edition</a:t>
            </a:r>
            <a:endParaRPr lang="en-US" sz="1000" dirty="0">
              <a:solidFill>
                <a:schemeClr val="tx2"/>
              </a:solidFill>
              <a:latin typeface="Arial" charset="0"/>
            </a:endParaRPr>
          </a:p>
          <a:p>
            <a:pPr eaLnBrk="0" hangingPunct="0">
              <a:defRPr/>
            </a:pPr>
            <a:r>
              <a:rPr lang="en-US" sz="1000" dirty="0">
                <a:latin typeface="Helvetica"/>
                <a:ea typeface="Times"/>
              </a:rPr>
              <a:t>Brown/</a:t>
            </a:r>
            <a:r>
              <a:rPr lang="en-US" sz="1000" dirty="0" err="1">
                <a:latin typeface="Helvetica"/>
                <a:ea typeface="Times"/>
              </a:rPr>
              <a:t>LeMay</a:t>
            </a:r>
            <a:r>
              <a:rPr lang="en-US" sz="1000" dirty="0">
                <a:latin typeface="Helvetica"/>
                <a:ea typeface="Times"/>
              </a:rPr>
              <a:t>/</a:t>
            </a:r>
            <a:r>
              <a:rPr lang="en-US" sz="1000" dirty="0" err="1">
                <a:latin typeface="Helvetica"/>
                <a:ea typeface="Times"/>
              </a:rPr>
              <a:t>Bursten</a:t>
            </a:r>
            <a:r>
              <a:rPr lang="en-US" sz="1000" dirty="0">
                <a:latin typeface="Helvetica"/>
                <a:ea typeface="Times"/>
              </a:rPr>
              <a:t>/Murphy/Woodward/</a:t>
            </a:r>
            <a:r>
              <a:rPr lang="en-US" sz="1000" dirty="0" err="1">
                <a:latin typeface="Helvetica"/>
                <a:ea typeface="Times"/>
              </a:rPr>
              <a:t>Stoltzfus</a:t>
            </a:r>
            <a:endParaRPr lang="en-US" sz="1000"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5pPr>
      <a:lvl6pPr marL="457200" algn="ctr" rtl="0" fontAlgn="base">
        <a:spcBef>
          <a:spcPct val="0"/>
        </a:spcBef>
        <a:spcAft>
          <a:spcPct val="0"/>
        </a:spcAft>
        <a:defRPr sz="4400">
          <a:solidFill>
            <a:schemeClr val="tx2"/>
          </a:solidFill>
          <a:latin typeface="Times New Roman" pitchFamily="18" charset="0"/>
          <a:ea typeface="ＭＳ Ｐゴシック" pitchFamily="48" charset="-128"/>
        </a:defRPr>
      </a:lvl6pPr>
      <a:lvl7pPr marL="914400" algn="ctr" rtl="0" fontAlgn="base">
        <a:spcBef>
          <a:spcPct val="0"/>
        </a:spcBef>
        <a:spcAft>
          <a:spcPct val="0"/>
        </a:spcAft>
        <a:defRPr sz="4400">
          <a:solidFill>
            <a:schemeClr val="tx2"/>
          </a:solidFill>
          <a:latin typeface="Times New Roman" pitchFamily="18" charset="0"/>
          <a:ea typeface="ＭＳ Ｐゴシック" pitchFamily="48" charset="-128"/>
        </a:defRPr>
      </a:lvl7pPr>
      <a:lvl8pPr marL="1371600" algn="ctr" rtl="0" fontAlgn="base">
        <a:spcBef>
          <a:spcPct val="0"/>
        </a:spcBef>
        <a:spcAft>
          <a:spcPct val="0"/>
        </a:spcAft>
        <a:defRPr sz="4400">
          <a:solidFill>
            <a:schemeClr val="tx2"/>
          </a:solidFill>
          <a:latin typeface="Times New Roman" pitchFamily="18" charset="0"/>
          <a:ea typeface="ＭＳ Ｐゴシック" pitchFamily="48" charset="-128"/>
        </a:defRPr>
      </a:lvl8pPr>
      <a:lvl9pPr marL="1828800" algn="ctr" rtl="0" fontAlgn="base">
        <a:spcBef>
          <a:spcPct val="0"/>
        </a:spcBef>
        <a:spcAft>
          <a:spcPct val="0"/>
        </a:spcAft>
        <a:defRPr sz="4400">
          <a:solidFill>
            <a:schemeClr val="tx2"/>
          </a:solidFill>
          <a:latin typeface="Times New Roman" pitchFamily="1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32.jpe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23241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5" y="2334986"/>
            <a:ext cx="8723313" cy="323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eaLnBrk="0" hangingPunct="0">
              <a:defRPr/>
            </a:pPr>
            <a:r>
              <a:rPr lang="en-US" altLang="en-US" sz="1600" b="1" dirty="0">
                <a:solidFill>
                  <a:srgbClr val="3366FF"/>
                </a:solidFill>
              </a:rPr>
              <a:t>Solution</a:t>
            </a:r>
            <a:endParaRPr lang="en-US" altLang="en-US" sz="1600" dirty="0">
              <a:solidFill>
                <a:schemeClr val="bg1"/>
              </a:solidFill>
            </a:endParaRPr>
          </a:p>
          <a:p>
            <a:pPr marL="285750" indent="-285750" eaLnBrk="0" hangingPunct="0">
              <a:defRPr/>
            </a:pPr>
            <a:endParaRPr lang="en-US" sz="1000" b="1" dirty="0">
              <a:latin typeface="Times New Roman" pitchFamily="18" charset="0"/>
            </a:endParaRPr>
          </a:p>
          <a:p>
            <a:pPr marL="285750" indent="-285750" eaLnBrk="0" hangingPunct="0">
              <a:defRPr/>
            </a:pPr>
            <a:r>
              <a:rPr lang="en-US" sz="1400" b="1" dirty="0">
                <a:latin typeface="Times New Roman" pitchFamily="18" charset="0"/>
              </a:rPr>
              <a:t>(a)</a:t>
            </a:r>
            <a:r>
              <a:rPr lang="en-US" sz="1400" dirty="0">
                <a:latin typeface="Times New Roman" pitchFamily="18" charset="0"/>
              </a:rPr>
              <a:t>	</a:t>
            </a:r>
            <a:r>
              <a:rPr lang="en-US" sz="1400" dirty="0">
                <a:latin typeface="+mn-lt"/>
              </a:rPr>
              <a:t>The left box, which represents reactants, contains two kinds of molecules, those composed of two oxygen atoms (O</a:t>
            </a:r>
            <a:r>
              <a:rPr lang="en-US" sz="1400" baseline="-25000" dirty="0">
                <a:latin typeface="+mn-lt"/>
              </a:rPr>
              <a:t>2</a:t>
            </a:r>
            <a:r>
              <a:rPr lang="en-US" sz="1400" dirty="0">
                <a:latin typeface="+mn-lt"/>
              </a:rPr>
              <a:t>) and those composed of one nitrogen atom and one oxygen atom (NO). The right box, which represents products, contains only one kind of molecule, which is composed of one nitrogen atom and two oxygen </a:t>
            </a:r>
            <a:br>
              <a:rPr lang="en-US" sz="1400" dirty="0">
                <a:latin typeface="+mn-lt"/>
              </a:rPr>
            </a:br>
            <a:r>
              <a:rPr lang="en-US" sz="1400" dirty="0">
                <a:latin typeface="+mn-lt"/>
              </a:rPr>
              <a:t>atoms (NO</a:t>
            </a:r>
            <a:r>
              <a:rPr lang="en-US" sz="1400" baseline="-25000" dirty="0">
                <a:latin typeface="+mn-lt"/>
              </a:rPr>
              <a:t>2</a:t>
            </a:r>
            <a:r>
              <a:rPr lang="en-US" sz="1400" dirty="0">
                <a:latin typeface="+mn-lt"/>
              </a:rPr>
              <a:t>).                             </a:t>
            </a:r>
          </a:p>
          <a:p>
            <a:pPr eaLnBrk="0" hangingPunct="0">
              <a:defRPr/>
            </a:pPr>
            <a:endParaRPr lang="en-US" sz="1400" b="1" dirty="0">
              <a:latin typeface="Times New Roman" pitchFamily="18" charset="0"/>
            </a:endParaRPr>
          </a:p>
          <a:p>
            <a:pPr marL="283464" indent="-283464" eaLnBrk="0" hangingPunct="0">
              <a:defRPr/>
            </a:pPr>
            <a:r>
              <a:rPr lang="en-US" sz="1400" b="1" dirty="0">
                <a:latin typeface="Times New Roman" pitchFamily="18" charset="0"/>
              </a:rPr>
              <a:t>(b)	</a:t>
            </a:r>
            <a:r>
              <a:rPr lang="en-US" sz="1400" dirty="0">
                <a:latin typeface="+mn-lt"/>
              </a:rPr>
              <a:t>The unbalanced chemical equation is    </a:t>
            </a:r>
            <a:r>
              <a:rPr lang="de-DE" sz="1400" i="1" dirty="0">
                <a:latin typeface="Times New Roman" pitchFamily="18" charset="0"/>
              </a:rPr>
              <a:t> </a:t>
            </a:r>
            <a:r>
              <a:rPr lang="de-DE" sz="1400" dirty="0">
                <a:latin typeface="Times New Roman" pitchFamily="18" charset="0"/>
              </a:rPr>
              <a:t>O</a:t>
            </a:r>
            <a:r>
              <a:rPr lang="de-DE" sz="1400" baseline="-25000" dirty="0">
                <a:latin typeface="Times New Roman" pitchFamily="18" charset="0"/>
              </a:rPr>
              <a:t>2</a:t>
            </a:r>
            <a:r>
              <a:rPr lang="de-DE" sz="1400" dirty="0">
                <a:latin typeface="Times New Roman" pitchFamily="18" charset="0"/>
              </a:rPr>
              <a:t> + NO</a:t>
            </a:r>
            <a:r>
              <a:rPr lang="en-US" sz="1400" dirty="0">
                <a:latin typeface="Times New Roman" pitchFamily="18" charset="0"/>
              </a:rPr>
              <a:t>          </a:t>
            </a:r>
            <a:r>
              <a:rPr lang="de-DE" sz="1400" dirty="0">
                <a:latin typeface="Times New Roman" pitchFamily="18" charset="0"/>
              </a:rPr>
              <a:t>NO</a:t>
            </a:r>
            <a:r>
              <a:rPr lang="de-DE" sz="1400" baseline="-25000" dirty="0">
                <a:latin typeface="Times New Roman" pitchFamily="18" charset="0"/>
              </a:rPr>
              <a:t>2</a:t>
            </a:r>
            <a:r>
              <a:rPr lang="de-DE" sz="1400" dirty="0">
                <a:latin typeface="Times New Roman" pitchFamily="18" charset="0"/>
              </a:rPr>
              <a:t> (unbalanced)</a:t>
            </a:r>
            <a:endParaRPr lang="en-US" sz="1400" dirty="0">
              <a:latin typeface="+mn-lt"/>
            </a:endParaRPr>
          </a:p>
          <a:p>
            <a:pPr eaLnBrk="0" hangingPunct="0">
              <a:defRPr/>
            </a:pPr>
            <a:endParaRPr lang="en-US" sz="1400" dirty="0">
              <a:latin typeface="+mn-lt"/>
            </a:endParaRPr>
          </a:p>
          <a:p>
            <a:pPr marL="283464" indent="-283464" eaLnBrk="0" hangingPunct="0">
              <a:defRPr/>
            </a:pPr>
            <a:r>
              <a:rPr lang="en-US" sz="1400" dirty="0">
                <a:latin typeface="+mn-lt"/>
              </a:rPr>
              <a:t>	An inventory of atoms on each side of the equation shows that there are one N and three O on the left side of the arrow and one N and two O on the right. To balance O, we must increase the number of O atoms on the right while keeping the coefficients for NO and NO</a:t>
            </a:r>
            <a:r>
              <a:rPr lang="de-DE" sz="1400" baseline="-25000" dirty="0">
                <a:latin typeface="Times New Roman" pitchFamily="18" charset="0"/>
              </a:rPr>
              <a:t>2</a:t>
            </a:r>
            <a:r>
              <a:rPr lang="en-US" sz="1400" dirty="0">
                <a:latin typeface="+mn-lt"/>
              </a:rPr>
              <a:t> equal. Sometimes a trial-and-error approach is required; we need to go back and forth several times from one side of an equation to the other, changing coefficients first on one side of the equation and then the other until it is balanced. In our present case, let’s start by increasing the number of O atoms on the right side of the equation by placing the coefficient </a:t>
            </a:r>
            <a:r>
              <a:rPr lang="en-US" sz="1400" dirty="0">
                <a:solidFill>
                  <a:srgbClr val="FF0000"/>
                </a:solidFill>
                <a:latin typeface="+mn-lt"/>
              </a:rPr>
              <a:t>2</a:t>
            </a:r>
            <a:r>
              <a:rPr lang="en-US" sz="1400" dirty="0">
                <a:latin typeface="+mn-lt"/>
              </a:rPr>
              <a:t> in front of NO</a:t>
            </a:r>
            <a:r>
              <a:rPr lang="de-DE" sz="1400" baseline="-25000" dirty="0">
                <a:latin typeface="Times New Roman" pitchFamily="18" charset="0"/>
              </a:rPr>
              <a:t>2</a:t>
            </a:r>
            <a:r>
              <a:rPr lang="en-US" sz="1400" dirty="0">
                <a:latin typeface="+mn-lt"/>
              </a:rPr>
              <a:t>:</a:t>
            </a:r>
          </a:p>
          <a:p>
            <a:pPr indent="-169863" algn="ctr" eaLnBrk="0" hangingPunct="0">
              <a:defRPr/>
            </a:pPr>
            <a:endParaRPr lang="en-US" sz="1000" dirty="0">
              <a:latin typeface="+mn-lt"/>
            </a:endParaRPr>
          </a:p>
          <a:p>
            <a:pPr indent="-169863" algn="ctr" eaLnBrk="0" hangingPunct="0">
              <a:defRPr/>
            </a:pPr>
            <a:r>
              <a:rPr lang="en-US" sz="1400" dirty="0">
                <a:latin typeface="+mn-lt"/>
              </a:rPr>
              <a:t>O</a:t>
            </a:r>
            <a:r>
              <a:rPr lang="de-DE" sz="1400" baseline="-25000" dirty="0">
                <a:latin typeface="Times New Roman" pitchFamily="18" charset="0"/>
              </a:rPr>
              <a:t>2</a:t>
            </a:r>
            <a:r>
              <a:rPr lang="en-US" sz="1400" dirty="0">
                <a:latin typeface="+mn-lt"/>
              </a:rPr>
              <a:t> + NO          </a:t>
            </a:r>
            <a:r>
              <a:rPr lang="en-US" sz="1400" dirty="0">
                <a:solidFill>
                  <a:srgbClr val="FF0000"/>
                </a:solidFill>
                <a:latin typeface="+mn-lt"/>
              </a:rPr>
              <a:t>2</a:t>
            </a:r>
            <a:r>
              <a:rPr lang="en-US" sz="1400" dirty="0">
                <a:latin typeface="+mn-lt"/>
              </a:rPr>
              <a:t> NO</a:t>
            </a:r>
            <a:r>
              <a:rPr lang="de-DE" sz="1400" baseline="-25000" dirty="0">
                <a:latin typeface="Times New Roman" pitchFamily="18" charset="0"/>
              </a:rPr>
              <a:t>2</a:t>
            </a:r>
            <a:r>
              <a:rPr lang="en-US" sz="1400" dirty="0">
                <a:latin typeface="+mn-lt"/>
              </a:rPr>
              <a:t> (unbalanced)</a:t>
            </a:r>
          </a:p>
        </p:txBody>
      </p:sp>
      <p:sp>
        <p:nvSpPr>
          <p:cNvPr id="2053" name="Line 81"/>
          <p:cNvSpPr>
            <a:spLocks noChangeShapeType="1"/>
          </p:cNvSpPr>
          <p:nvPr/>
        </p:nvSpPr>
        <p:spPr bwMode="auto">
          <a:xfrm>
            <a:off x="304800" y="304800"/>
            <a:ext cx="14288" cy="572770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0"/>
            <a:ext cx="4318000" cy="142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The following diagram represents a chemical reaction in which the red spheres are oxygen atoms and the blue spheres are nitrogen atoms. </a:t>
            </a:r>
            <a:r>
              <a:rPr lang="en-US" sz="1400" b="1" dirty="0">
                <a:latin typeface="+mn-lt"/>
              </a:rPr>
              <a:t>(a)</a:t>
            </a:r>
            <a:r>
              <a:rPr lang="en-US" sz="1400" dirty="0">
                <a:latin typeface="+mn-lt"/>
              </a:rPr>
              <a:t> Write the chemical formulas for the reactants and products. </a:t>
            </a:r>
            <a:r>
              <a:rPr lang="en-US" sz="1400" b="1" dirty="0">
                <a:latin typeface="+mn-lt"/>
              </a:rPr>
              <a:t>(b) </a:t>
            </a:r>
            <a:r>
              <a:rPr lang="en-US" sz="1400" dirty="0">
                <a:latin typeface="+mn-lt"/>
              </a:rPr>
              <a:t>Write a balanced equation for the reaction. </a:t>
            </a:r>
            <a:r>
              <a:rPr lang="en-US" sz="1400" b="1" dirty="0">
                <a:latin typeface="+mn-lt"/>
              </a:rPr>
              <a:t>(c) </a:t>
            </a:r>
            <a:r>
              <a:rPr lang="en-US" sz="1400" dirty="0">
                <a:latin typeface="+mn-lt"/>
              </a:rPr>
              <a:t>Is the diagram consistent with the law of conservation of mass?</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3.1</a:t>
            </a:r>
            <a:r>
              <a:rPr lang="en-US" altLang="en-US" b="1" dirty="0">
                <a:solidFill>
                  <a:srgbClr val="4C4BE5"/>
                </a:solidFill>
                <a:latin typeface="Arial" charset="0"/>
              </a:rPr>
              <a:t> </a:t>
            </a:r>
            <a:r>
              <a:rPr lang="en-US" altLang="en-US" b="1" dirty="0">
                <a:latin typeface="Arial" charset="0"/>
              </a:rPr>
              <a:t>Interpreting and Balancing Chemical Equations</a:t>
            </a:r>
          </a:p>
        </p:txBody>
      </p:sp>
      <p:sp>
        <p:nvSpPr>
          <p:cNvPr id="2057" name="Line 89"/>
          <p:cNvSpPr>
            <a:spLocks noChangeShapeType="1"/>
          </p:cNvSpPr>
          <p:nvPr/>
        </p:nvSpPr>
        <p:spPr bwMode="auto">
          <a:xfrm>
            <a:off x="309563" y="6032500"/>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8" name="Picture 2" descr="C:\Users\GEX\Desktop\IRDVD NEW\55104 Brown\JPEGS\CH03_Jpegs\03_Pg86_UnFigure_1.jpg"/>
          <p:cNvPicPr>
            <a:picLocks noChangeAspect="1" noChangeArrowheads="1"/>
          </p:cNvPicPr>
          <p:nvPr/>
        </p:nvPicPr>
        <p:blipFill>
          <a:blip r:embed="rId3">
            <a:extLst>
              <a:ext uri="{28A0092B-C50C-407E-A947-70E740481C1C}">
                <a14:useLocalDpi xmlns:a14="http://schemas.microsoft.com/office/drawing/2010/main" val="0"/>
              </a:ext>
            </a:extLst>
          </a:blip>
          <a:srcRect b="4634"/>
          <a:stretch>
            <a:fillRect/>
          </a:stretch>
        </p:blipFill>
        <p:spPr bwMode="auto">
          <a:xfrm>
            <a:off x="4978400" y="915988"/>
            <a:ext cx="3851275"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42526" t="9157" r="47803" b="80331"/>
          <a:stretch>
            <a:fillRect/>
          </a:stretch>
        </p:blipFill>
        <p:spPr bwMode="auto">
          <a:xfrm>
            <a:off x="4219575" y="3925886"/>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42526" t="9157" r="47803" b="80331"/>
          <a:stretch>
            <a:fillRect/>
          </a:stretch>
        </p:blipFill>
        <p:spPr bwMode="auto">
          <a:xfrm>
            <a:off x="4130675" y="5781673"/>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6"/>
          <p:cNvSpPr>
            <a:spLocks noChangeShapeType="1"/>
          </p:cNvSpPr>
          <p:nvPr/>
        </p:nvSpPr>
        <p:spPr bwMode="auto">
          <a:xfrm flipH="1">
            <a:off x="284163" y="304800"/>
            <a:ext cx="20637" cy="580390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 name="Line 9"/>
          <p:cNvSpPr>
            <a:spLocks noChangeShapeType="1"/>
          </p:cNvSpPr>
          <p:nvPr/>
        </p:nvSpPr>
        <p:spPr bwMode="auto">
          <a:xfrm>
            <a:off x="277813" y="6108700"/>
            <a:ext cx="474662"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68" name="Group 10"/>
          <p:cNvGrpSpPr>
            <a:grpSpLocks/>
          </p:cNvGrpSpPr>
          <p:nvPr/>
        </p:nvGrpSpPr>
        <p:grpSpPr bwMode="auto">
          <a:xfrm>
            <a:off x="320675" y="2317750"/>
            <a:ext cx="7924800" cy="695325"/>
            <a:chOff x="192" y="1536"/>
            <a:chExt cx="4992" cy="438"/>
          </a:xfrm>
        </p:grpSpPr>
        <p:sp>
          <p:nvSpPr>
            <p:cNvPr id="11277" name="Text Box 11"/>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11278" name="Rectangle 12"/>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11269" name="Rectangle 15"/>
          <p:cNvSpPr>
            <a:spLocks noChangeArrowheads="1"/>
          </p:cNvSpPr>
          <p:nvPr/>
        </p:nvSpPr>
        <p:spPr bwMode="auto">
          <a:xfrm>
            <a:off x="304800" y="3733800"/>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sp>
        <p:nvSpPr>
          <p:cNvPr id="275479" name="Text Box 23"/>
          <p:cNvSpPr txBox="1">
            <a:spLocks noChangeArrowheads="1"/>
          </p:cNvSpPr>
          <p:nvPr/>
        </p:nvSpPr>
        <p:spPr bwMode="auto">
          <a:xfrm>
            <a:off x="320675" y="1198563"/>
            <a:ext cx="7924800" cy="163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eaLnBrk="0" hangingPunct="0">
              <a:defRPr/>
            </a:pPr>
            <a:r>
              <a:rPr lang="en-US" sz="1600" b="1" dirty="0">
                <a:solidFill>
                  <a:srgbClr val="3366FF"/>
                </a:solidFill>
                <a:latin typeface="Arial" charset="0"/>
              </a:rPr>
              <a:t>Solution</a:t>
            </a:r>
          </a:p>
          <a:p>
            <a:pPr marL="283464" indent="-283464" eaLnBrk="0" hangingPunct="0">
              <a:spcBef>
                <a:spcPts val="0"/>
              </a:spcBef>
              <a:defRPr/>
            </a:pPr>
            <a:endParaRPr lang="en-US" sz="1000" b="1" dirty="0"/>
          </a:p>
          <a:p>
            <a:pPr marL="283464" indent="-283464" eaLnBrk="0" hangingPunct="0">
              <a:spcBef>
                <a:spcPts val="0"/>
              </a:spcBef>
              <a:defRPr/>
            </a:pPr>
            <a:r>
              <a:rPr lang="en-US" sz="1400" b="1" dirty="0"/>
              <a:t>(a)	</a:t>
            </a:r>
            <a:r>
              <a:rPr lang="en-US" sz="1400" dirty="0"/>
              <a:t>By adding the atomic weights of the atoms in sucrose, we find the formula weight to be 342.0 </a:t>
            </a:r>
            <a:r>
              <a:rPr lang="en-US" sz="1400" dirty="0" err="1"/>
              <a:t>amu</a:t>
            </a:r>
            <a:r>
              <a:rPr lang="en-US" sz="1400" dirty="0"/>
              <a:t>:</a:t>
            </a:r>
          </a:p>
          <a:p>
            <a:pPr marL="342900" indent="-342900" eaLnBrk="0" hangingPunct="0">
              <a:spcBef>
                <a:spcPct val="50000"/>
              </a:spcBef>
              <a:buFontTx/>
              <a:buAutoNum type="alphaLcPeriod"/>
              <a:defRPr/>
            </a:pPr>
            <a:endParaRPr lang="en-US" sz="1400" dirty="0"/>
          </a:p>
          <a:p>
            <a:pPr marL="342900" indent="-342900" eaLnBrk="0" hangingPunct="0">
              <a:spcBef>
                <a:spcPct val="50000"/>
              </a:spcBef>
              <a:buFontTx/>
              <a:buAutoNum type="alphaLcPeriod"/>
              <a:defRPr/>
            </a:pPr>
            <a:endParaRPr lang="en-US" sz="1400" dirty="0"/>
          </a:p>
          <a:p>
            <a:pPr eaLnBrk="0" hangingPunct="0">
              <a:spcBef>
                <a:spcPts val="0"/>
              </a:spcBef>
              <a:defRPr/>
            </a:pPr>
            <a:endParaRPr lang="en-US" sz="1400" dirty="0"/>
          </a:p>
          <a:p>
            <a:pPr eaLnBrk="0" hangingPunct="0">
              <a:spcBef>
                <a:spcPts val="0"/>
              </a:spcBef>
              <a:defRPr/>
            </a:pPr>
            <a:endParaRPr lang="en-US" sz="1400" dirty="0"/>
          </a:p>
          <a:p>
            <a:pPr marL="283464" indent="-283464" eaLnBrk="0" hangingPunct="0">
              <a:spcBef>
                <a:spcPts val="0"/>
              </a:spcBef>
              <a:defRPr/>
            </a:pPr>
            <a:r>
              <a:rPr lang="en-US" sz="1400" b="1" dirty="0"/>
              <a:t>(b)	</a:t>
            </a:r>
            <a:r>
              <a:rPr lang="en-US" sz="1400" dirty="0"/>
              <a:t>If a chemical formula has parentheses, the subscript outside the parentheses is a multiplier for all atoms inside. Thus, for </a:t>
            </a:r>
            <a:r>
              <a:rPr lang="en-US" sz="1400" dirty="0" err="1"/>
              <a:t>Ca</a:t>
            </a:r>
            <a:r>
              <a:rPr lang="en-US" sz="1400" dirty="0"/>
              <a:t>(NO</a:t>
            </a:r>
            <a:r>
              <a:rPr lang="en-US" sz="1400" baseline="-25000" dirty="0"/>
              <a:t>3</a:t>
            </a:r>
            <a:r>
              <a:rPr lang="en-US" sz="1400" dirty="0"/>
              <a:t>)</a:t>
            </a:r>
            <a:r>
              <a:rPr lang="en-US" sz="1400" baseline="-25000" dirty="0"/>
              <a:t>2</a:t>
            </a:r>
            <a:r>
              <a:rPr lang="en-US" sz="1400" dirty="0"/>
              <a:t> we have</a:t>
            </a:r>
            <a:endParaRPr lang="en-US" sz="1600" b="1" dirty="0">
              <a:solidFill>
                <a:srgbClr val="3366FF"/>
              </a:solidFill>
              <a:latin typeface="Arial" charset="0"/>
            </a:endParaRPr>
          </a:p>
          <a:p>
            <a:pPr eaLnBrk="0" hangingPunct="0">
              <a:defRPr/>
            </a:pPr>
            <a:endParaRPr lang="en-US" sz="1600" dirty="0">
              <a:solidFill>
                <a:schemeClr val="bg1"/>
              </a:solidFill>
              <a:latin typeface="Arial" charset="0"/>
            </a:endParaRPr>
          </a:p>
          <a:p>
            <a:pPr eaLnBrk="0" hangingPunct="0">
              <a:defRPr/>
            </a:pPr>
            <a:endParaRPr lang="en-US" sz="1600" b="1" dirty="0">
              <a:solidFill>
                <a:srgbClr val="3366FF"/>
              </a:solidFill>
              <a:latin typeface="Arial" charset="0"/>
            </a:endParaRPr>
          </a:p>
          <a:p>
            <a:pPr eaLnBrk="0" hangingPunct="0">
              <a:defRPr/>
            </a:pPr>
            <a:endParaRPr lang="en-US" sz="1600" b="1" dirty="0">
              <a:solidFill>
                <a:srgbClr val="3366FF"/>
              </a:solidFill>
              <a:latin typeface="Arial" charset="0"/>
            </a:endParaRPr>
          </a:p>
          <a:p>
            <a:pPr eaLnBrk="0" hangingPunct="0">
              <a:defRPr/>
            </a:pPr>
            <a:endParaRPr lang="en-US" sz="1600" b="1" dirty="0">
              <a:solidFill>
                <a:srgbClr val="3366FF"/>
              </a:solidFill>
              <a:latin typeface="Arial" charset="0"/>
            </a:endParaRPr>
          </a:p>
          <a:p>
            <a:pPr eaLnBrk="0" hangingPunct="0">
              <a:defRPr/>
            </a:pPr>
            <a:r>
              <a:rPr lang="en-US" sz="1600" b="1" dirty="0">
                <a:solidFill>
                  <a:srgbClr val="3366FF"/>
                </a:solidFill>
                <a:latin typeface="Arial" charset="0"/>
              </a:rPr>
              <a:t>Practice Exercise 1</a:t>
            </a:r>
          </a:p>
          <a:p>
            <a:pPr eaLnBrk="0" hangingPunct="0">
              <a:defRPr/>
            </a:pPr>
            <a:endParaRPr lang="en-US" sz="1000" b="1" dirty="0">
              <a:solidFill>
                <a:srgbClr val="3366FF"/>
              </a:solidFill>
              <a:latin typeface="Arial" charset="0"/>
            </a:endParaRPr>
          </a:p>
          <a:p>
            <a:pPr eaLnBrk="0" hangingPunct="0">
              <a:defRPr/>
            </a:pPr>
            <a:r>
              <a:rPr lang="en-US" sz="1400" dirty="0"/>
              <a:t>Which of the following is the correct formula weight for calcium phosphate? </a:t>
            </a:r>
            <a:br>
              <a:rPr lang="en-US" sz="1400" dirty="0"/>
            </a:br>
            <a:endParaRPr lang="en-US" sz="400" dirty="0"/>
          </a:p>
          <a:p>
            <a:pPr eaLnBrk="0" hangingPunct="0">
              <a:defRPr/>
            </a:pPr>
            <a:r>
              <a:rPr lang="en-US" sz="1400" b="1" dirty="0"/>
              <a:t>(a)  </a:t>
            </a:r>
            <a:r>
              <a:rPr lang="en-US" sz="1400" dirty="0"/>
              <a:t>310.2 </a:t>
            </a:r>
            <a:r>
              <a:rPr lang="en-US" sz="1400" dirty="0" err="1"/>
              <a:t>amu</a:t>
            </a:r>
            <a:r>
              <a:rPr lang="en-US" sz="1400" dirty="0"/>
              <a:t>, </a:t>
            </a:r>
            <a:r>
              <a:rPr lang="en-US" sz="1400" b="1" dirty="0"/>
              <a:t>(b) </a:t>
            </a:r>
            <a:r>
              <a:rPr lang="en-US" sz="1400" dirty="0"/>
              <a:t>135.1 </a:t>
            </a:r>
            <a:r>
              <a:rPr lang="en-US" sz="1400" dirty="0" err="1"/>
              <a:t>amu</a:t>
            </a:r>
            <a:r>
              <a:rPr lang="en-US" sz="1400" dirty="0"/>
              <a:t>, </a:t>
            </a:r>
            <a:r>
              <a:rPr lang="en-US" sz="1400" b="1" dirty="0"/>
              <a:t>(c) </a:t>
            </a:r>
            <a:r>
              <a:rPr lang="en-US" sz="1400" dirty="0"/>
              <a:t>182.2 </a:t>
            </a:r>
            <a:r>
              <a:rPr lang="en-US" sz="1400" dirty="0" err="1"/>
              <a:t>amu</a:t>
            </a:r>
            <a:r>
              <a:rPr lang="en-US" sz="1400" dirty="0"/>
              <a:t>, </a:t>
            </a:r>
            <a:r>
              <a:rPr lang="en-US" sz="1400" b="1" dirty="0"/>
              <a:t>(d) </a:t>
            </a:r>
            <a:r>
              <a:rPr lang="en-US" sz="1400" dirty="0"/>
              <a:t>278.2 </a:t>
            </a:r>
            <a:r>
              <a:rPr lang="en-US" sz="1400" dirty="0" err="1"/>
              <a:t>amu</a:t>
            </a:r>
            <a:r>
              <a:rPr lang="en-US" sz="1400" dirty="0"/>
              <a:t>, </a:t>
            </a:r>
            <a:r>
              <a:rPr lang="en-US" sz="1400" b="1" dirty="0"/>
              <a:t>(e)</a:t>
            </a:r>
            <a:r>
              <a:rPr lang="en-US" sz="1400" dirty="0"/>
              <a:t> 175.1 </a:t>
            </a:r>
            <a:r>
              <a:rPr lang="en-US" sz="1400" dirty="0" err="1"/>
              <a:t>amu</a:t>
            </a:r>
            <a:r>
              <a:rPr lang="en-US" sz="1400" dirty="0"/>
              <a:t>.</a:t>
            </a:r>
          </a:p>
          <a:p>
            <a:pPr marL="342900" indent="-342900" eaLnBrk="0" hangingPunct="0">
              <a:buFontTx/>
              <a:buAutoNum type="alphaLcParenBoth"/>
              <a:defRPr/>
            </a:pPr>
            <a:endParaRPr lang="en-US" sz="1400" dirty="0"/>
          </a:p>
          <a:p>
            <a:pPr eaLnBrk="0" hangingPunct="0">
              <a:defRPr/>
            </a:pPr>
            <a:r>
              <a:rPr lang="en-US" altLang="en-US" sz="1600" b="1" dirty="0">
                <a:solidFill>
                  <a:srgbClr val="3366FF"/>
                </a:solidFill>
                <a:latin typeface="Arial" charset="0"/>
                <a:cs typeface="Arial" charset="0"/>
              </a:rPr>
              <a:t>Practice Exercise 2</a:t>
            </a:r>
          </a:p>
          <a:p>
            <a:pPr eaLnBrk="0" hangingPunct="0">
              <a:defRPr/>
            </a:pPr>
            <a:endParaRPr lang="en-US" altLang="en-US" sz="1000" b="1" dirty="0">
              <a:solidFill>
                <a:srgbClr val="3366FF"/>
              </a:solidFill>
              <a:latin typeface="Arial" charset="0"/>
              <a:cs typeface="Arial" charset="0"/>
            </a:endParaRPr>
          </a:p>
          <a:p>
            <a:pPr eaLnBrk="0" hangingPunct="0">
              <a:defRPr/>
            </a:pPr>
            <a:r>
              <a:rPr lang="en-US" altLang="en-US" sz="1400" dirty="0">
                <a:cs typeface="Arial" charset="0"/>
              </a:rPr>
              <a:t>Calculate the formula weight of </a:t>
            </a:r>
            <a:r>
              <a:rPr lang="en-US" altLang="en-US" sz="1400" b="1" dirty="0">
                <a:cs typeface="Arial" charset="0"/>
              </a:rPr>
              <a:t>(a) </a:t>
            </a:r>
            <a:r>
              <a:rPr lang="en-US" altLang="en-US" sz="1400" dirty="0">
                <a:cs typeface="Arial" charset="0"/>
              </a:rPr>
              <a:t>Al(OH)</a:t>
            </a:r>
            <a:r>
              <a:rPr lang="en-US" altLang="en-US" sz="1400" baseline="-25000" dirty="0">
                <a:cs typeface="Arial" charset="0"/>
              </a:rPr>
              <a:t>3</a:t>
            </a:r>
            <a:r>
              <a:rPr lang="en-US" altLang="en-US" sz="1400" dirty="0">
                <a:cs typeface="Arial" charset="0"/>
              </a:rPr>
              <a:t>, </a:t>
            </a:r>
            <a:r>
              <a:rPr lang="en-US" altLang="en-US" sz="1400" b="1" dirty="0">
                <a:cs typeface="Arial" charset="0"/>
              </a:rPr>
              <a:t>(b) </a:t>
            </a:r>
            <a:r>
              <a:rPr lang="en-US" altLang="en-US" sz="1400" dirty="0">
                <a:cs typeface="Arial" charset="0"/>
              </a:rPr>
              <a:t>CH</a:t>
            </a:r>
            <a:r>
              <a:rPr lang="en-US" altLang="en-US" sz="1400" baseline="-25000" dirty="0">
                <a:cs typeface="Arial" charset="0"/>
              </a:rPr>
              <a:t>3</a:t>
            </a:r>
            <a:r>
              <a:rPr lang="en-US" altLang="en-US" sz="1400" dirty="0">
                <a:cs typeface="Arial" charset="0"/>
              </a:rPr>
              <a:t>OH, and </a:t>
            </a:r>
            <a:r>
              <a:rPr lang="en-US" altLang="en-US" sz="1400" b="1" dirty="0">
                <a:cs typeface="Arial" charset="0"/>
              </a:rPr>
              <a:t>(c)</a:t>
            </a:r>
            <a:r>
              <a:rPr lang="en-US" altLang="en-US" sz="1400" dirty="0">
                <a:cs typeface="Arial" charset="0"/>
              </a:rPr>
              <a:t> </a:t>
            </a:r>
            <a:r>
              <a:rPr lang="en-US" altLang="en-US" sz="1400" dirty="0" err="1">
                <a:cs typeface="Arial" charset="0"/>
              </a:rPr>
              <a:t>TaON</a:t>
            </a:r>
            <a:r>
              <a:rPr lang="en-US" altLang="en-US" sz="1400" dirty="0">
                <a:cs typeface="Arial" charset="0"/>
              </a:rPr>
              <a:t>.</a:t>
            </a:r>
            <a:endParaRPr lang="de-DE" altLang="en-US" sz="1400" dirty="0">
              <a:cs typeface="Arial" charset="0"/>
            </a:endParaRPr>
          </a:p>
        </p:txBody>
      </p:sp>
      <p:sp>
        <p:nvSpPr>
          <p:cNvPr id="11271"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eaLnBrk="0" hangingPunct="0">
              <a:spcBef>
                <a:spcPct val="50000"/>
              </a:spcBef>
            </a:pPr>
            <a:r>
              <a:rPr lang="en-US" altLang="en-US" b="1">
                <a:solidFill>
                  <a:srgbClr val="3366FF"/>
                </a:solidFill>
                <a:latin typeface="Arial" charset="0"/>
              </a:rPr>
              <a:t>Sample Exercise 3.5</a:t>
            </a:r>
            <a:r>
              <a:rPr lang="en-US" altLang="en-US" b="1">
                <a:solidFill>
                  <a:srgbClr val="4C4BE5"/>
                </a:solidFill>
                <a:latin typeface="Arial" charset="0"/>
              </a:rPr>
              <a:t> </a:t>
            </a:r>
            <a:r>
              <a:rPr lang="en-US" altLang="en-US" b="1">
                <a:latin typeface="Arial" charset="0"/>
              </a:rPr>
              <a:t>Calculating Formula Weights</a:t>
            </a:r>
          </a:p>
        </p:txBody>
      </p:sp>
      <p:sp>
        <p:nvSpPr>
          <p:cNvPr id="11272" name="Rectangle 20"/>
          <p:cNvSpPr>
            <a:spLocks noChangeArrowheads="1"/>
          </p:cNvSpPr>
          <p:nvPr/>
        </p:nvSpPr>
        <p:spPr bwMode="auto">
          <a:xfrm>
            <a:off x="320675" y="771525"/>
            <a:ext cx="7627938"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dirty="0"/>
              <a:t>Calculate the formula weight of </a:t>
            </a:r>
            <a:r>
              <a:rPr lang="en-US" altLang="en-US" sz="1400" b="1" dirty="0"/>
              <a:t>(a)</a:t>
            </a:r>
            <a:r>
              <a:rPr lang="en-US" altLang="en-US" sz="1400" dirty="0"/>
              <a:t> sucrose, C</a:t>
            </a:r>
            <a:r>
              <a:rPr lang="en-US" altLang="en-US" sz="1400" baseline="-25000" dirty="0"/>
              <a:t>12</a:t>
            </a:r>
            <a:r>
              <a:rPr lang="en-US" altLang="en-US" sz="1400" dirty="0"/>
              <a:t>H</a:t>
            </a:r>
            <a:r>
              <a:rPr lang="en-US" altLang="en-US" sz="1400" baseline="-25000" dirty="0"/>
              <a:t>22</a:t>
            </a:r>
            <a:r>
              <a:rPr lang="en-US" altLang="en-US" sz="1400" dirty="0"/>
              <a:t>O</a:t>
            </a:r>
            <a:r>
              <a:rPr lang="en-US" altLang="en-US" sz="1400" baseline="-25000" dirty="0"/>
              <a:t>11</a:t>
            </a:r>
            <a:r>
              <a:rPr lang="en-US" altLang="en-US" sz="1400" dirty="0"/>
              <a:t> (table sugar); and </a:t>
            </a:r>
            <a:r>
              <a:rPr lang="en-US" altLang="en-US" sz="1400" b="1" dirty="0"/>
              <a:t>(b) </a:t>
            </a:r>
            <a:r>
              <a:rPr lang="en-US" altLang="en-US" sz="1400" dirty="0"/>
              <a:t>calcium nitrate, </a:t>
            </a:r>
            <a:r>
              <a:rPr lang="en-US" altLang="en-US" sz="1400" dirty="0" err="1"/>
              <a:t>Ca</a:t>
            </a:r>
            <a:r>
              <a:rPr lang="en-US" altLang="en-US" sz="1400" dirty="0"/>
              <a:t>(NO</a:t>
            </a:r>
            <a:r>
              <a:rPr lang="en-US" altLang="en-US" sz="1400" baseline="-25000" dirty="0"/>
              <a:t>3</a:t>
            </a:r>
            <a:r>
              <a:rPr lang="en-US" altLang="en-US" sz="1400" dirty="0"/>
              <a:t>)</a:t>
            </a:r>
            <a:r>
              <a:rPr lang="en-US" altLang="en-US" sz="1400" baseline="-25000" dirty="0"/>
              <a:t>2</a:t>
            </a:r>
            <a:r>
              <a:rPr lang="en-US" altLang="en-US" sz="1400" dirty="0">
                <a:cs typeface="Arial" charset="0"/>
              </a:rPr>
              <a:t>.</a:t>
            </a:r>
            <a:endParaRPr lang="en-US" altLang="en-US" sz="1400" baseline="-25000" dirty="0"/>
          </a:p>
        </p:txBody>
      </p:sp>
      <p:sp>
        <p:nvSpPr>
          <p:cNvPr id="11273"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275" name="Picture 15" descr="W:\Victoria\55104 Brown WE\WE 3.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163" y="3441247"/>
            <a:ext cx="254793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6" descr="W:\Victoria\55104 Brown WE\WE 3.5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2150" y="1971222"/>
            <a:ext cx="26479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54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54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547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7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75479">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5479">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5479">
                                            <p:txEl>
                                              <p:pRg st="15" end="1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75479">
                                            <p:txEl>
                                              <p:pRg st="17" end="1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5479">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7"/>
          <p:cNvSpPr>
            <a:spLocks noChangeShapeType="1"/>
          </p:cNvSpPr>
          <p:nvPr/>
        </p:nvSpPr>
        <p:spPr bwMode="auto">
          <a:xfrm>
            <a:off x="304800" y="304800"/>
            <a:ext cx="0" cy="554355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Line 10"/>
          <p:cNvSpPr>
            <a:spLocks noChangeShapeType="1"/>
          </p:cNvSpPr>
          <p:nvPr/>
        </p:nvSpPr>
        <p:spPr bwMode="auto">
          <a:xfrm>
            <a:off x="295275" y="58483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293" name="Group 14"/>
          <p:cNvGrpSpPr>
            <a:grpSpLocks/>
          </p:cNvGrpSpPr>
          <p:nvPr/>
        </p:nvGrpSpPr>
        <p:grpSpPr bwMode="auto">
          <a:xfrm>
            <a:off x="304800" y="3733800"/>
            <a:ext cx="7924800" cy="695325"/>
            <a:chOff x="192" y="1536"/>
            <a:chExt cx="4992" cy="438"/>
          </a:xfrm>
        </p:grpSpPr>
        <p:sp>
          <p:nvSpPr>
            <p:cNvPr id="12300"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12301"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2945" name="Text Box 17"/>
          <p:cNvSpPr txBox="1">
            <a:spLocks noChangeArrowheads="1"/>
          </p:cNvSpPr>
          <p:nvPr/>
        </p:nvSpPr>
        <p:spPr bwMode="auto">
          <a:xfrm>
            <a:off x="320675" y="1193797"/>
            <a:ext cx="8364538" cy="201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spcBef>
                <a:spcPct val="0"/>
              </a:spcBef>
              <a:buFontTx/>
              <a:buNone/>
              <a:defRPr/>
            </a:pPr>
            <a:r>
              <a:rPr lang="en-US" altLang="en-US" sz="1600" b="1" dirty="0">
                <a:solidFill>
                  <a:srgbClr val="3366FF"/>
                </a:solidFill>
                <a:latin typeface="Arial" pitchFamily="34" charset="0"/>
                <a:cs typeface="Arial" pitchFamily="34" charset="0"/>
              </a:rPr>
              <a:t>Solution</a:t>
            </a:r>
          </a:p>
          <a:p>
            <a:pPr>
              <a:spcBef>
                <a:spcPct val="0"/>
              </a:spcBef>
              <a:buFontTx/>
              <a:buNone/>
              <a:defRPr/>
            </a:pPr>
            <a:endParaRPr lang="en-US" altLang="en-US" sz="1000" dirty="0">
              <a:cs typeface="Arial" charset="0"/>
            </a:endParaRPr>
          </a:p>
          <a:p>
            <a:pPr>
              <a:spcBef>
                <a:spcPct val="0"/>
              </a:spcBef>
              <a:buFontTx/>
              <a:buNone/>
              <a:defRPr/>
            </a:pPr>
            <a:r>
              <a:rPr lang="en-US" altLang="en-US" sz="1400" dirty="0">
                <a:cs typeface="Arial" charset="0"/>
              </a:rPr>
              <a:t>We’ll use the steps outlined in the Strategies For Success: Problem Solving feature to answer the question.</a:t>
            </a:r>
          </a:p>
          <a:p>
            <a:pPr>
              <a:spcBef>
                <a:spcPct val="0"/>
              </a:spcBef>
              <a:buFontTx/>
              <a:buNone/>
              <a:defRPr/>
            </a:pPr>
            <a:endParaRPr lang="en-US" altLang="en-US" sz="1400" dirty="0">
              <a:cs typeface="Arial" charset="0"/>
            </a:endParaRPr>
          </a:p>
          <a:p>
            <a:pPr>
              <a:spcBef>
                <a:spcPct val="0"/>
              </a:spcBef>
              <a:buFontTx/>
              <a:buNone/>
              <a:defRPr/>
            </a:pPr>
            <a:r>
              <a:rPr lang="en-US" altLang="en-US" sz="1400" b="1" dirty="0">
                <a:cs typeface="Arial" charset="0"/>
              </a:rPr>
              <a:t>Analyze </a:t>
            </a:r>
            <a:r>
              <a:rPr lang="en-US" altLang="en-US" sz="1400" dirty="0">
                <a:cs typeface="Arial" charset="0"/>
              </a:rPr>
              <a:t>We are given a chemical formula and asked to calculate the percentage by mass of each element.</a:t>
            </a:r>
          </a:p>
          <a:p>
            <a:pPr>
              <a:spcBef>
                <a:spcPct val="0"/>
              </a:spcBef>
              <a:buFontTx/>
              <a:buNone/>
              <a:defRPr/>
            </a:pPr>
            <a:endParaRPr lang="en-US" altLang="en-US" sz="1400" dirty="0">
              <a:cs typeface="Arial" charset="0"/>
            </a:endParaRPr>
          </a:p>
          <a:p>
            <a:pPr marL="0" indent="0">
              <a:spcBef>
                <a:spcPct val="0"/>
              </a:spcBef>
              <a:buFontTx/>
              <a:buNone/>
              <a:defRPr/>
            </a:pPr>
            <a:r>
              <a:rPr lang="en-US" altLang="en-US" sz="1400" b="1" dirty="0">
                <a:cs typeface="Arial" charset="0"/>
              </a:rPr>
              <a:t>Plan </a:t>
            </a:r>
            <a:r>
              <a:rPr lang="en-US" altLang="en-US" sz="1400" dirty="0">
                <a:cs typeface="Arial" charset="0"/>
              </a:rPr>
              <a:t>We use Equation 3.10, obtaining our atomic weights from a periodic table. We know the denominator in Equation 3.10, the formula weight of C</a:t>
            </a:r>
            <a:r>
              <a:rPr lang="en-US" altLang="en-US" sz="1400" baseline="-25000" dirty="0">
                <a:cs typeface="Arial" charset="0"/>
              </a:rPr>
              <a:t>12</a:t>
            </a:r>
            <a:r>
              <a:rPr lang="en-US" altLang="en-US" sz="1400" dirty="0">
                <a:cs typeface="Arial" charset="0"/>
              </a:rPr>
              <a:t>H</a:t>
            </a:r>
            <a:r>
              <a:rPr lang="en-US" altLang="en-US" sz="1400" baseline="-25000" dirty="0">
                <a:cs typeface="Arial" charset="0"/>
              </a:rPr>
              <a:t>22</a:t>
            </a:r>
            <a:r>
              <a:rPr lang="en-US" altLang="en-US" sz="1400" dirty="0">
                <a:cs typeface="Arial" charset="0"/>
              </a:rPr>
              <a:t>O</a:t>
            </a:r>
            <a:r>
              <a:rPr lang="en-US" altLang="en-US" sz="1400" baseline="-25000" dirty="0">
                <a:cs typeface="Arial" charset="0"/>
              </a:rPr>
              <a:t>11</a:t>
            </a:r>
            <a:r>
              <a:rPr lang="en-US" altLang="en-US" sz="1400" dirty="0">
                <a:cs typeface="Arial" charset="0"/>
              </a:rPr>
              <a:t>, from Sample Exercise 3.5. We must use that value in three calculations, one for each element.</a:t>
            </a:r>
          </a:p>
          <a:p>
            <a:pPr>
              <a:spcBef>
                <a:spcPct val="0"/>
              </a:spcBef>
              <a:buFontTx/>
              <a:buNone/>
              <a:defRPr/>
            </a:pPr>
            <a:endParaRPr lang="en-US" altLang="en-US" sz="1400" b="1" dirty="0">
              <a:cs typeface="Arial" charset="0"/>
            </a:endParaRPr>
          </a:p>
          <a:p>
            <a:pPr>
              <a:spcBef>
                <a:spcPct val="0"/>
              </a:spcBef>
              <a:buFontTx/>
              <a:buNone/>
              <a:defRPr/>
            </a:pPr>
            <a:r>
              <a:rPr lang="en-US" altLang="en-US" sz="1400" b="1" dirty="0">
                <a:cs typeface="Arial" charset="0"/>
              </a:rPr>
              <a:t>Solve</a:t>
            </a:r>
          </a:p>
          <a:p>
            <a:pPr>
              <a:spcBef>
                <a:spcPct val="50000"/>
              </a:spcBef>
              <a:buFontTx/>
              <a:buNone/>
              <a:defRPr/>
            </a:pPr>
            <a:endParaRPr lang="en-US" altLang="en-US" sz="1400" b="1" dirty="0">
              <a:cs typeface="Arial" charset="0"/>
            </a:endParaRPr>
          </a:p>
          <a:p>
            <a:pPr>
              <a:spcBef>
                <a:spcPct val="50000"/>
              </a:spcBef>
              <a:buFontTx/>
              <a:buNone/>
              <a:defRPr/>
            </a:pPr>
            <a:endParaRPr lang="en-US" altLang="en-US" sz="1400" b="1" dirty="0">
              <a:cs typeface="Arial" charset="0"/>
            </a:endParaRPr>
          </a:p>
          <a:p>
            <a:pPr>
              <a:spcBef>
                <a:spcPct val="50000"/>
              </a:spcBef>
              <a:buFontTx/>
              <a:buNone/>
              <a:defRPr/>
            </a:pPr>
            <a:endParaRPr lang="en-US" altLang="en-US" sz="1400" b="1" dirty="0">
              <a:cs typeface="Arial" charset="0"/>
            </a:endParaRPr>
          </a:p>
          <a:p>
            <a:pPr>
              <a:spcBef>
                <a:spcPct val="50000"/>
              </a:spcBef>
              <a:buFontTx/>
              <a:buNone/>
              <a:defRPr/>
            </a:pPr>
            <a:endParaRPr lang="en-US" altLang="en-US" sz="1400" b="1" dirty="0">
              <a:cs typeface="Arial" charset="0"/>
            </a:endParaRPr>
          </a:p>
          <a:p>
            <a:pPr>
              <a:spcBef>
                <a:spcPct val="0"/>
              </a:spcBef>
              <a:buFontTx/>
              <a:buNone/>
              <a:defRPr/>
            </a:pPr>
            <a:endParaRPr lang="en-US" altLang="en-US" sz="1400" b="1" dirty="0">
              <a:cs typeface="Arial" charset="0"/>
            </a:endParaRPr>
          </a:p>
          <a:p>
            <a:pPr marL="0" indent="0">
              <a:spcBef>
                <a:spcPct val="0"/>
              </a:spcBef>
              <a:buFontTx/>
              <a:buNone/>
              <a:defRPr/>
            </a:pPr>
            <a:r>
              <a:rPr lang="en-US" altLang="en-US" sz="1400" b="1" dirty="0">
                <a:cs typeface="Arial" charset="0"/>
              </a:rPr>
              <a:t>Check </a:t>
            </a:r>
            <a:r>
              <a:rPr lang="en-US" altLang="en-US" sz="1400" dirty="0">
                <a:cs typeface="Arial" charset="0"/>
              </a:rPr>
              <a:t>Our calculated percentages must add up to 100%, which they do. We could have used more significant figures for our atomic weights, giving more significant figures for our percentage composition, but we have adhered to our suggested guideline of rounding atomic weights to one digit beyond the decimal point.</a:t>
            </a:r>
          </a:p>
        </p:txBody>
      </p:sp>
      <p:sp>
        <p:nvSpPr>
          <p:cNvPr id="12295"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eaLnBrk="0" hangingPunct="0">
              <a:spcBef>
                <a:spcPct val="50000"/>
              </a:spcBef>
            </a:pPr>
            <a:r>
              <a:rPr lang="en-US" altLang="en-US" b="1">
                <a:solidFill>
                  <a:srgbClr val="3366FF"/>
                </a:solidFill>
                <a:latin typeface="Arial" charset="0"/>
              </a:rPr>
              <a:t>Sample Exercise 3.6</a:t>
            </a:r>
            <a:r>
              <a:rPr lang="en-US" altLang="en-US" b="1">
                <a:solidFill>
                  <a:srgbClr val="4C4BE5"/>
                </a:solidFill>
                <a:latin typeface="Arial" charset="0"/>
              </a:rPr>
              <a:t> </a:t>
            </a:r>
            <a:r>
              <a:rPr lang="en-US" altLang="en-US" b="1">
                <a:latin typeface="Arial" charset="0"/>
              </a:rPr>
              <a:t>Calculating Percentage Composition</a:t>
            </a:r>
          </a:p>
        </p:txBody>
      </p:sp>
      <p:sp>
        <p:nvSpPr>
          <p:cNvPr id="12296" name="Rectangle 20"/>
          <p:cNvSpPr>
            <a:spLocks noChangeArrowheads="1"/>
          </p:cNvSpPr>
          <p:nvPr/>
        </p:nvSpPr>
        <p:spPr bwMode="auto">
          <a:xfrm>
            <a:off x="320675" y="825500"/>
            <a:ext cx="6126163"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eaLnBrk="0" hangingPunct="0"/>
            <a:r>
              <a:rPr lang="en-US" altLang="en-US" sz="1400"/>
              <a:t>Calculate the percentage of carbon, hydrogen, and oxygen (by mass) in C</a:t>
            </a:r>
            <a:r>
              <a:rPr lang="en-US" altLang="en-US" sz="1400" baseline="-25000"/>
              <a:t>12</a:t>
            </a:r>
            <a:r>
              <a:rPr lang="en-US" altLang="en-US" sz="1400"/>
              <a:t>H</a:t>
            </a:r>
            <a:r>
              <a:rPr lang="en-US" altLang="en-US" sz="1400" baseline="-25000"/>
              <a:t>22</a:t>
            </a:r>
            <a:r>
              <a:rPr lang="en-US" altLang="en-US" sz="1400"/>
              <a:t>O</a:t>
            </a:r>
            <a:r>
              <a:rPr lang="en-US" altLang="en-US" sz="1400" baseline="-25000"/>
              <a:t>11</a:t>
            </a:r>
            <a:r>
              <a:rPr lang="en-US" altLang="en-US" sz="1400"/>
              <a:t>.</a:t>
            </a:r>
          </a:p>
        </p:txBody>
      </p:sp>
      <p:sp>
        <p:nvSpPr>
          <p:cNvPr id="12297"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8"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323" name="Picture 14" descr="W:\Victoria\55104 Brown WE\WE 3.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3586163"/>
            <a:ext cx="253206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94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294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294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294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7"/>
          <p:cNvSpPr>
            <a:spLocks noChangeShapeType="1"/>
          </p:cNvSpPr>
          <p:nvPr/>
        </p:nvSpPr>
        <p:spPr bwMode="auto">
          <a:xfrm flipH="1">
            <a:off x="290513" y="304800"/>
            <a:ext cx="14287" cy="289877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5" name="Line 10"/>
          <p:cNvSpPr>
            <a:spLocks noChangeShapeType="1"/>
          </p:cNvSpPr>
          <p:nvPr/>
        </p:nvSpPr>
        <p:spPr bwMode="auto">
          <a:xfrm>
            <a:off x="280988" y="3203575"/>
            <a:ext cx="4714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6" name="Group 11"/>
          <p:cNvGrpSpPr>
            <a:grpSpLocks/>
          </p:cNvGrpSpPr>
          <p:nvPr/>
        </p:nvGrpSpPr>
        <p:grpSpPr bwMode="auto">
          <a:xfrm>
            <a:off x="320675" y="2317750"/>
            <a:ext cx="7924800" cy="695325"/>
            <a:chOff x="192" y="1536"/>
            <a:chExt cx="4992" cy="438"/>
          </a:xfrm>
        </p:grpSpPr>
        <p:sp>
          <p:nvSpPr>
            <p:cNvPr id="13322"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13323"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4994" name="Text Box 18"/>
          <p:cNvSpPr txBox="1">
            <a:spLocks noChangeArrowheads="1"/>
          </p:cNvSpPr>
          <p:nvPr/>
        </p:nvSpPr>
        <p:spPr bwMode="auto">
          <a:xfrm>
            <a:off x="320675" y="1201738"/>
            <a:ext cx="8521700" cy="149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600" b="1">
                <a:solidFill>
                  <a:srgbClr val="3366FF"/>
                </a:solidFill>
                <a:latin typeface="Arial" charset="0"/>
              </a:rPr>
              <a:t>Practice Exercise 1</a:t>
            </a:r>
          </a:p>
          <a:p>
            <a:endParaRPr lang="en-US" altLang="en-US" sz="1000" b="1">
              <a:solidFill>
                <a:srgbClr val="3366FF"/>
              </a:solidFill>
              <a:latin typeface="Arial" charset="0"/>
            </a:endParaRPr>
          </a:p>
          <a:p>
            <a:r>
              <a:rPr lang="en-US" altLang="en-US" sz="1400"/>
              <a:t>What is the percentage of nitrogen, by mass, in calcium nitrate?</a:t>
            </a:r>
          </a:p>
          <a:p>
            <a:r>
              <a:rPr lang="en-US" altLang="en-US" sz="1400" b="1"/>
              <a:t>(a) </a:t>
            </a:r>
            <a:r>
              <a:rPr lang="en-US" altLang="en-US" sz="1400"/>
              <a:t>8.54%, </a:t>
            </a:r>
            <a:r>
              <a:rPr lang="en-US" altLang="en-US" sz="1400" b="1"/>
              <a:t>(b) </a:t>
            </a:r>
            <a:r>
              <a:rPr lang="en-US" altLang="en-US" sz="1400"/>
              <a:t>17.1%, </a:t>
            </a:r>
            <a:r>
              <a:rPr lang="en-US" altLang="en-US" sz="1400" b="1"/>
              <a:t>(c) </a:t>
            </a:r>
            <a:r>
              <a:rPr lang="en-US" altLang="en-US" sz="1400"/>
              <a:t>13.7%, </a:t>
            </a:r>
            <a:r>
              <a:rPr lang="en-US" altLang="en-US" sz="1400" b="1"/>
              <a:t>(d)</a:t>
            </a:r>
            <a:r>
              <a:rPr lang="en-US" altLang="en-US" sz="1400"/>
              <a:t> 24.4%,  </a:t>
            </a:r>
            <a:r>
              <a:rPr lang="en-US" altLang="en-US" sz="1400" b="1"/>
              <a:t>(e)</a:t>
            </a:r>
            <a:r>
              <a:rPr lang="en-US" altLang="en-US" sz="1400"/>
              <a:t> 82.9%.</a:t>
            </a:r>
          </a:p>
          <a:p>
            <a:pPr>
              <a:spcBef>
                <a:spcPct val="50000"/>
              </a:spcBef>
            </a:pPr>
            <a:endParaRPr lang="en-US" altLang="en-US" sz="1400"/>
          </a:p>
          <a:p>
            <a:r>
              <a:rPr lang="en-US" altLang="en-US" sz="1600" b="1">
                <a:solidFill>
                  <a:srgbClr val="3366FF"/>
                </a:solidFill>
                <a:latin typeface="Arial" charset="0"/>
              </a:rPr>
              <a:t>Practice Exercise 2</a:t>
            </a:r>
          </a:p>
          <a:p>
            <a:endParaRPr lang="en-US" altLang="en-US" sz="1000" b="1">
              <a:solidFill>
                <a:srgbClr val="3366FF"/>
              </a:solidFill>
              <a:latin typeface="Arial" charset="0"/>
            </a:endParaRPr>
          </a:p>
          <a:p>
            <a:r>
              <a:rPr lang="en-US" altLang="en-US" sz="1400"/>
              <a:t>Calculate the percentage of potassium, by mass, in K</a:t>
            </a:r>
            <a:r>
              <a:rPr lang="en-US" altLang="en-US" sz="1400" baseline="-25000"/>
              <a:t>2</a:t>
            </a:r>
            <a:r>
              <a:rPr lang="en-US" altLang="en-US" sz="1400"/>
              <a:t>PtCl</a:t>
            </a:r>
            <a:r>
              <a:rPr lang="en-US" altLang="en-US" sz="1400" baseline="-25000"/>
              <a:t>6</a:t>
            </a:r>
            <a:r>
              <a:rPr lang="en-US" altLang="en-US" sz="1400"/>
              <a:t>.</a:t>
            </a:r>
          </a:p>
        </p:txBody>
      </p:sp>
      <p:sp>
        <p:nvSpPr>
          <p:cNvPr id="13318"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eaLnBrk="0" hangingPunct="0">
              <a:spcBef>
                <a:spcPct val="50000"/>
              </a:spcBef>
            </a:pPr>
            <a:r>
              <a:rPr lang="en-US" altLang="en-US" b="1">
                <a:solidFill>
                  <a:srgbClr val="3366FF"/>
                </a:solidFill>
                <a:latin typeface="Arial" charset="0"/>
              </a:rPr>
              <a:t>Sample Exercise 3.6</a:t>
            </a:r>
            <a:r>
              <a:rPr lang="en-US" altLang="en-US" b="1">
                <a:solidFill>
                  <a:srgbClr val="4C4BE5"/>
                </a:solidFill>
                <a:latin typeface="Arial" charset="0"/>
              </a:rPr>
              <a:t> </a:t>
            </a:r>
            <a:r>
              <a:rPr lang="en-US" altLang="en-US" b="1">
                <a:latin typeface="Arial" charset="0"/>
              </a:rPr>
              <a:t>Calculating Percentage Composition</a:t>
            </a:r>
          </a:p>
        </p:txBody>
      </p:sp>
      <p:sp>
        <p:nvSpPr>
          <p:cNvPr id="13319"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0" name="Rectangle 20"/>
          <p:cNvSpPr>
            <a:spLocks noChangeArrowheads="1"/>
          </p:cNvSpPr>
          <p:nvPr/>
        </p:nvSpPr>
        <p:spPr bwMode="auto">
          <a:xfrm>
            <a:off x="320675" y="825500"/>
            <a:ext cx="933450"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13321"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499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499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499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7"/>
          <p:cNvSpPr>
            <a:spLocks noChangeShapeType="1"/>
          </p:cNvSpPr>
          <p:nvPr/>
        </p:nvSpPr>
        <p:spPr bwMode="auto">
          <a:xfrm>
            <a:off x="304800" y="304800"/>
            <a:ext cx="0" cy="496093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 name="Line 10"/>
          <p:cNvSpPr>
            <a:spLocks noChangeShapeType="1"/>
          </p:cNvSpPr>
          <p:nvPr/>
        </p:nvSpPr>
        <p:spPr bwMode="auto">
          <a:xfrm>
            <a:off x="295275" y="526573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0" name="Group 14"/>
          <p:cNvGrpSpPr>
            <a:grpSpLocks/>
          </p:cNvGrpSpPr>
          <p:nvPr/>
        </p:nvGrpSpPr>
        <p:grpSpPr bwMode="auto">
          <a:xfrm>
            <a:off x="304800" y="3733800"/>
            <a:ext cx="7924800" cy="695325"/>
            <a:chOff x="192" y="1536"/>
            <a:chExt cx="4992" cy="438"/>
          </a:xfrm>
        </p:grpSpPr>
        <p:sp>
          <p:nvSpPr>
            <p:cNvPr id="14347"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14348"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2945" name="Text Box 17"/>
          <p:cNvSpPr txBox="1">
            <a:spLocks noChangeArrowheads="1"/>
          </p:cNvSpPr>
          <p:nvPr/>
        </p:nvSpPr>
        <p:spPr bwMode="auto">
          <a:xfrm>
            <a:off x="320675" y="1415824"/>
            <a:ext cx="8648700" cy="37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marL="0" indent="0">
              <a:spcBef>
                <a:spcPct val="0"/>
              </a:spcBef>
              <a:buFontTx/>
              <a:buNone/>
              <a:defRPr/>
            </a:pPr>
            <a:r>
              <a:rPr lang="en-US" altLang="en-US" sz="1600" b="1" dirty="0">
                <a:solidFill>
                  <a:srgbClr val="3366FF"/>
                </a:solidFill>
                <a:latin typeface="Arial" pitchFamily="34" charset="0"/>
                <a:cs typeface="Arial" pitchFamily="34" charset="0"/>
              </a:rPr>
              <a:t>Solution</a:t>
            </a:r>
          </a:p>
          <a:p>
            <a:pPr marL="0" indent="0">
              <a:spcBef>
                <a:spcPct val="0"/>
              </a:spcBef>
              <a:buFontTx/>
              <a:buNone/>
              <a:defRPr/>
            </a:pPr>
            <a:endParaRPr lang="en-US" altLang="en-US" sz="1000" b="1" dirty="0">
              <a:cs typeface="Arial" charset="0"/>
            </a:endParaRPr>
          </a:p>
          <a:p>
            <a:pPr marL="0" indent="0">
              <a:spcBef>
                <a:spcPct val="0"/>
              </a:spcBef>
              <a:buFontTx/>
              <a:buNone/>
              <a:defRPr/>
            </a:pPr>
            <a:r>
              <a:rPr lang="en-US" altLang="en-US" sz="1400" b="1" dirty="0">
                <a:cs typeface="Arial" charset="0"/>
              </a:rPr>
              <a:t>Analyze</a:t>
            </a:r>
            <a:r>
              <a:rPr lang="en-US" altLang="en-US" sz="1400" dirty="0">
                <a:cs typeface="Arial" charset="0"/>
              </a:rPr>
              <a:t> We are given amounts of three substances expressed in grams, moles, and number of molecules and asked to arrange the samples in order of increasing numbers of C atoms.</a:t>
            </a:r>
          </a:p>
          <a:p>
            <a:pPr indent="0">
              <a:spcBef>
                <a:spcPct val="0"/>
              </a:spcBef>
              <a:buFontTx/>
              <a:buNone/>
              <a:defRPr/>
            </a:pPr>
            <a:endParaRPr lang="en-US" altLang="en-US" sz="1400" dirty="0">
              <a:cs typeface="Arial" charset="0"/>
            </a:endParaRPr>
          </a:p>
          <a:p>
            <a:pPr marL="0" indent="0">
              <a:spcBef>
                <a:spcPct val="0"/>
              </a:spcBef>
              <a:buFontTx/>
              <a:buNone/>
              <a:defRPr/>
            </a:pPr>
            <a:r>
              <a:rPr lang="en-US" altLang="en-US" sz="1400" b="1" dirty="0">
                <a:cs typeface="Arial" charset="0"/>
              </a:rPr>
              <a:t>Plan</a:t>
            </a:r>
            <a:r>
              <a:rPr lang="en-US" altLang="en-US" sz="1400" dirty="0">
                <a:cs typeface="Arial" charset="0"/>
              </a:rPr>
              <a:t> To determine the number of C atoms in each sample, we must convert 12 g </a:t>
            </a:r>
            <a:r>
              <a:rPr lang="en-US" altLang="en-US" sz="1400" baseline="30000" dirty="0">
                <a:cs typeface="Arial" charset="0"/>
              </a:rPr>
              <a:t>12</a:t>
            </a:r>
            <a:r>
              <a:rPr lang="en-US" altLang="en-US" sz="1400" dirty="0">
                <a:cs typeface="Arial" charset="0"/>
              </a:rPr>
              <a:t>C, 1 </a:t>
            </a:r>
            <a:r>
              <a:rPr lang="en-US" altLang="en-US" sz="1400" dirty="0" err="1">
                <a:cs typeface="Arial" charset="0"/>
              </a:rPr>
              <a:t>mol</a:t>
            </a:r>
            <a:r>
              <a:rPr lang="en-US" altLang="en-US" sz="1400" dirty="0">
                <a:cs typeface="Arial" charset="0"/>
              </a:rPr>
              <a:t> C</a:t>
            </a:r>
            <a:r>
              <a:rPr lang="en-US" altLang="en-US" sz="1400" baseline="-25000" dirty="0">
                <a:cs typeface="Arial" charset="0"/>
              </a:rPr>
              <a:t>2</a:t>
            </a:r>
            <a:r>
              <a:rPr lang="en-US" altLang="en-US" sz="1400" dirty="0">
                <a:cs typeface="Arial" charset="0"/>
              </a:rPr>
              <a:t>H</a:t>
            </a:r>
            <a:r>
              <a:rPr lang="en-US" altLang="en-US" sz="1400" baseline="-25000" dirty="0">
                <a:cs typeface="Arial" charset="0"/>
              </a:rPr>
              <a:t>2</a:t>
            </a:r>
            <a:r>
              <a:rPr lang="en-US" altLang="en-US" sz="1400" dirty="0">
                <a:cs typeface="Arial" charset="0"/>
              </a:rPr>
              <a:t>, and 9 × 10</a:t>
            </a:r>
            <a:r>
              <a:rPr lang="en-US" altLang="en-US" sz="1400" baseline="30000" dirty="0">
                <a:cs typeface="Arial" charset="0"/>
              </a:rPr>
              <a:t>23</a:t>
            </a:r>
            <a:r>
              <a:rPr lang="en-US" altLang="en-US" sz="1400" dirty="0">
                <a:cs typeface="Arial" charset="0"/>
              </a:rPr>
              <a:t>  molecules CO</a:t>
            </a:r>
            <a:r>
              <a:rPr lang="en-US" altLang="en-US" sz="1400" baseline="-25000" dirty="0">
                <a:cs typeface="Arial" charset="0"/>
              </a:rPr>
              <a:t>2</a:t>
            </a:r>
            <a:r>
              <a:rPr lang="en-US" altLang="en-US" sz="1400" dirty="0">
                <a:cs typeface="Arial" charset="0"/>
              </a:rPr>
              <a:t> to numbers of C atoms. To make these conversions, we use the definition of mole and Avogadro’s number.</a:t>
            </a:r>
          </a:p>
          <a:p>
            <a:pPr indent="0">
              <a:spcBef>
                <a:spcPct val="0"/>
              </a:spcBef>
              <a:buFontTx/>
              <a:buNone/>
              <a:defRPr/>
            </a:pPr>
            <a:endParaRPr lang="en-US" altLang="en-US" sz="1400" dirty="0">
              <a:cs typeface="Arial" charset="0"/>
            </a:endParaRPr>
          </a:p>
          <a:p>
            <a:pPr marL="0" indent="0">
              <a:spcBef>
                <a:spcPct val="0"/>
              </a:spcBef>
              <a:buFontTx/>
              <a:buNone/>
              <a:defRPr/>
            </a:pPr>
            <a:r>
              <a:rPr lang="en-US" altLang="en-US" sz="1400" b="1" dirty="0">
                <a:cs typeface="Arial" charset="0"/>
              </a:rPr>
              <a:t>Solve</a:t>
            </a:r>
            <a:r>
              <a:rPr lang="en-US" altLang="en-US" sz="1400" dirty="0">
                <a:cs typeface="Arial" charset="0"/>
              </a:rPr>
              <a:t> One mole is defined as the amount of matter that contains as many units of the matter as there are C atoms in exactly 12 g of </a:t>
            </a:r>
            <a:r>
              <a:rPr lang="en-US" altLang="en-US" sz="1400" baseline="30000" dirty="0">
                <a:cs typeface="Arial" charset="0"/>
              </a:rPr>
              <a:t>12</a:t>
            </a:r>
            <a:r>
              <a:rPr lang="en-US" altLang="en-US" sz="1400" dirty="0">
                <a:cs typeface="Arial" charset="0"/>
              </a:rPr>
              <a:t>C. Thus, 12 g of </a:t>
            </a:r>
            <a:r>
              <a:rPr lang="en-US" altLang="en-US" sz="1400" baseline="30000" dirty="0">
                <a:cs typeface="Arial" charset="0"/>
              </a:rPr>
              <a:t>12</a:t>
            </a:r>
            <a:r>
              <a:rPr lang="en-US" altLang="en-US" sz="1400" dirty="0">
                <a:cs typeface="Arial" charset="0"/>
              </a:rPr>
              <a:t>C contains 1 </a:t>
            </a:r>
            <a:r>
              <a:rPr lang="en-US" altLang="en-US" sz="1400" dirty="0" err="1">
                <a:cs typeface="Arial" charset="0"/>
              </a:rPr>
              <a:t>mol</a:t>
            </a:r>
            <a:r>
              <a:rPr lang="en-US" altLang="en-US" sz="1400" dirty="0">
                <a:cs typeface="Arial" charset="0"/>
              </a:rPr>
              <a:t> of C atoms = 6.02 × 10</a:t>
            </a:r>
            <a:r>
              <a:rPr lang="en-US" altLang="en-US" sz="1400" baseline="30000" dirty="0">
                <a:cs typeface="Arial" charset="0"/>
              </a:rPr>
              <a:t>23</a:t>
            </a:r>
            <a:r>
              <a:rPr lang="en-US" altLang="en-US" sz="1400" dirty="0">
                <a:cs typeface="Arial" charset="0"/>
              </a:rPr>
              <a:t> C atoms. </a:t>
            </a:r>
          </a:p>
          <a:p>
            <a:pPr indent="0">
              <a:spcBef>
                <a:spcPct val="0"/>
              </a:spcBef>
              <a:buFontTx/>
              <a:buNone/>
              <a:defRPr/>
            </a:pPr>
            <a:endParaRPr lang="en-US" altLang="en-US" sz="600" dirty="0">
              <a:cs typeface="Arial" charset="0"/>
            </a:endParaRPr>
          </a:p>
          <a:p>
            <a:pPr marL="0" indent="0">
              <a:spcBef>
                <a:spcPct val="0"/>
              </a:spcBef>
              <a:buFontTx/>
              <a:buNone/>
              <a:defRPr/>
            </a:pPr>
            <a:r>
              <a:rPr lang="en-US" altLang="en-US" sz="1400" dirty="0">
                <a:cs typeface="Arial" charset="0"/>
              </a:rPr>
              <a:t>One </a:t>
            </a:r>
            <a:r>
              <a:rPr lang="en-US" altLang="en-US" sz="1400" dirty="0" err="1">
                <a:cs typeface="Arial" charset="0"/>
              </a:rPr>
              <a:t>mol</a:t>
            </a:r>
            <a:r>
              <a:rPr lang="en-US" altLang="en-US" sz="1400" dirty="0">
                <a:cs typeface="Arial" charset="0"/>
              </a:rPr>
              <a:t> of C</a:t>
            </a:r>
            <a:r>
              <a:rPr lang="en-US" altLang="en-US" sz="1400" baseline="-25000" dirty="0">
                <a:cs typeface="Arial" charset="0"/>
              </a:rPr>
              <a:t>2</a:t>
            </a:r>
            <a:r>
              <a:rPr lang="en-US" altLang="en-US" sz="1400" dirty="0">
                <a:cs typeface="Arial" charset="0"/>
              </a:rPr>
              <a:t>H</a:t>
            </a:r>
            <a:r>
              <a:rPr lang="en-US" altLang="en-US" sz="1400" baseline="-25000" dirty="0">
                <a:cs typeface="Arial" charset="0"/>
              </a:rPr>
              <a:t>2</a:t>
            </a:r>
            <a:r>
              <a:rPr lang="en-US" altLang="en-US" sz="1400" dirty="0">
                <a:cs typeface="Arial" charset="0"/>
              </a:rPr>
              <a:t>  contains 6.02 × 10</a:t>
            </a:r>
            <a:r>
              <a:rPr lang="en-US" altLang="en-US" sz="1400" baseline="30000" dirty="0">
                <a:cs typeface="Arial" charset="0"/>
              </a:rPr>
              <a:t>23</a:t>
            </a:r>
            <a:r>
              <a:rPr lang="en-US" altLang="en-US" sz="1400" dirty="0">
                <a:cs typeface="Arial" charset="0"/>
              </a:rPr>
              <a:t> C</a:t>
            </a:r>
            <a:r>
              <a:rPr lang="en-US" altLang="en-US" sz="1400" baseline="-25000" dirty="0">
                <a:cs typeface="Arial" charset="0"/>
              </a:rPr>
              <a:t>2</a:t>
            </a:r>
            <a:r>
              <a:rPr lang="en-US" altLang="en-US" sz="1400" dirty="0">
                <a:cs typeface="Arial" charset="0"/>
              </a:rPr>
              <a:t>H</a:t>
            </a:r>
            <a:r>
              <a:rPr lang="en-US" altLang="en-US" sz="1400" baseline="-25000" dirty="0">
                <a:cs typeface="Arial" charset="0"/>
              </a:rPr>
              <a:t>2</a:t>
            </a:r>
            <a:r>
              <a:rPr lang="en-US" altLang="en-US" sz="1400" dirty="0">
                <a:cs typeface="Arial" charset="0"/>
              </a:rPr>
              <a:t> molecules. Because there are two C atoms in each molecule, this sample contains  12.04 × 10</a:t>
            </a:r>
            <a:r>
              <a:rPr lang="en-US" altLang="en-US" sz="1400" baseline="30000" dirty="0">
                <a:cs typeface="Arial" charset="0"/>
              </a:rPr>
              <a:t>23</a:t>
            </a:r>
            <a:r>
              <a:rPr lang="en-US" altLang="en-US" sz="1400" dirty="0">
                <a:cs typeface="Arial" charset="0"/>
              </a:rPr>
              <a:t> C atoms. </a:t>
            </a:r>
          </a:p>
          <a:p>
            <a:pPr marL="0" indent="0">
              <a:spcBef>
                <a:spcPct val="0"/>
              </a:spcBef>
              <a:buFontTx/>
              <a:buNone/>
              <a:defRPr/>
            </a:pPr>
            <a:endParaRPr lang="en-US" altLang="en-US" sz="600" dirty="0">
              <a:cs typeface="Arial" charset="0"/>
            </a:endParaRPr>
          </a:p>
          <a:p>
            <a:pPr marL="0" indent="0">
              <a:spcBef>
                <a:spcPct val="0"/>
              </a:spcBef>
              <a:buFontTx/>
              <a:buNone/>
              <a:defRPr/>
            </a:pPr>
            <a:r>
              <a:rPr lang="en-US" altLang="en-US" sz="1400" dirty="0">
                <a:cs typeface="Arial" charset="0"/>
              </a:rPr>
              <a:t>Because each CO</a:t>
            </a:r>
            <a:r>
              <a:rPr lang="en-US" altLang="en-US" sz="1400" baseline="-25000" dirty="0">
                <a:cs typeface="Arial" charset="0"/>
              </a:rPr>
              <a:t>2</a:t>
            </a:r>
            <a:r>
              <a:rPr lang="en-US" altLang="en-US" sz="1400" dirty="0">
                <a:cs typeface="Arial" charset="0"/>
              </a:rPr>
              <a:t> molecule contains one C atom, the CO</a:t>
            </a:r>
            <a:r>
              <a:rPr lang="en-US" altLang="en-US" sz="1400" baseline="-25000" dirty="0">
                <a:cs typeface="Arial" charset="0"/>
              </a:rPr>
              <a:t>2</a:t>
            </a:r>
            <a:r>
              <a:rPr lang="en-US" altLang="en-US" sz="1400" dirty="0">
                <a:cs typeface="Arial" charset="0"/>
              </a:rPr>
              <a:t> sample contains 9 × 10</a:t>
            </a:r>
            <a:r>
              <a:rPr lang="en-US" altLang="en-US" sz="1400" baseline="30000" dirty="0">
                <a:cs typeface="Arial" charset="0"/>
              </a:rPr>
              <a:t>23</a:t>
            </a:r>
            <a:r>
              <a:rPr lang="en-US" altLang="en-US" sz="1400" dirty="0">
                <a:cs typeface="Arial" charset="0"/>
              </a:rPr>
              <a:t> C  atoms. </a:t>
            </a:r>
          </a:p>
          <a:p>
            <a:pPr marL="0" indent="0">
              <a:spcBef>
                <a:spcPct val="0"/>
              </a:spcBef>
              <a:buFontTx/>
              <a:buNone/>
              <a:defRPr/>
            </a:pPr>
            <a:endParaRPr lang="en-US" altLang="en-US" sz="600" dirty="0">
              <a:cs typeface="Arial" charset="0"/>
            </a:endParaRPr>
          </a:p>
          <a:p>
            <a:pPr marL="0" indent="0">
              <a:spcBef>
                <a:spcPct val="0"/>
              </a:spcBef>
              <a:buFontTx/>
              <a:buNone/>
              <a:defRPr/>
            </a:pPr>
            <a:r>
              <a:rPr lang="en-US" altLang="en-US" sz="1400" dirty="0">
                <a:cs typeface="Arial" charset="0"/>
              </a:rPr>
              <a:t>Hence, the order is 12 g </a:t>
            </a:r>
            <a:r>
              <a:rPr lang="en-US" altLang="en-US" sz="1400" baseline="30000" dirty="0">
                <a:cs typeface="Arial" charset="0"/>
              </a:rPr>
              <a:t>12</a:t>
            </a:r>
            <a:r>
              <a:rPr lang="en-US" altLang="en-US" sz="1400" dirty="0">
                <a:cs typeface="Arial" charset="0"/>
              </a:rPr>
              <a:t>C (6 × 10</a:t>
            </a:r>
            <a:r>
              <a:rPr lang="en-US" altLang="en-US" sz="1400" baseline="30000" dirty="0">
                <a:cs typeface="Arial" charset="0"/>
              </a:rPr>
              <a:t>23</a:t>
            </a:r>
            <a:r>
              <a:rPr lang="en-US" altLang="en-US" sz="1400" dirty="0">
                <a:cs typeface="Arial" charset="0"/>
              </a:rPr>
              <a:t> C atoms) &lt; 9 × 10</a:t>
            </a:r>
            <a:r>
              <a:rPr lang="en-US" altLang="en-US" sz="1400" baseline="30000" dirty="0">
                <a:cs typeface="Arial" charset="0"/>
              </a:rPr>
              <a:t>23</a:t>
            </a:r>
            <a:r>
              <a:rPr lang="en-US" altLang="en-US" sz="1400" dirty="0">
                <a:cs typeface="Arial" charset="0"/>
              </a:rPr>
              <a:t> CO</a:t>
            </a:r>
            <a:r>
              <a:rPr lang="en-US" altLang="en-US" sz="1400" baseline="-25000" dirty="0">
                <a:cs typeface="Arial" charset="0"/>
              </a:rPr>
              <a:t>2</a:t>
            </a:r>
            <a:r>
              <a:rPr lang="en-US" altLang="en-US" sz="1400" dirty="0">
                <a:cs typeface="Arial" charset="0"/>
              </a:rPr>
              <a:t> molecules (9 × 10</a:t>
            </a:r>
            <a:r>
              <a:rPr lang="en-US" altLang="en-US" sz="1400" baseline="30000" dirty="0">
                <a:cs typeface="Arial" charset="0"/>
              </a:rPr>
              <a:t>23</a:t>
            </a:r>
            <a:r>
              <a:rPr lang="en-US" altLang="en-US" sz="1400" dirty="0">
                <a:cs typeface="Arial" charset="0"/>
              </a:rPr>
              <a:t> C atoms) &lt; 1 </a:t>
            </a:r>
            <a:r>
              <a:rPr lang="en-US" altLang="en-US" sz="1400" dirty="0" err="1">
                <a:cs typeface="Arial" charset="0"/>
              </a:rPr>
              <a:t>mol</a:t>
            </a:r>
            <a:r>
              <a:rPr lang="en-US" altLang="en-US" sz="1400" dirty="0">
                <a:cs typeface="Arial" charset="0"/>
              </a:rPr>
              <a:t> C</a:t>
            </a:r>
            <a:r>
              <a:rPr lang="en-US" altLang="en-US" sz="1400" baseline="-25000" dirty="0">
                <a:cs typeface="Arial" charset="0"/>
              </a:rPr>
              <a:t>2</a:t>
            </a:r>
            <a:r>
              <a:rPr lang="en-US" altLang="en-US" sz="1400" dirty="0">
                <a:cs typeface="Arial" charset="0"/>
              </a:rPr>
              <a:t>H</a:t>
            </a:r>
            <a:r>
              <a:rPr lang="en-US" altLang="en-US" sz="1400" baseline="-25000" dirty="0">
                <a:cs typeface="Arial" charset="0"/>
              </a:rPr>
              <a:t>2</a:t>
            </a:r>
            <a:r>
              <a:rPr lang="en-US" altLang="en-US" sz="1400" dirty="0">
                <a:cs typeface="Arial" charset="0"/>
              </a:rPr>
              <a:t> </a:t>
            </a:r>
            <a:br>
              <a:rPr lang="en-US" altLang="en-US" sz="1400" dirty="0">
                <a:cs typeface="Arial" charset="0"/>
              </a:rPr>
            </a:br>
            <a:r>
              <a:rPr lang="en-US" altLang="en-US" sz="1400" dirty="0">
                <a:cs typeface="Arial" charset="0"/>
              </a:rPr>
              <a:t>(12 × 10</a:t>
            </a:r>
            <a:r>
              <a:rPr lang="en-US" altLang="en-US" sz="1400" baseline="30000" dirty="0">
                <a:cs typeface="Arial" charset="0"/>
              </a:rPr>
              <a:t>23</a:t>
            </a:r>
            <a:r>
              <a:rPr lang="en-US" altLang="en-US" sz="1400" dirty="0">
                <a:cs typeface="Arial" charset="0"/>
              </a:rPr>
              <a:t> C atoms).</a:t>
            </a:r>
          </a:p>
        </p:txBody>
      </p:sp>
      <p:sp>
        <p:nvSpPr>
          <p:cNvPr id="14342"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eaLnBrk="0" hangingPunct="0">
              <a:spcBef>
                <a:spcPct val="50000"/>
              </a:spcBef>
            </a:pPr>
            <a:r>
              <a:rPr lang="en-US" altLang="en-US" b="1">
                <a:solidFill>
                  <a:srgbClr val="3366FF"/>
                </a:solidFill>
                <a:latin typeface="Arial" charset="0"/>
              </a:rPr>
              <a:t>Sample Exercise 3.7</a:t>
            </a:r>
            <a:r>
              <a:rPr lang="en-US" altLang="en-US" b="1">
                <a:solidFill>
                  <a:srgbClr val="4C4BE5"/>
                </a:solidFill>
                <a:latin typeface="Arial" charset="0"/>
              </a:rPr>
              <a:t> </a:t>
            </a:r>
            <a:r>
              <a:rPr lang="en-US" altLang="en-US" b="1">
                <a:latin typeface="Arial" charset="0"/>
              </a:rPr>
              <a:t>Estimating Numbers of Atoms</a:t>
            </a:r>
          </a:p>
        </p:txBody>
      </p:sp>
      <p:sp>
        <p:nvSpPr>
          <p:cNvPr id="14344" name="Rectangle 20"/>
          <p:cNvSpPr>
            <a:spLocks noChangeArrowheads="1"/>
          </p:cNvSpPr>
          <p:nvPr/>
        </p:nvSpPr>
        <p:spPr bwMode="auto">
          <a:xfrm>
            <a:off x="320675" y="825500"/>
            <a:ext cx="8339138" cy="5238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spAutoFit/>
          </a:bodyPr>
          <a:lstStyle/>
          <a:p>
            <a:pPr eaLnBrk="0" hangingPunct="0">
              <a:spcBef>
                <a:spcPct val="50000"/>
              </a:spcBef>
            </a:pPr>
            <a:r>
              <a:rPr lang="en-US" altLang="en-US" sz="1400"/>
              <a:t>Without using a calculator, arrange these samples in order of increasing numbers of carbon atoms: </a:t>
            </a:r>
            <a:br>
              <a:rPr lang="en-US" altLang="en-US" sz="1400"/>
            </a:br>
            <a:r>
              <a:rPr lang="en-US" altLang="en-US" sz="1400"/>
              <a:t>12 g </a:t>
            </a:r>
            <a:r>
              <a:rPr lang="en-US" altLang="en-US" sz="1400" baseline="30000"/>
              <a:t>12</a:t>
            </a:r>
            <a:r>
              <a:rPr lang="en-US" altLang="en-US" sz="1400"/>
              <a:t>C, 1 mol C</a:t>
            </a:r>
            <a:r>
              <a:rPr lang="en-US" altLang="en-US" sz="1400" baseline="-25000"/>
              <a:t>2</a:t>
            </a:r>
            <a:r>
              <a:rPr lang="en-US" altLang="en-US" sz="1400"/>
              <a:t>H</a:t>
            </a:r>
            <a:r>
              <a:rPr lang="en-US" altLang="en-US" sz="1400" baseline="-25000"/>
              <a:t>2</a:t>
            </a:r>
            <a:r>
              <a:rPr lang="en-US" altLang="en-US" sz="1400"/>
              <a:t>, 9 × 10</a:t>
            </a:r>
            <a:r>
              <a:rPr lang="en-US" altLang="en-US" sz="1400" baseline="30000"/>
              <a:t>23</a:t>
            </a:r>
            <a:r>
              <a:rPr lang="en-US" altLang="en-US" sz="1400"/>
              <a:t> molecules of CO</a:t>
            </a:r>
            <a:r>
              <a:rPr lang="en-US" altLang="en-US" sz="1400" baseline="-25000"/>
              <a:t>2</a:t>
            </a:r>
            <a:r>
              <a:rPr lang="en-US" altLang="en-US" sz="1400"/>
              <a:t>.</a:t>
            </a:r>
          </a:p>
        </p:txBody>
      </p:sp>
      <p:sp>
        <p:nvSpPr>
          <p:cNvPr id="14345" name="Line 19"/>
          <p:cNvSpPr>
            <a:spLocks noChangeShapeType="1"/>
          </p:cNvSpPr>
          <p:nvPr/>
        </p:nvSpPr>
        <p:spPr bwMode="auto">
          <a:xfrm>
            <a:off x="396875" y="140493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6"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94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294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294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294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294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7"/>
          <p:cNvSpPr>
            <a:spLocks noChangeShapeType="1"/>
          </p:cNvSpPr>
          <p:nvPr/>
        </p:nvSpPr>
        <p:spPr bwMode="auto">
          <a:xfrm>
            <a:off x="304800" y="304800"/>
            <a:ext cx="0" cy="399891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3" name="Line 10"/>
          <p:cNvSpPr>
            <a:spLocks noChangeShapeType="1"/>
          </p:cNvSpPr>
          <p:nvPr/>
        </p:nvSpPr>
        <p:spPr bwMode="auto">
          <a:xfrm>
            <a:off x="295275" y="430371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364" name="Group 11"/>
          <p:cNvGrpSpPr>
            <a:grpSpLocks/>
          </p:cNvGrpSpPr>
          <p:nvPr/>
        </p:nvGrpSpPr>
        <p:grpSpPr bwMode="auto">
          <a:xfrm>
            <a:off x="320675" y="2317750"/>
            <a:ext cx="7924800" cy="695325"/>
            <a:chOff x="192" y="1536"/>
            <a:chExt cx="4992" cy="438"/>
          </a:xfrm>
        </p:grpSpPr>
        <p:sp>
          <p:nvSpPr>
            <p:cNvPr id="15370"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15371"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4994" name="Text Box 18"/>
          <p:cNvSpPr txBox="1">
            <a:spLocks noChangeArrowheads="1"/>
          </p:cNvSpPr>
          <p:nvPr/>
        </p:nvSpPr>
        <p:spPr bwMode="auto">
          <a:xfrm>
            <a:off x="320675" y="1193800"/>
            <a:ext cx="8521700" cy="188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b="1"/>
              <a:t>Check</a:t>
            </a:r>
            <a:r>
              <a:rPr lang="en-US" altLang="en-US" sz="1400"/>
              <a:t> We can check our results by comparing numbers of moles of C atoms in the samples because the number of moles is proportional to the number of atoms. Thus, 12 g of </a:t>
            </a:r>
            <a:r>
              <a:rPr lang="en-US" altLang="en-US" sz="1400" baseline="30000"/>
              <a:t>12</a:t>
            </a:r>
            <a:r>
              <a:rPr lang="en-US" altLang="en-US" sz="1400"/>
              <a:t>C is 1 mol C, 1 mol of C</a:t>
            </a:r>
            <a:r>
              <a:rPr lang="en-US" altLang="en-US" sz="1400" baseline="-25000"/>
              <a:t>2</a:t>
            </a:r>
            <a:r>
              <a:rPr lang="en-US" altLang="en-US" sz="1400"/>
              <a:t>H</a:t>
            </a:r>
            <a:r>
              <a:rPr lang="en-US" altLang="en-US" sz="1400" baseline="-25000"/>
              <a:t>2</a:t>
            </a:r>
            <a:r>
              <a:rPr lang="en-US" altLang="en-US" sz="1400"/>
              <a:t> contains 2 mol C, and </a:t>
            </a:r>
            <a:br>
              <a:rPr lang="en-US" altLang="en-US" sz="1400"/>
            </a:br>
            <a:r>
              <a:rPr lang="en-US" altLang="en-US" sz="1400"/>
              <a:t>9 × 10</a:t>
            </a:r>
            <a:r>
              <a:rPr lang="en-US" altLang="en-US" sz="1400" baseline="30000"/>
              <a:t>23</a:t>
            </a:r>
            <a:r>
              <a:rPr lang="en-US" altLang="en-US" sz="1400"/>
              <a:t> molecules of CO</a:t>
            </a:r>
            <a:r>
              <a:rPr lang="en-US" altLang="en-US" sz="1400" baseline="-25000"/>
              <a:t>2</a:t>
            </a:r>
            <a:r>
              <a:rPr lang="en-US" altLang="en-US" sz="1400"/>
              <a:t> contain 1.5 mol C, giving the same order as stated previously.</a:t>
            </a:r>
            <a:endParaRPr lang="en-US" altLang="en-US" sz="1600" b="1">
              <a:solidFill>
                <a:srgbClr val="3366FF"/>
              </a:solidFill>
              <a:latin typeface="Arial" charset="0"/>
            </a:endParaRPr>
          </a:p>
          <a:p>
            <a:endParaRPr lang="en-US" altLang="en-US" sz="1600" b="1">
              <a:solidFill>
                <a:srgbClr val="3366FF"/>
              </a:solidFill>
              <a:latin typeface="Arial" charset="0"/>
            </a:endParaRPr>
          </a:p>
          <a:p>
            <a:r>
              <a:rPr lang="en-US" altLang="en-US" sz="1600" b="1">
                <a:solidFill>
                  <a:srgbClr val="3366FF"/>
                </a:solidFill>
                <a:latin typeface="Arial" charset="0"/>
              </a:rPr>
              <a:t>Practice Exercise 1</a:t>
            </a:r>
          </a:p>
          <a:p>
            <a:endParaRPr lang="en-US" altLang="en-US" sz="1000" b="1">
              <a:solidFill>
                <a:srgbClr val="3366FF"/>
              </a:solidFill>
              <a:latin typeface="Arial" charset="0"/>
            </a:endParaRPr>
          </a:p>
          <a:p>
            <a:r>
              <a:rPr lang="en-US" altLang="en-US" sz="1400"/>
              <a:t>Determine which of the following samples contains the fewest sodium atoms? </a:t>
            </a:r>
          </a:p>
          <a:p>
            <a:r>
              <a:rPr lang="en-US" altLang="en-US" sz="1400" b="1"/>
              <a:t>(a)</a:t>
            </a:r>
            <a:r>
              <a:rPr lang="en-US" altLang="en-US" sz="1400"/>
              <a:t> 1 mol sodium oxide, </a:t>
            </a:r>
            <a:r>
              <a:rPr lang="en-US" altLang="en-US" sz="1400" b="1"/>
              <a:t>(b)</a:t>
            </a:r>
            <a:r>
              <a:rPr lang="en-US" altLang="en-US" sz="1400"/>
              <a:t> 45 g sodium fluoride, </a:t>
            </a:r>
            <a:r>
              <a:rPr lang="en-US" altLang="en-US" sz="1400" b="1"/>
              <a:t>(c)</a:t>
            </a:r>
            <a:r>
              <a:rPr lang="en-US" altLang="en-US" sz="1400"/>
              <a:t> 50 g sodium chloride, </a:t>
            </a:r>
            <a:r>
              <a:rPr lang="en-US" altLang="en-US" sz="1400" b="1"/>
              <a:t>(d)</a:t>
            </a:r>
            <a:r>
              <a:rPr lang="en-US" altLang="en-US" sz="1400"/>
              <a:t> 1 mol sodium nitrate?</a:t>
            </a:r>
          </a:p>
          <a:p>
            <a:pPr>
              <a:spcBef>
                <a:spcPct val="50000"/>
              </a:spcBef>
            </a:pPr>
            <a:endParaRPr lang="en-US" altLang="en-US" sz="1400"/>
          </a:p>
          <a:p>
            <a:r>
              <a:rPr lang="en-US" altLang="en-US" sz="1600" b="1">
                <a:solidFill>
                  <a:srgbClr val="3366FF"/>
                </a:solidFill>
                <a:latin typeface="Arial" charset="0"/>
              </a:rPr>
              <a:t>Practice Exercise 2</a:t>
            </a:r>
          </a:p>
          <a:p>
            <a:endParaRPr lang="en-US" altLang="en-US" sz="1000" b="1">
              <a:solidFill>
                <a:srgbClr val="3366FF"/>
              </a:solidFill>
              <a:latin typeface="Arial" charset="0"/>
            </a:endParaRPr>
          </a:p>
          <a:p>
            <a:r>
              <a:rPr lang="en-US" altLang="en-US" sz="1400"/>
              <a:t>Without using a calculator, arrange these samples in order of increasing numbers of O atoms: </a:t>
            </a:r>
          </a:p>
          <a:p>
            <a:r>
              <a:rPr lang="en-US" altLang="en-US" sz="1400"/>
              <a:t>1 mol H</a:t>
            </a:r>
            <a:r>
              <a:rPr lang="en-US" altLang="en-US" sz="1400" baseline="-25000"/>
              <a:t>2</a:t>
            </a:r>
            <a:r>
              <a:rPr lang="en-US" altLang="en-US" sz="1400"/>
              <a:t>O, 1 mol CO</a:t>
            </a:r>
            <a:r>
              <a:rPr lang="en-US" altLang="en-US" sz="1400" baseline="-25000"/>
              <a:t>2</a:t>
            </a:r>
            <a:r>
              <a:rPr lang="en-US" altLang="en-US" sz="1400"/>
              <a:t>, 3 × 10</a:t>
            </a:r>
            <a:r>
              <a:rPr lang="en-US" altLang="en-US" sz="1400" baseline="30000"/>
              <a:t>23</a:t>
            </a:r>
            <a:r>
              <a:rPr lang="en-US" altLang="en-US" sz="1400"/>
              <a:t> molecules of O</a:t>
            </a:r>
            <a:r>
              <a:rPr lang="en-US" altLang="en-US" sz="1400" baseline="-25000"/>
              <a:t>3</a:t>
            </a:r>
            <a:r>
              <a:rPr lang="en-US" altLang="en-US" sz="1400"/>
              <a:t>.</a:t>
            </a:r>
          </a:p>
        </p:txBody>
      </p:sp>
      <p:sp>
        <p:nvSpPr>
          <p:cNvPr id="15366" name="Rectangle 58"/>
          <p:cNvSpPr>
            <a:spLocks noChangeArrowheads="1"/>
          </p:cNvSpPr>
          <p:nvPr/>
        </p:nvSpPr>
        <p:spPr bwMode="auto">
          <a:xfrm>
            <a:off x="327025"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eaLnBrk="0" hangingPunct="0">
              <a:spcBef>
                <a:spcPct val="50000"/>
              </a:spcBef>
            </a:pPr>
            <a:r>
              <a:rPr lang="en-US" altLang="en-US" b="1">
                <a:solidFill>
                  <a:srgbClr val="3366FF"/>
                </a:solidFill>
                <a:latin typeface="Arial" charset="0"/>
              </a:rPr>
              <a:t>Sample Exercise 3.7</a:t>
            </a:r>
            <a:r>
              <a:rPr lang="en-US" altLang="en-US" b="1">
                <a:solidFill>
                  <a:srgbClr val="4C4BE5"/>
                </a:solidFill>
                <a:latin typeface="Arial" charset="0"/>
              </a:rPr>
              <a:t> </a:t>
            </a:r>
            <a:r>
              <a:rPr lang="en-US" altLang="en-US" b="1">
                <a:latin typeface="Arial" charset="0"/>
              </a:rPr>
              <a:t>Estimating Numbers of Atoms</a:t>
            </a:r>
          </a:p>
        </p:txBody>
      </p:sp>
      <p:sp>
        <p:nvSpPr>
          <p:cNvPr id="15367"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8" name="Rectangle 20"/>
          <p:cNvSpPr>
            <a:spLocks noChangeArrowheads="1"/>
          </p:cNvSpPr>
          <p:nvPr/>
        </p:nvSpPr>
        <p:spPr bwMode="auto">
          <a:xfrm>
            <a:off x="320675" y="825500"/>
            <a:ext cx="933450"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15369"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499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99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994">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499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499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499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7"/>
          <p:cNvSpPr>
            <a:spLocks noChangeShapeType="1"/>
          </p:cNvSpPr>
          <p:nvPr/>
        </p:nvSpPr>
        <p:spPr bwMode="auto">
          <a:xfrm>
            <a:off x="304800" y="304800"/>
            <a:ext cx="0" cy="515937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 name="Line 10"/>
          <p:cNvSpPr>
            <a:spLocks noChangeShapeType="1"/>
          </p:cNvSpPr>
          <p:nvPr/>
        </p:nvSpPr>
        <p:spPr bwMode="auto">
          <a:xfrm>
            <a:off x="295275" y="54641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945" name="Text Box 17"/>
          <p:cNvSpPr txBox="1">
            <a:spLocks noChangeArrowheads="1"/>
          </p:cNvSpPr>
          <p:nvPr/>
        </p:nvSpPr>
        <p:spPr bwMode="auto">
          <a:xfrm>
            <a:off x="320675" y="1164989"/>
            <a:ext cx="8364538" cy="189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marL="0" indent="0">
              <a:spcBef>
                <a:spcPct val="0"/>
              </a:spcBef>
              <a:buFontTx/>
              <a:buNone/>
              <a:defRPr/>
            </a:pPr>
            <a:r>
              <a:rPr lang="en-US" altLang="en-US" sz="1600" b="1" dirty="0">
                <a:solidFill>
                  <a:srgbClr val="3366FF"/>
                </a:solidFill>
                <a:latin typeface="Arial" pitchFamily="34" charset="0"/>
                <a:cs typeface="Arial" pitchFamily="34" charset="0"/>
              </a:rPr>
              <a:t>Solution</a:t>
            </a:r>
          </a:p>
          <a:p>
            <a:pPr marL="0" indent="0">
              <a:spcBef>
                <a:spcPct val="0"/>
              </a:spcBef>
              <a:buFontTx/>
              <a:buNone/>
              <a:defRPr/>
            </a:pPr>
            <a:endParaRPr lang="en-US" altLang="en-US" sz="1000" b="1" dirty="0">
              <a:cs typeface="Arial" charset="0"/>
            </a:endParaRPr>
          </a:p>
          <a:p>
            <a:pPr marL="0" indent="0">
              <a:spcBef>
                <a:spcPct val="0"/>
              </a:spcBef>
              <a:buFontTx/>
              <a:buNone/>
              <a:defRPr/>
            </a:pPr>
            <a:r>
              <a:rPr lang="en-US" altLang="en-US" sz="1400" b="1" dirty="0">
                <a:cs typeface="Arial" charset="0"/>
              </a:rPr>
              <a:t>Analyze </a:t>
            </a:r>
            <a:r>
              <a:rPr lang="en-US" altLang="en-US" sz="1400" dirty="0">
                <a:cs typeface="Arial" charset="0"/>
              </a:rPr>
              <a:t>We are given the amount of a substance (0.350 </a:t>
            </a:r>
            <a:r>
              <a:rPr lang="en-US" altLang="en-US" sz="1400" dirty="0" err="1">
                <a:cs typeface="Arial" charset="0"/>
              </a:rPr>
              <a:t>mol</a:t>
            </a:r>
            <a:r>
              <a:rPr lang="en-US" altLang="en-US" sz="1400" dirty="0">
                <a:cs typeface="Arial" charset="0"/>
              </a:rPr>
              <a:t>) and its chemical formula 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altLang="en-US" sz="1400" dirty="0">
                <a:cs typeface="Arial" charset="0"/>
              </a:rPr>
              <a:t>. The unknown is the number of H atoms in the sample.</a:t>
            </a:r>
          </a:p>
          <a:p>
            <a:pPr>
              <a:spcBef>
                <a:spcPct val="0"/>
              </a:spcBef>
              <a:buFontTx/>
              <a:buNone/>
              <a:defRPr/>
            </a:pPr>
            <a:endParaRPr lang="en-US" altLang="en-US" sz="1400" dirty="0">
              <a:cs typeface="Arial" charset="0"/>
            </a:endParaRPr>
          </a:p>
          <a:p>
            <a:pPr>
              <a:spcBef>
                <a:spcPct val="0"/>
              </a:spcBef>
              <a:buFontTx/>
              <a:buNone/>
              <a:defRPr/>
            </a:pPr>
            <a:r>
              <a:rPr lang="en-US" altLang="en-US" sz="1400" b="1" dirty="0">
                <a:cs typeface="Arial" charset="0"/>
              </a:rPr>
              <a:t>Plan </a:t>
            </a:r>
            <a:r>
              <a:rPr lang="en-US" altLang="en-US" sz="1400" dirty="0">
                <a:cs typeface="Arial" charset="0"/>
              </a:rPr>
              <a:t>Avogadro’s number provides the conversion factor between number of moles of 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altLang="en-US" sz="1400" dirty="0">
                <a:cs typeface="Arial" charset="0"/>
              </a:rPr>
              <a:t> and number of </a:t>
            </a:r>
          </a:p>
          <a:p>
            <a:pPr>
              <a:spcBef>
                <a:spcPct val="0"/>
              </a:spcBef>
              <a:buFontTx/>
              <a:buNone/>
              <a:defRPr/>
            </a:pPr>
            <a:r>
              <a:rPr lang="en-US" altLang="en-US" sz="1400" dirty="0">
                <a:cs typeface="Arial" charset="0"/>
              </a:rPr>
              <a:t>molecules of 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altLang="en-US" sz="1400" dirty="0">
                <a:cs typeface="Arial" charset="0"/>
              </a:rPr>
              <a:t>: 1 </a:t>
            </a:r>
            <a:r>
              <a:rPr lang="en-US" altLang="en-US" sz="1400" dirty="0" err="1">
                <a:cs typeface="Arial" charset="0"/>
              </a:rPr>
              <a:t>mol</a:t>
            </a:r>
            <a:r>
              <a:rPr lang="en-US" altLang="en-US" sz="1400" dirty="0">
                <a:cs typeface="Arial" charset="0"/>
              </a:rPr>
              <a:t> 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altLang="en-US" sz="1400" dirty="0">
                <a:cs typeface="Arial" charset="0"/>
              </a:rPr>
              <a:t> = 6.02 × 10</a:t>
            </a:r>
            <a:r>
              <a:rPr lang="en-US" altLang="en-US" sz="1400" baseline="30000" dirty="0">
                <a:cs typeface="Arial" charset="0"/>
              </a:rPr>
              <a:t>23</a:t>
            </a:r>
            <a:r>
              <a:rPr lang="en-US" altLang="en-US" sz="1400" dirty="0">
                <a:cs typeface="Arial" charset="0"/>
              </a:rPr>
              <a:t> molecules of 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altLang="en-US" sz="1400" dirty="0">
                <a:cs typeface="Arial" charset="0"/>
              </a:rPr>
              <a:t>. Once we know the number of </a:t>
            </a:r>
          </a:p>
          <a:p>
            <a:pPr>
              <a:spcBef>
                <a:spcPct val="0"/>
              </a:spcBef>
              <a:buFontTx/>
              <a:buNone/>
              <a:defRPr/>
            </a:pPr>
            <a:r>
              <a:rPr lang="en-US" altLang="en-US" sz="1400" dirty="0">
                <a:cs typeface="Arial" charset="0"/>
              </a:rPr>
              <a:t>molecules of 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altLang="en-US" sz="1400" dirty="0">
                <a:cs typeface="Arial" charset="0"/>
              </a:rPr>
              <a:t>, we can use the chemical formula, which tells us that each molecule of 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altLang="en-US" sz="1400" dirty="0">
                <a:cs typeface="Arial" charset="0"/>
              </a:rPr>
              <a:t> contains </a:t>
            </a:r>
          </a:p>
          <a:p>
            <a:pPr>
              <a:spcBef>
                <a:spcPct val="0"/>
              </a:spcBef>
              <a:buFontTx/>
              <a:buNone/>
              <a:defRPr/>
            </a:pPr>
            <a:r>
              <a:rPr lang="en-US" altLang="en-US" sz="1400" dirty="0">
                <a:cs typeface="Arial" charset="0"/>
              </a:rPr>
              <a:t>12 H atoms. Thus, we convert moles of 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altLang="en-US" sz="1400" dirty="0">
                <a:cs typeface="Arial" charset="0"/>
              </a:rPr>
              <a:t> to molecules of 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altLang="en-US" sz="1400" dirty="0">
                <a:cs typeface="Arial" charset="0"/>
              </a:rPr>
              <a:t> and then determine the number of </a:t>
            </a:r>
          </a:p>
          <a:p>
            <a:pPr>
              <a:spcBef>
                <a:spcPct val="0"/>
              </a:spcBef>
              <a:buFontTx/>
              <a:buNone/>
              <a:defRPr/>
            </a:pPr>
            <a:r>
              <a:rPr lang="en-US" altLang="en-US" sz="1400" dirty="0">
                <a:cs typeface="Arial" charset="0"/>
              </a:rPr>
              <a:t>atoms of H from the number of molecules of 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altLang="en-US" sz="1400" dirty="0">
                <a:cs typeface="Arial" charset="0"/>
              </a:rPr>
              <a:t>:</a:t>
            </a:r>
          </a:p>
          <a:p>
            <a:pPr>
              <a:spcBef>
                <a:spcPct val="0"/>
              </a:spcBef>
              <a:buFontTx/>
              <a:buNone/>
              <a:defRPr/>
            </a:pPr>
            <a:endParaRPr lang="en-US" altLang="en-US" sz="1400" dirty="0">
              <a:cs typeface="Arial" charset="0"/>
            </a:endParaRPr>
          </a:p>
          <a:p>
            <a:pPr>
              <a:spcBef>
                <a:spcPct val="0"/>
              </a:spcBef>
              <a:buFontTx/>
              <a:buNone/>
              <a:defRPr/>
            </a:pPr>
            <a:r>
              <a:rPr lang="en-US" altLang="en-US" sz="1400" dirty="0">
                <a:cs typeface="Arial" charset="0"/>
              </a:rPr>
              <a:t>                                                  Moles 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altLang="en-US" sz="1400" dirty="0">
                <a:cs typeface="Arial" charset="0"/>
              </a:rPr>
              <a:t>             molecules 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altLang="en-US" sz="1400" dirty="0">
                <a:cs typeface="Arial" charset="0"/>
              </a:rPr>
              <a:t>           atoms H</a:t>
            </a:r>
          </a:p>
          <a:p>
            <a:pPr>
              <a:spcBef>
                <a:spcPct val="0"/>
              </a:spcBef>
              <a:buFontTx/>
              <a:buNone/>
              <a:defRPr/>
            </a:pPr>
            <a:endParaRPr lang="en-US" altLang="en-US" sz="1400" dirty="0">
              <a:cs typeface="Arial" charset="0"/>
            </a:endParaRPr>
          </a:p>
          <a:p>
            <a:pPr>
              <a:spcBef>
                <a:spcPct val="0"/>
              </a:spcBef>
              <a:buFontTx/>
              <a:buNone/>
              <a:defRPr/>
            </a:pPr>
            <a:r>
              <a:rPr lang="en-US" altLang="en-US" sz="1400" b="1" dirty="0">
                <a:cs typeface="Arial" charset="0"/>
              </a:rPr>
              <a:t>Solve</a:t>
            </a:r>
            <a:endParaRPr lang="en-US" altLang="en-US" sz="1400" dirty="0">
              <a:cs typeface="Arial" charset="0"/>
            </a:endParaRPr>
          </a:p>
        </p:txBody>
      </p:sp>
      <p:sp>
        <p:nvSpPr>
          <p:cNvPr id="16389"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eaLnBrk="0" hangingPunct="0">
              <a:spcBef>
                <a:spcPct val="50000"/>
              </a:spcBef>
            </a:pPr>
            <a:r>
              <a:rPr lang="en-US" altLang="en-US" b="1">
                <a:solidFill>
                  <a:srgbClr val="3366FF"/>
                </a:solidFill>
                <a:latin typeface="Arial" charset="0"/>
              </a:rPr>
              <a:t>Sample Exercise 3.8</a:t>
            </a:r>
            <a:r>
              <a:rPr lang="en-US" altLang="en-US" b="1">
                <a:solidFill>
                  <a:srgbClr val="4C4BE5"/>
                </a:solidFill>
                <a:latin typeface="Arial" charset="0"/>
              </a:rPr>
              <a:t> </a:t>
            </a:r>
            <a:r>
              <a:rPr lang="en-US" altLang="en-US" b="1">
                <a:latin typeface="Arial" charset="0"/>
              </a:rPr>
              <a:t>Converting Moles to Number of Atoms</a:t>
            </a:r>
          </a:p>
        </p:txBody>
      </p:sp>
      <p:sp>
        <p:nvSpPr>
          <p:cNvPr id="16391" name="Rectangle 20"/>
          <p:cNvSpPr>
            <a:spLocks noChangeArrowheads="1"/>
          </p:cNvSpPr>
          <p:nvPr/>
        </p:nvSpPr>
        <p:spPr bwMode="auto">
          <a:xfrm>
            <a:off x="320675" y="825500"/>
            <a:ext cx="8339138"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spAutoFit/>
          </a:bodyPr>
          <a:lstStyle/>
          <a:p>
            <a:pPr eaLnBrk="0" hangingPunct="0">
              <a:spcBef>
                <a:spcPct val="50000"/>
              </a:spcBef>
            </a:pPr>
            <a:r>
              <a:rPr lang="en-US" altLang="en-US" sz="1400"/>
              <a:t>Calculate the number of H atoms in 0.350 mol of C</a:t>
            </a:r>
            <a:r>
              <a:rPr lang="en-US" altLang="en-US" sz="1400" baseline="-25000"/>
              <a:t>6</a:t>
            </a:r>
            <a:r>
              <a:rPr lang="en-US" altLang="en-US" sz="1400"/>
              <a:t>H</a:t>
            </a:r>
            <a:r>
              <a:rPr lang="en-US" altLang="en-US" sz="1400" baseline="-25000"/>
              <a:t>12</a:t>
            </a:r>
            <a:r>
              <a:rPr lang="en-US" altLang="en-US" sz="1400"/>
              <a:t>O</a:t>
            </a:r>
            <a:r>
              <a:rPr lang="en-US" altLang="en-US" sz="1400" baseline="-25000"/>
              <a:t>6</a:t>
            </a:r>
            <a:r>
              <a:rPr lang="en-US" altLang="en-US" sz="1400"/>
              <a:t>.</a:t>
            </a:r>
          </a:p>
        </p:txBody>
      </p:sp>
      <p:sp>
        <p:nvSpPr>
          <p:cNvPr id="16392" name="Line 19"/>
          <p:cNvSpPr>
            <a:spLocks noChangeShapeType="1"/>
          </p:cNvSpPr>
          <p:nvPr/>
        </p:nvSpPr>
        <p:spPr bwMode="auto">
          <a:xfrm>
            <a:off x="396875" y="115093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3"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419" name="Picture 14" descr="W:\Victoria\55104 Brown WE\WE 3.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738" y="4429125"/>
            <a:ext cx="66960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l="42526" t="9157" r="47803" b="80331"/>
          <a:stretch>
            <a:fillRect/>
          </a:stretch>
        </p:blipFill>
        <p:spPr bwMode="auto">
          <a:xfrm>
            <a:off x="3833813" y="3604533"/>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l="42526" t="9157" r="47803" b="80331"/>
          <a:stretch>
            <a:fillRect/>
          </a:stretch>
        </p:blipFill>
        <p:spPr bwMode="auto">
          <a:xfrm>
            <a:off x="5738813" y="3598183"/>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94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294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294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294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294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294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294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7"/>
          <p:cNvSpPr>
            <a:spLocks noChangeShapeType="1"/>
          </p:cNvSpPr>
          <p:nvPr/>
        </p:nvSpPr>
        <p:spPr bwMode="auto">
          <a:xfrm>
            <a:off x="304800" y="304800"/>
            <a:ext cx="0" cy="374173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1" name="Line 10"/>
          <p:cNvSpPr>
            <a:spLocks noChangeShapeType="1"/>
          </p:cNvSpPr>
          <p:nvPr/>
        </p:nvSpPr>
        <p:spPr bwMode="auto">
          <a:xfrm>
            <a:off x="295275" y="404653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412" name="Group 11"/>
          <p:cNvGrpSpPr>
            <a:grpSpLocks/>
          </p:cNvGrpSpPr>
          <p:nvPr/>
        </p:nvGrpSpPr>
        <p:grpSpPr bwMode="auto">
          <a:xfrm>
            <a:off x="320675" y="2317750"/>
            <a:ext cx="7924800" cy="695325"/>
            <a:chOff x="192" y="1536"/>
            <a:chExt cx="4992" cy="438"/>
          </a:xfrm>
        </p:grpSpPr>
        <p:sp>
          <p:nvSpPr>
            <p:cNvPr id="17418"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17419"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4994" name="Text Box 18"/>
          <p:cNvSpPr txBox="1">
            <a:spLocks noChangeArrowheads="1"/>
          </p:cNvSpPr>
          <p:nvPr/>
        </p:nvSpPr>
        <p:spPr bwMode="auto">
          <a:xfrm>
            <a:off x="320675" y="1196975"/>
            <a:ext cx="8521700" cy="272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eaLnBrk="0" hangingPunct="0">
              <a:spcBef>
                <a:spcPct val="50000"/>
              </a:spcBef>
              <a:defRPr/>
            </a:pPr>
            <a:r>
              <a:rPr lang="en-US" sz="1400" b="1" dirty="0">
                <a:latin typeface="+mn-lt"/>
              </a:rPr>
              <a:t>Check </a:t>
            </a:r>
            <a:r>
              <a:rPr lang="en-US" sz="1400" dirty="0">
                <a:latin typeface="+mn-lt"/>
              </a:rPr>
              <a:t>We can do a ballpark calculation, figuring that 0.35(6 </a:t>
            </a:r>
            <a:r>
              <a:rPr lang="en-US" sz="1400" dirty="0"/>
              <a:t>×</a:t>
            </a:r>
            <a:r>
              <a:rPr lang="en-US" sz="1400" dirty="0">
                <a:latin typeface="+mn-lt"/>
              </a:rPr>
              <a:t> 10</a:t>
            </a:r>
            <a:r>
              <a:rPr lang="en-US" sz="1400" baseline="30000" dirty="0"/>
              <a:t>23</a:t>
            </a:r>
            <a:r>
              <a:rPr lang="en-US" sz="1400" dirty="0">
                <a:latin typeface="+mn-lt"/>
              </a:rPr>
              <a:t>) is about 2 </a:t>
            </a:r>
            <a:r>
              <a:rPr lang="en-US" sz="1400" dirty="0"/>
              <a:t>×</a:t>
            </a:r>
            <a:r>
              <a:rPr lang="en-US" sz="1400" dirty="0">
                <a:latin typeface="+mn-lt"/>
              </a:rPr>
              <a:t> 10</a:t>
            </a:r>
            <a:r>
              <a:rPr lang="en-US" sz="1400" baseline="30000" dirty="0"/>
              <a:t>23</a:t>
            </a:r>
            <a:r>
              <a:rPr lang="en-US" sz="1400" dirty="0">
                <a:latin typeface="+mn-lt"/>
              </a:rPr>
              <a:t> molecules of </a:t>
            </a:r>
            <a:r>
              <a:rPr lang="en-US" sz="1400" dirty="0"/>
              <a:t>C</a:t>
            </a:r>
            <a:r>
              <a:rPr lang="en-US" sz="1400" baseline="-25000" dirty="0"/>
              <a:t>6</a:t>
            </a:r>
            <a:r>
              <a:rPr lang="en-US" sz="1400" dirty="0"/>
              <a:t>H</a:t>
            </a:r>
            <a:r>
              <a:rPr lang="en-US" sz="1400" baseline="-25000" dirty="0"/>
              <a:t>12</a:t>
            </a:r>
            <a:r>
              <a:rPr lang="en-US" sz="1400" dirty="0"/>
              <a:t>O</a:t>
            </a:r>
            <a:r>
              <a:rPr lang="en-US" sz="1400" baseline="-25000" dirty="0"/>
              <a:t>6</a:t>
            </a:r>
            <a:r>
              <a:rPr lang="en-US" sz="1400" dirty="0">
                <a:latin typeface="+mn-lt"/>
              </a:rPr>
              <a:t>. We know that each one of these molecules contains 12 H atoms. 12(2 </a:t>
            </a:r>
            <a:r>
              <a:rPr lang="en-US" sz="1400" dirty="0"/>
              <a:t>×</a:t>
            </a:r>
            <a:r>
              <a:rPr lang="en-US" sz="1400" dirty="0">
                <a:latin typeface="+mn-lt"/>
              </a:rPr>
              <a:t> 10</a:t>
            </a:r>
            <a:r>
              <a:rPr lang="en-US" sz="1400" baseline="30000" dirty="0"/>
              <a:t>23</a:t>
            </a:r>
            <a:r>
              <a:rPr lang="en-US" sz="1400" dirty="0">
                <a:latin typeface="+mn-lt"/>
              </a:rPr>
              <a:t>) gives 24 </a:t>
            </a:r>
            <a:r>
              <a:rPr lang="en-US" sz="1400" dirty="0"/>
              <a:t>×</a:t>
            </a:r>
            <a:r>
              <a:rPr lang="en-US" sz="1400" dirty="0">
                <a:latin typeface="+mn-lt"/>
              </a:rPr>
              <a:t> 10</a:t>
            </a:r>
            <a:r>
              <a:rPr lang="en-US" sz="1400" baseline="30000" dirty="0"/>
              <a:t>23</a:t>
            </a:r>
            <a:r>
              <a:rPr lang="en-US" sz="1400" dirty="0">
                <a:latin typeface="+mn-lt"/>
              </a:rPr>
              <a:t> = 2.4 </a:t>
            </a:r>
            <a:r>
              <a:rPr lang="en-US" sz="1400" dirty="0"/>
              <a:t>×</a:t>
            </a:r>
            <a:r>
              <a:rPr lang="en-US" sz="1400" dirty="0">
                <a:latin typeface="+mn-lt"/>
              </a:rPr>
              <a:t> 10</a:t>
            </a:r>
            <a:r>
              <a:rPr lang="en-US" sz="1400" baseline="30000" dirty="0"/>
              <a:t>24</a:t>
            </a:r>
            <a:r>
              <a:rPr lang="en-US" sz="1400" dirty="0">
                <a:latin typeface="+mn-lt"/>
              </a:rPr>
              <a:t> H atoms, which is close to our result. Because we were asked for the number of H atoms, the units of our answer are correct. We check, too, for significant figures. The given data had three significant figures, as does our answer.</a:t>
            </a:r>
            <a:endParaRPr lang="en-US" sz="1400" b="1" dirty="0">
              <a:solidFill>
                <a:srgbClr val="3366FF"/>
              </a:solidFill>
              <a:latin typeface="+mn-lt"/>
            </a:endParaRPr>
          </a:p>
          <a:p>
            <a:pPr eaLnBrk="0" hangingPunct="0">
              <a:defRPr/>
            </a:pPr>
            <a:endParaRPr lang="en-US" sz="1600" b="1" dirty="0">
              <a:solidFill>
                <a:srgbClr val="3366FF"/>
              </a:solidFill>
              <a:latin typeface="Arial" charset="0"/>
            </a:endParaRPr>
          </a:p>
          <a:p>
            <a:pPr eaLnBrk="0" hangingPunct="0">
              <a:defRPr/>
            </a:pPr>
            <a:r>
              <a:rPr lang="en-US" sz="1600" b="1" dirty="0">
                <a:solidFill>
                  <a:srgbClr val="3366FF"/>
                </a:solidFill>
                <a:latin typeface="Arial" charset="0"/>
              </a:rPr>
              <a:t>Practice Exercise 1</a:t>
            </a:r>
          </a:p>
          <a:p>
            <a:pPr eaLnBrk="0" hangingPunct="0">
              <a:defRPr/>
            </a:pPr>
            <a:endParaRPr lang="en-US" sz="1000" b="1" dirty="0">
              <a:solidFill>
                <a:srgbClr val="3366FF"/>
              </a:solidFill>
              <a:latin typeface="Arial" charset="0"/>
            </a:endParaRPr>
          </a:p>
          <a:p>
            <a:pPr eaLnBrk="0" hangingPunct="0">
              <a:defRPr/>
            </a:pPr>
            <a:r>
              <a:rPr lang="en-US" sz="1400" dirty="0"/>
              <a:t>How many sulfur atoms are in </a:t>
            </a:r>
            <a:r>
              <a:rPr lang="en-US" sz="1400" b="1" dirty="0"/>
              <a:t>(a) </a:t>
            </a:r>
            <a:r>
              <a:rPr lang="en-US" sz="1400" dirty="0"/>
              <a:t>0.45 </a:t>
            </a:r>
            <a:r>
              <a:rPr lang="en-US" sz="1400" dirty="0" err="1"/>
              <a:t>mol</a:t>
            </a:r>
            <a:r>
              <a:rPr lang="en-US" sz="1400" dirty="0"/>
              <a:t> BaSO</a:t>
            </a:r>
            <a:r>
              <a:rPr lang="en-US" sz="1400" baseline="-25000" dirty="0"/>
              <a:t>4</a:t>
            </a:r>
            <a:r>
              <a:rPr lang="en-US" sz="1400" dirty="0"/>
              <a:t> and </a:t>
            </a:r>
            <a:r>
              <a:rPr lang="en-US" sz="1400" b="1" dirty="0"/>
              <a:t>(b) </a:t>
            </a:r>
            <a:r>
              <a:rPr lang="en-US" sz="1400" dirty="0"/>
              <a:t>1.10 </a:t>
            </a:r>
            <a:r>
              <a:rPr lang="en-US" sz="1400" dirty="0" err="1"/>
              <a:t>mol</a:t>
            </a:r>
            <a:r>
              <a:rPr lang="en-US" sz="1400" dirty="0"/>
              <a:t> of aluminum sulfide?</a:t>
            </a:r>
          </a:p>
          <a:p>
            <a:pPr eaLnBrk="0" hangingPunct="0">
              <a:spcBef>
                <a:spcPct val="50000"/>
              </a:spcBef>
              <a:defRPr/>
            </a:pPr>
            <a:endParaRPr lang="en-US" sz="1400" dirty="0"/>
          </a:p>
          <a:p>
            <a:pPr eaLnBrk="0" hangingPunct="0">
              <a:defRPr/>
            </a:pPr>
            <a:r>
              <a:rPr lang="en-US" sz="1600" b="1" dirty="0">
                <a:solidFill>
                  <a:srgbClr val="3366FF"/>
                </a:solidFill>
                <a:latin typeface="Arial" charset="0"/>
              </a:rPr>
              <a:t>Practice Exercise 2</a:t>
            </a:r>
          </a:p>
          <a:p>
            <a:pPr eaLnBrk="0" hangingPunct="0">
              <a:defRPr/>
            </a:pPr>
            <a:endParaRPr lang="en-US" sz="1000" b="1" dirty="0">
              <a:solidFill>
                <a:srgbClr val="3366FF"/>
              </a:solidFill>
              <a:latin typeface="Arial" charset="0"/>
            </a:endParaRPr>
          </a:p>
          <a:p>
            <a:pPr eaLnBrk="0" hangingPunct="0">
              <a:defRPr/>
            </a:pPr>
            <a:r>
              <a:rPr lang="en-US" sz="1400" dirty="0"/>
              <a:t>How many oxygen atoms are in </a:t>
            </a:r>
            <a:r>
              <a:rPr lang="en-US" sz="1400" b="1" dirty="0"/>
              <a:t>(a) </a:t>
            </a:r>
            <a:r>
              <a:rPr lang="en-US" sz="1400" dirty="0"/>
              <a:t>0.25 mol Ca(NO</a:t>
            </a:r>
            <a:r>
              <a:rPr lang="en-US" sz="1400" baseline="-25000" dirty="0"/>
              <a:t>3</a:t>
            </a:r>
            <a:r>
              <a:rPr lang="en-US" sz="1400" dirty="0"/>
              <a:t>)</a:t>
            </a:r>
            <a:r>
              <a:rPr lang="en-US" sz="1400" baseline="-25000" dirty="0"/>
              <a:t>2</a:t>
            </a:r>
            <a:r>
              <a:rPr lang="en-US" sz="1400" dirty="0"/>
              <a:t> and</a:t>
            </a:r>
            <a:r>
              <a:rPr lang="en-US" sz="1400" b="1" dirty="0"/>
              <a:t> (b) </a:t>
            </a:r>
            <a:r>
              <a:rPr lang="en-US" sz="1400" dirty="0"/>
              <a:t>1.50 mol of sodium carbonate?</a:t>
            </a:r>
          </a:p>
        </p:txBody>
      </p:sp>
      <p:sp>
        <p:nvSpPr>
          <p:cNvPr id="17414"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eaLnBrk="0" hangingPunct="0">
              <a:spcBef>
                <a:spcPct val="50000"/>
              </a:spcBef>
            </a:pPr>
            <a:r>
              <a:rPr lang="en-US" altLang="en-US" b="1">
                <a:solidFill>
                  <a:srgbClr val="3366FF"/>
                </a:solidFill>
                <a:latin typeface="Arial" charset="0"/>
              </a:rPr>
              <a:t>Sample Exercise 3.8</a:t>
            </a:r>
            <a:r>
              <a:rPr lang="en-US" altLang="en-US" b="1">
                <a:solidFill>
                  <a:srgbClr val="4C4BE5"/>
                </a:solidFill>
                <a:latin typeface="Arial" charset="0"/>
              </a:rPr>
              <a:t> </a:t>
            </a:r>
            <a:r>
              <a:rPr lang="en-US" altLang="en-US" b="1">
                <a:latin typeface="Arial" charset="0"/>
              </a:rPr>
              <a:t>Converting Moles to Number of Atoms</a:t>
            </a:r>
          </a:p>
        </p:txBody>
      </p:sp>
      <p:sp>
        <p:nvSpPr>
          <p:cNvPr id="17415"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6" name="Rectangle 20"/>
          <p:cNvSpPr>
            <a:spLocks noChangeArrowheads="1"/>
          </p:cNvSpPr>
          <p:nvPr/>
        </p:nvSpPr>
        <p:spPr bwMode="auto">
          <a:xfrm>
            <a:off x="320675" y="825500"/>
            <a:ext cx="933450"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17417"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499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994">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499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499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7"/>
          <p:cNvSpPr>
            <a:spLocks noChangeShapeType="1"/>
          </p:cNvSpPr>
          <p:nvPr/>
        </p:nvSpPr>
        <p:spPr bwMode="auto">
          <a:xfrm>
            <a:off x="304800" y="304800"/>
            <a:ext cx="0" cy="544195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5" name="Line 10"/>
          <p:cNvSpPr>
            <a:spLocks noChangeShapeType="1"/>
          </p:cNvSpPr>
          <p:nvPr/>
        </p:nvSpPr>
        <p:spPr bwMode="auto">
          <a:xfrm>
            <a:off x="295275" y="57467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436" name="Group 14"/>
          <p:cNvGrpSpPr>
            <a:grpSpLocks/>
          </p:cNvGrpSpPr>
          <p:nvPr/>
        </p:nvGrpSpPr>
        <p:grpSpPr bwMode="auto">
          <a:xfrm>
            <a:off x="304800" y="3733800"/>
            <a:ext cx="7924800" cy="695325"/>
            <a:chOff x="192" y="1536"/>
            <a:chExt cx="4992" cy="438"/>
          </a:xfrm>
        </p:grpSpPr>
        <p:sp>
          <p:nvSpPr>
            <p:cNvPr id="18444"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18445"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2945" name="Text Box 17"/>
          <p:cNvSpPr txBox="1">
            <a:spLocks noChangeArrowheads="1"/>
          </p:cNvSpPr>
          <p:nvPr/>
        </p:nvSpPr>
        <p:spPr bwMode="auto">
          <a:xfrm>
            <a:off x="320675" y="1245951"/>
            <a:ext cx="8364538" cy="201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spcBef>
                <a:spcPct val="0"/>
              </a:spcBef>
              <a:buFontTx/>
              <a:buNone/>
              <a:defRPr/>
            </a:pPr>
            <a:r>
              <a:rPr lang="en-US" altLang="en-US" sz="1600" b="1" dirty="0">
                <a:solidFill>
                  <a:srgbClr val="3366FF"/>
                </a:solidFill>
                <a:latin typeface="Arial" pitchFamily="34" charset="0"/>
                <a:cs typeface="Arial" pitchFamily="34" charset="0"/>
              </a:rPr>
              <a:t>Solution</a:t>
            </a:r>
          </a:p>
          <a:p>
            <a:pPr>
              <a:spcBef>
                <a:spcPct val="0"/>
              </a:spcBef>
              <a:buFontTx/>
              <a:buNone/>
              <a:defRPr/>
            </a:pPr>
            <a:endParaRPr lang="en-US" altLang="en-US" sz="1000" b="1" dirty="0">
              <a:cs typeface="Arial" charset="0"/>
            </a:endParaRPr>
          </a:p>
          <a:p>
            <a:pPr>
              <a:spcBef>
                <a:spcPct val="0"/>
              </a:spcBef>
              <a:buFontTx/>
              <a:buNone/>
              <a:defRPr/>
            </a:pPr>
            <a:r>
              <a:rPr lang="en-US" altLang="en-US" sz="1400" b="1" dirty="0">
                <a:cs typeface="Arial" charset="0"/>
              </a:rPr>
              <a:t>Analyze </a:t>
            </a:r>
            <a:r>
              <a:rPr lang="en-US" altLang="en-US" sz="1400" dirty="0">
                <a:cs typeface="Arial" charset="0"/>
              </a:rPr>
              <a:t>We are given a chemical formula and asked to determine its molar mass.</a:t>
            </a:r>
          </a:p>
          <a:p>
            <a:pPr>
              <a:spcBef>
                <a:spcPct val="0"/>
              </a:spcBef>
              <a:buFontTx/>
              <a:buNone/>
              <a:defRPr/>
            </a:pPr>
            <a:endParaRPr lang="en-US" altLang="en-US" sz="1400" dirty="0">
              <a:cs typeface="Arial" charset="0"/>
            </a:endParaRPr>
          </a:p>
          <a:p>
            <a:pPr marL="0" indent="0">
              <a:spcBef>
                <a:spcPct val="0"/>
              </a:spcBef>
              <a:buFontTx/>
              <a:buNone/>
              <a:defRPr/>
            </a:pPr>
            <a:r>
              <a:rPr lang="en-US" altLang="en-US" sz="1400" b="1" dirty="0">
                <a:cs typeface="Arial" charset="0"/>
              </a:rPr>
              <a:t>Plan </a:t>
            </a:r>
            <a:r>
              <a:rPr lang="en-US" altLang="en-US" sz="1400" dirty="0">
                <a:cs typeface="Arial" charset="0"/>
              </a:rPr>
              <a:t>Because the molar mass of any substance is numerically equal to its formula weight, we first determine the formula weight of glucose by adding the atomic weights of its component atoms. The formula weight will have units of </a:t>
            </a:r>
            <a:r>
              <a:rPr lang="en-US" altLang="en-US" sz="1400" dirty="0" err="1">
                <a:cs typeface="Arial" charset="0"/>
              </a:rPr>
              <a:t>amu</a:t>
            </a:r>
            <a:r>
              <a:rPr lang="en-US" altLang="en-US" sz="1400" dirty="0">
                <a:cs typeface="Arial" charset="0"/>
              </a:rPr>
              <a:t>, whereas the molar mass has units of grams per mole (g/</a:t>
            </a:r>
            <a:r>
              <a:rPr lang="en-US" altLang="en-US" sz="1400" dirty="0" err="1">
                <a:cs typeface="Arial" charset="0"/>
              </a:rPr>
              <a:t>mol</a:t>
            </a:r>
            <a:r>
              <a:rPr lang="en-US" altLang="en-US" sz="1400" dirty="0">
                <a:cs typeface="Arial" charset="0"/>
              </a:rPr>
              <a:t>).              </a:t>
            </a:r>
          </a:p>
          <a:p>
            <a:pPr marL="0" indent="0">
              <a:spcBef>
                <a:spcPct val="0"/>
              </a:spcBef>
              <a:buFontTx/>
              <a:buNone/>
              <a:defRPr/>
            </a:pPr>
            <a:r>
              <a:rPr lang="en-US" altLang="en-US" sz="1400" dirty="0">
                <a:cs typeface="Arial" charset="0"/>
              </a:rPr>
              <a:t>                                    </a:t>
            </a:r>
          </a:p>
          <a:p>
            <a:pPr>
              <a:spcBef>
                <a:spcPct val="0"/>
              </a:spcBef>
              <a:buFontTx/>
              <a:buNone/>
              <a:defRPr/>
            </a:pPr>
            <a:r>
              <a:rPr lang="en-US" altLang="en-US" sz="1400" b="1" dirty="0">
                <a:cs typeface="Arial" charset="0"/>
              </a:rPr>
              <a:t>Solve </a:t>
            </a:r>
            <a:r>
              <a:rPr lang="en-US" sz="1400" dirty="0">
                <a:cs typeface="Arial" charset="0"/>
              </a:rPr>
              <a:t>Our first step is to determine the formula weight of glucose:</a:t>
            </a: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marL="0" indent="0">
              <a:buFontTx/>
              <a:buNone/>
              <a:defRPr/>
            </a:pPr>
            <a:r>
              <a:rPr lang="en-US" sz="1400" dirty="0">
                <a:cs typeface="Arial" charset="0"/>
              </a:rPr>
              <a:t>Because glucose has a formula weight of 180.0 </a:t>
            </a:r>
            <a:r>
              <a:rPr lang="en-US" sz="1400" dirty="0" err="1">
                <a:cs typeface="Arial" charset="0"/>
              </a:rPr>
              <a:t>amu</a:t>
            </a:r>
            <a:r>
              <a:rPr lang="en-US" sz="1400" dirty="0">
                <a:cs typeface="Arial" charset="0"/>
              </a:rPr>
              <a:t>, 1 </a:t>
            </a:r>
            <a:r>
              <a:rPr lang="en-US" sz="1400" dirty="0" err="1">
                <a:cs typeface="Arial" charset="0"/>
              </a:rPr>
              <a:t>mol</a:t>
            </a:r>
            <a:r>
              <a:rPr lang="en-US" sz="1400" dirty="0">
                <a:cs typeface="Arial" charset="0"/>
              </a:rPr>
              <a:t> of this substance </a:t>
            </a:r>
            <a:r>
              <a:rPr lang="en-US" altLang="en-US" sz="1400" dirty="0">
                <a:cs typeface="Arial" charset="0"/>
              </a:rPr>
              <a:t>(6.02 × 10</a:t>
            </a:r>
            <a:r>
              <a:rPr lang="en-US" altLang="en-US" sz="1400" baseline="30000" dirty="0">
                <a:cs typeface="Arial" charset="0"/>
              </a:rPr>
              <a:t>23</a:t>
            </a:r>
            <a:r>
              <a:rPr lang="en-US" altLang="en-US" sz="1400" dirty="0">
                <a:cs typeface="Arial" charset="0"/>
              </a:rPr>
              <a:t> molecules) has a mass of 180.0 g. In other words, 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altLang="en-US" sz="1400" dirty="0">
                <a:cs typeface="Arial" charset="0"/>
              </a:rPr>
              <a:t> has a molar mass of 180.0 g/mol.</a:t>
            </a:r>
          </a:p>
          <a:p>
            <a:pPr marL="0" indent="0">
              <a:buFontTx/>
              <a:buNone/>
              <a:defRPr/>
            </a:pPr>
            <a:endParaRPr lang="en-US" altLang="en-US" sz="1400" dirty="0">
              <a:cs typeface="Arial" charset="0"/>
            </a:endParaRPr>
          </a:p>
          <a:p>
            <a:pPr marL="0" indent="0">
              <a:spcBef>
                <a:spcPct val="0"/>
              </a:spcBef>
              <a:buFontTx/>
              <a:buNone/>
              <a:defRPr/>
            </a:pPr>
            <a:r>
              <a:rPr lang="en-US" altLang="en-US" sz="1400" b="1" dirty="0">
                <a:cs typeface="Arial" charset="0"/>
              </a:rPr>
              <a:t>Check</a:t>
            </a:r>
            <a:r>
              <a:rPr lang="en-US" altLang="en-US" sz="1400" dirty="0">
                <a:cs typeface="Arial" charset="0"/>
              </a:rPr>
              <a:t> A molar mass below 250 seems reasonable based on the earlier examples we have encountered, and grams per mole is the appropriate unit for the molar mass.</a:t>
            </a:r>
          </a:p>
        </p:txBody>
      </p:sp>
      <p:sp>
        <p:nvSpPr>
          <p:cNvPr id="18438"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eaLnBrk="0" hangingPunct="0">
              <a:spcBef>
                <a:spcPct val="50000"/>
              </a:spcBef>
            </a:pPr>
            <a:r>
              <a:rPr lang="en-US" altLang="en-US" b="1">
                <a:solidFill>
                  <a:srgbClr val="3366FF"/>
                </a:solidFill>
                <a:latin typeface="Arial" charset="0"/>
              </a:rPr>
              <a:t>Sample Exercise 3.9</a:t>
            </a:r>
            <a:r>
              <a:rPr lang="en-US" altLang="en-US" b="1">
                <a:solidFill>
                  <a:srgbClr val="4C4BE5"/>
                </a:solidFill>
                <a:latin typeface="Arial" charset="0"/>
              </a:rPr>
              <a:t> </a:t>
            </a:r>
            <a:r>
              <a:rPr lang="en-US" altLang="en-US" b="1">
                <a:latin typeface="Arial" charset="0"/>
              </a:rPr>
              <a:t>Calculating Molar Mass</a:t>
            </a:r>
          </a:p>
        </p:txBody>
      </p:sp>
      <p:sp>
        <p:nvSpPr>
          <p:cNvPr id="18440" name="Rectangle 20"/>
          <p:cNvSpPr>
            <a:spLocks noChangeArrowheads="1"/>
          </p:cNvSpPr>
          <p:nvPr/>
        </p:nvSpPr>
        <p:spPr bwMode="auto">
          <a:xfrm>
            <a:off x="320675" y="825500"/>
            <a:ext cx="8339138"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spAutoFit/>
          </a:bodyPr>
          <a:lstStyle/>
          <a:p>
            <a:pPr eaLnBrk="0" hangingPunct="0">
              <a:spcBef>
                <a:spcPct val="50000"/>
              </a:spcBef>
            </a:pPr>
            <a:r>
              <a:rPr lang="en-US" altLang="en-US" sz="1400"/>
              <a:t>What is the molar mass of glucose, C</a:t>
            </a:r>
            <a:r>
              <a:rPr lang="en-US" altLang="en-US" sz="1400" baseline="-25000"/>
              <a:t>6</a:t>
            </a:r>
            <a:r>
              <a:rPr lang="en-US" altLang="en-US" sz="1400"/>
              <a:t>H</a:t>
            </a:r>
            <a:r>
              <a:rPr lang="en-US" altLang="en-US" sz="1400" baseline="-25000"/>
              <a:t>12</a:t>
            </a:r>
            <a:r>
              <a:rPr lang="en-US" altLang="en-US" sz="1400"/>
              <a:t>O</a:t>
            </a:r>
            <a:r>
              <a:rPr lang="en-US" altLang="en-US" sz="1400" baseline="-25000"/>
              <a:t>6</a:t>
            </a:r>
            <a:r>
              <a:rPr lang="en-US" altLang="en-US" sz="1400"/>
              <a:t>?</a:t>
            </a:r>
          </a:p>
        </p:txBody>
      </p:sp>
      <p:sp>
        <p:nvSpPr>
          <p:cNvPr id="18441" name="Line 19"/>
          <p:cNvSpPr>
            <a:spLocks noChangeShapeType="1"/>
          </p:cNvSpPr>
          <p:nvPr/>
        </p:nvSpPr>
        <p:spPr bwMode="auto">
          <a:xfrm>
            <a:off x="396875" y="122713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2"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467" name="Picture 14" descr="W:\Victoria\55104 Brown WE\WE 3.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1331" y="3379789"/>
            <a:ext cx="3036887"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94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294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2945">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294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7"/>
          <p:cNvSpPr>
            <a:spLocks noChangeShapeType="1"/>
          </p:cNvSpPr>
          <p:nvPr/>
        </p:nvSpPr>
        <p:spPr bwMode="auto">
          <a:xfrm>
            <a:off x="304800" y="304800"/>
            <a:ext cx="0" cy="310832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9" name="Line 10"/>
          <p:cNvSpPr>
            <a:spLocks noChangeShapeType="1"/>
          </p:cNvSpPr>
          <p:nvPr/>
        </p:nvSpPr>
        <p:spPr bwMode="auto">
          <a:xfrm>
            <a:off x="295275" y="341312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460" name="Group 11"/>
          <p:cNvGrpSpPr>
            <a:grpSpLocks/>
          </p:cNvGrpSpPr>
          <p:nvPr/>
        </p:nvGrpSpPr>
        <p:grpSpPr bwMode="auto">
          <a:xfrm>
            <a:off x="320675" y="2317750"/>
            <a:ext cx="7924800" cy="695325"/>
            <a:chOff x="192" y="1536"/>
            <a:chExt cx="4992" cy="438"/>
          </a:xfrm>
        </p:grpSpPr>
        <p:sp>
          <p:nvSpPr>
            <p:cNvPr id="19466"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19467"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4994" name="Text Box 18"/>
          <p:cNvSpPr txBox="1">
            <a:spLocks noChangeArrowheads="1"/>
          </p:cNvSpPr>
          <p:nvPr/>
        </p:nvSpPr>
        <p:spPr bwMode="auto">
          <a:xfrm>
            <a:off x="320675" y="1201738"/>
            <a:ext cx="8521700" cy="181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600" b="1">
                <a:solidFill>
                  <a:srgbClr val="3366FF"/>
                </a:solidFill>
                <a:latin typeface="Arial" charset="0"/>
              </a:rPr>
              <a:t>Practice Exercise 1</a:t>
            </a:r>
          </a:p>
          <a:p>
            <a:endParaRPr lang="en-US" altLang="en-US" sz="1000" b="1">
              <a:solidFill>
                <a:srgbClr val="3366FF"/>
              </a:solidFill>
              <a:latin typeface="Arial" charset="0"/>
            </a:endParaRPr>
          </a:p>
          <a:p>
            <a:r>
              <a:rPr lang="en-US" altLang="en-US" sz="1400"/>
              <a:t>A sample of an ionic compound containing iron and chlorine is analyzed and found to have a molar mass of </a:t>
            </a:r>
            <a:br>
              <a:rPr lang="en-US" altLang="en-US" sz="1400"/>
            </a:br>
            <a:r>
              <a:rPr lang="en-US" altLang="en-US" sz="1400"/>
              <a:t>126.8 g/mol. What is the charge of the iron in this compound?</a:t>
            </a:r>
          </a:p>
          <a:p>
            <a:endParaRPr lang="en-US" altLang="en-US" sz="200"/>
          </a:p>
          <a:p>
            <a:r>
              <a:rPr lang="en-US" altLang="en-US" sz="1400" b="1"/>
              <a:t>(a) </a:t>
            </a:r>
            <a:r>
              <a:rPr lang="en-US" altLang="en-US" sz="1400"/>
              <a:t>1+, </a:t>
            </a:r>
            <a:r>
              <a:rPr lang="en-US" altLang="en-US" sz="1400" b="1"/>
              <a:t>(b) </a:t>
            </a:r>
            <a:r>
              <a:rPr lang="en-US" altLang="en-US" sz="1400"/>
              <a:t>2+, </a:t>
            </a:r>
            <a:r>
              <a:rPr lang="en-US" altLang="en-US" sz="1400" b="1"/>
              <a:t>(c) </a:t>
            </a:r>
            <a:r>
              <a:rPr lang="en-US" altLang="en-US" sz="1400"/>
              <a:t>3+, </a:t>
            </a:r>
            <a:r>
              <a:rPr lang="en-US" altLang="en-US" sz="1400" b="1"/>
              <a:t>(d) </a:t>
            </a:r>
            <a:r>
              <a:rPr lang="en-US" altLang="en-US" sz="1400"/>
              <a:t>4+.</a:t>
            </a:r>
          </a:p>
          <a:p>
            <a:pPr>
              <a:spcBef>
                <a:spcPct val="50000"/>
              </a:spcBef>
            </a:pPr>
            <a:endParaRPr lang="en-US" altLang="en-US" sz="1400"/>
          </a:p>
          <a:p>
            <a:r>
              <a:rPr lang="en-US" altLang="en-US" sz="1600" b="1">
                <a:solidFill>
                  <a:srgbClr val="3366FF"/>
                </a:solidFill>
                <a:latin typeface="Arial" charset="0"/>
              </a:rPr>
              <a:t>Practice Exercise 2</a:t>
            </a:r>
          </a:p>
          <a:p>
            <a:endParaRPr lang="en-US" altLang="en-US" sz="1000" b="1">
              <a:solidFill>
                <a:srgbClr val="3366FF"/>
              </a:solidFill>
              <a:latin typeface="Arial" charset="0"/>
            </a:endParaRPr>
          </a:p>
          <a:p>
            <a:r>
              <a:rPr lang="en-US" altLang="en-US" sz="1400"/>
              <a:t>Calculate the molar mass of Ca(NO</a:t>
            </a:r>
            <a:r>
              <a:rPr lang="en-US" altLang="en-US" sz="1400" baseline="-25000"/>
              <a:t>3</a:t>
            </a:r>
            <a:r>
              <a:rPr lang="en-US" altLang="en-US" sz="1400"/>
              <a:t>)</a:t>
            </a:r>
            <a:r>
              <a:rPr lang="en-US" altLang="en-US" sz="1400" baseline="-25000"/>
              <a:t>2</a:t>
            </a:r>
            <a:r>
              <a:rPr lang="en-US" altLang="en-US" sz="1400"/>
              <a:t>.</a:t>
            </a:r>
          </a:p>
        </p:txBody>
      </p:sp>
      <p:sp>
        <p:nvSpPr>
          <p:cNvPr id="19462"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eaLnBrk="0" hangingPunct="0">
              <a:spcBef>
                <a:spcPct val="50000"/>
              </a:spcBef>
            </a:pPr>
            <a:r>
              <a:rPr lang="en-US" altLang="en-US" b="1">
                <a:solidFill>
                  <a:srgbClr val="3366FF"/>
                </a:solidFill>
                <a:latin typeface="Arial" charset="0"/>
              </a:rPr>
              <a:t>Sample Exercise 3.9</a:t>
            </a:r>
            <a:r>
              <a:rPr lang="en-US" altLang="en-US" b="1">
                <a:solidFill>
                  <a:srgbClr val="4C4BE5"/>
                </a:solidFill>
                <a:latin typeface="Arial" charset="0"/>
              </a:rPr>
              <a:t> </a:t>
            </a:r>
            <a:r>
              <a:rPr lang="en-US" altLang="en-US" b="1">
                <a:latin typeface="Arial" charset="0"/>
              </a:rPr>
              <a:t>Calculating Molar Mass</a:t>
            </a:r>
          </a:p>
        </p:txBody>
      </p:sp>
      <p:sp>
        <p:nvSpPr>
          <p:cNvPr id="19463"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4" name="Rectangle 20"/>
          <p:cNvSpPr>
            <a:spLocks noChangeArrowheads="1"/>
          </p:cNvSpPr>
          <p:nvPr/>
        </p:nvSpPr>
        <p:spPr bwMode="auto">
          <a:xfrm>
            <a:off x="320675" y="825500"/>
            <a:ext cx="933450"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19465"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499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499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499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7"/>
          <p:cNvSpPr>
            <a:spLocks noChangeShapeType="1"/>
          </p:cNvSpPr>
          <p:nvPr/>
        </p:nvSpPr>
        <p:spPr bwMode="auto">
          <a:xfrm>
            <a:off x="304800" y="304800"/>
            <a:ext cx="0" cy="581977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3" name="Line 10"/>
          <p:cNvSpPr>
            <a:spLocks noChangeShapeType="1"/>
          </p:cNvSpPr>
          <p:nvPr/>
        </p:nvSpPr>
        <p:spPr bwMode="auto">
          <a:xfrm>
            <a:off x="295275" y="61245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484" name="Group 14"/>
          <p:cNvGrpSpPr>
            <a:grpSpLocks/>
          </p:cNvGrpSpPr>
          <p:nvPr/>
        </p:nvGrpSpPr>
        <p:grpSpPr bwMode="auto">
          <a:xfrm>
            <a:off x="304800" y="3733800"/>
            <a:ext cx="7924800" cy="695325"/>
            <a:chOff x="192" y="1536"/>
            <a:chExt cx="4992" cy="438"/>
          </a:xfrm>
        </p:grpSpPr>
        <p:sp>
          <p:nvSpPr>
            <p:cNvPr id="20492"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20493"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2945" name="Text Box 17"/>
          <p:cNvSpPr txBox="1">
            <a:spLocks noChangeArrowheads="1"/>
          </p:cNvSpPr>
          <p:nvPr/>
        </p:nvSpPr>
        <p:spPr bwMode="auto">
          <a:xfrm>
            <a:off x="320675" y="1169980"/>
            <a:ext cx="8364538" cy="361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marL="0" indent="0">
              <a:spcBef>
                <a:spcPct val="0"/>
              </a:spcBef>
              <a:buFontTx/>
              <a:buNone/>
              <a:defRPr/>
            </a:pPr>
            <a:r>
              <a:rPr lang="en-US" altLang="en-US" sz="1600" b="1" dirty="0">
                <a:solidFill>
                  <a:srgbClr val="3366FF"/>
                </a:solidFill>
                <a:latin typeface="Arial" pitchFamily="34" charset="0"/>
                <a:cs typeface="Arial" pitchFamily="34" charset="0"/>
              </a:rPr>
              <a:t>Solution</a:t>
            </a:r>
          </a:p>
          <a:p>
            <a:pPr marL="0" indent="0">
              <a:spcBef>
                <a:spcPct val="0"/>
              </a:spcBef>
              <a:buFontTx/>
              <a:buNone/>
              <a:defRPr/>
            </a:pPr>
            <a:endParaRPr lang="en-US" altLang="en-US" sz="1000" b="1" dirty="0">
              <a:cs typeface="Arial" charset="0"/>
            </a:endParaRPr>
          </a:p>
          <a:p>
            <a:pPr marL="0" indent="0">
              <a:spcBef>
                <a:spcPct val="0"/>
              </a:spcBef>
              <a:buFontTx/>
              <a:buNone/>
              <a:defRPr/>
            </a:pPr>
            <a:r>
              <a:rPr lang="en-US" altLang="en-US" sz="1400" b="1" dirty="0">
                <a:cs typeface="Arial" charset="0"/>
              </a:rPr>
              <a:t>Analyze </a:t>
            </a:r>
            <a:r>
              <a:rPr lang="en-US" altLang="en-US" sz="1400" dirty="0">
                <a:cs typeface="Arial" charset="0"/>
              </a:rPr>
              <a:t>We are given the number of grams of a substance and its chemical formula and asked to calculate the number of moles.</a:t>
            </a:r>
          </a:p>
          <a:p>
            <a:pPr>
              <a:spcBef>
                <a:spcPct val="0"/>
              </a:spcBef>
              <a:buFontTx/>
              <a:buNone/>
              <a:defRPr/>
            </a:pPr>
            <a:endParaRPr lang="en-US" altLang="en-US" sz="1400" dirty="0">
              <a:cs typeface="Arial" charset="0"/>
            </a:endParaRPr>
          </a:p>
          <a:p>
            <a:pPr marL="0" indent="0">
              <a:spcBef>
                <a:spcPct val="0"/>
              </a:spcBef>
              <a:buFontTx/>
              <a:buNone/>
              <a:defRPr/>
            </a:pPr>
            <a:r>
              <a:rPr lang="en-US" altLang="en-US" sz="1400" b="1" dirty="0">
                <a:cs typeface="Arial" charset="0"/>
              </a:rPr>
              <a:t>Plan </a:t>
            </a:r>
            <a:r>
              <a:rPr lang="en-US" altLang="en-US" sz="1400" dirty="0">
                <a:cs typeface="Arial" charset="0"/>
              </a:rPr>
              <a:t>The molar mass of a substance provides the factor for converting grams to moles. The molar mass of 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altLang="en-US" sz="1400" dirty="0">
                <a:cs typeface="Arial" charset="0"/>
              </a:rPr>
              <a:t> is 180.0 g/</a:t>
            </a:r>
            <a:r>
              <a:rPr lang="en-US" altLang="en-US" sz="1400" dirty="0" err="1">
                <a:cs typeface="Arial" charset="0"/>
              </a:rPr>
              <a:t>mol</a:t>
            </a:r>
            <a:r>
              <a:rPr lang="en-US" altLang="en-US" sz="1400" dirty="0">
                <a:cs typeface="Arial" charset="0"/>
              </a:rPr>
              <a:t> (Sample Exercise 3.9).  </a:t>
            </a:r>
          </a:p>
          <a:p>
            <a:pPr>
              <a:spcBef>
                <a:spcPct val="0"/>
              </a:spcBef>
              <a:buFontTx/>
              <a:buNone/>
              <a:defRPr/>
            </a:pPr>
            <a:r>
              <a:rPr lang="en-US" altLang="en-US" sz="1400" dirty="0">
                <a:cs typeface="Arial" charset="0"/>
              </a:rPr>
              <a:t>                                                </a:t>
            </a:r>
          </a:p>
          <a:p>
            <a:pPr>
              <a:spcBef>
                <a:spcPct val="0"/>
              </a:spcBef>
              <a:buFontTx/>
              <a:buNone/>
              <a:defRPr/>
            </a:pPr>
            <a:r>
              <a:rPr lang="en-US" altLang="en-US" sz="1400" b="1" dirty="0">
                <a:cs typeface="Arial" charset="0"/>
              </a:rPr>
              <a:t>Solve </a:t>
            </a:r>
            <a:r>
              <a:rPr lang="en-US" altLang="en-US" sz="1400" dirty="0">
                <a:cs typeface="Arial" charset="0"/>
              </a:rPr>
              <a:t>Using 1 </a:t>
            </a:r>
            <a:r>
              <a:rPr lang="en-US" altLang="en-US" sz="1400" dirty="0" err="1">
                <a:cs typeface="Arial" charset="0"/>
              </a:rPr>
              <a:t>mol</a:t>
            </a:r>
            <a:r>
              <a:rPr lang="en-US" altLang="en-US" sz="1400" dirty="0">
                <a:cs typeface="Arial" charset="0"/>
              </a:rPr>
              <a:t> 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altLang="en-US" sz="1400" dirty="0">
                <a:cs typeface="Arial" charset="0"/>
              </a:rPr>
              <a:t> = 180.0 g 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altLang="en-US" sz="1400" dirty="0">
                <a:cs typeface="Arial" charset="0"/>
              </a:rPr>
              <a:t> to write the appropriate conversion factor, we have</a:t>
            </a: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marL="0" indent="0">
              <a:spcBef>
                <a:spcPct val="0"/>
              </a:spcBef>
              <a:buFontTx/>
              <a:buNone/>
              <a:defRPr/>
            </a:pPr>
            <a:r>
              <a:rPr lang="en-US" altLang="en-US" sz="1400" b="1" dirty="0">
                <a:cs typeface="Arial" charset="0"/>
              </a:rPr>
              <a:t>Check</a:t>
            </a:r>
            <a:r>
              <a:rPr lang="en-US" altLang="en-US" sz="1400" dirty="0">
                <a:cs typeface="Arial" charset="0"/>
              </a:rPr>
              <a:t> Because 5.380 g is less than the molar mass, an answer less than 1 </a:t>
            </a:r>
            <a:r>
              <a:rPr lang="en-US" altLang="en-US" sz="1400" dirty="0" err="1">
                <a:cs typeface="Arial" charset="0"/>
              </a:rPr>
              <a:t>mol</a:t>
            </a:r>
            <a:r>
              <a:rPr lang="en-US" altLang="en-US" sz="1400" dirty="0">
                <a:cs typeface="Arial" charset="0"/>
              </a:rPr>
              <a:t> is reasonable. The unit </a:t>
            </a:r>
            <a:r>
              <a:rPr lang="en-US" altLang="en-US" sz="1400" dirty="0" err="1">
                <a:cs typeface="Arial" charset="0"/>
              </a:rPr>
              <a:t>mol</a:t>
            </a:r>
            <a:r>
              <a:rPr lang="en-US" altLang="en-US" sz="1400" dirty="0">
                <a:cs typeface="Arial" charset="0"/>
              </a:rPr>
              <a:t> is appropriate. The original data had four significant figures, so our answer has four significant figures.</a:t>
            </a:r>
          </a:p>
          <a:p>
            <a:pPr>
              <a:spcBef>
                <a:spcPct val="0"/>
              </a:spcBef>
              <a:buFontTx/>
              <a:buNone/>
              <a:defRPr/>
            </a:pPr>
            <a:endParaRPr lang="en-US" altLang="en-US" sz="1400" dirty="0">
              <a:cs typeface="Arial" charset="0"/>
            </a:endParaRPr>
          </a:p>
          <a:p>
            <a:pPr>
              <a:spcBef>
                <a:spcPct val="0"/>
              </a:spcBef>
              <a:buFontTx/>
              <a:buNone/>
              <a:defRPr/>
            </a:pPr>
            <a:r>
              <a:rPr lang="en-US" altLang="en-US" sz="1600" b="1" dirty="0">
                <a:solidFill>
                  <a:srgbClr val="3366FF"/>
                </a:solidFill>
                <a:latin typeface="Arial" charset="0"/>
                <a:cs typeface="Arial" charset="0"/>
              </a:rPr>
              <a:t>Practice Exercise 1</a:t>
            </a:r>
          </a:p>
          <a:p>
            <a:pPr>
              <a:spcBef>
                <a:spcPct val="0"/>
              </a:spcBef>
              <a:buFontTx/>
              <a:buNone/>
              <a:defRPr/>
            </a:pPr>
            <a:endParaRPr lang="en-US" altLang="en-US" sz="1000" b="1" dirty="0">
              <a:solidFill>
                <a:srgbClr val="3366FF"/>
              </a:solidFill>
              <a:latin typeface="Arial" charset="0"/>
              <a:cs typeface="Arial" charset="0"/>
            </a:endParaRPr>
          </a:p>
          <a:p>
            <a:pPr>
              <a:spcBef>
                <a:spcPct val="0"/>
              </a:spcBef>
              <a:buFontTx/>
              <a:buNone/>
              <a:defRPr/>
            </a:pPr>
            <a:r>
              <a:rPr lang="en-US" altLang="en-US" sz="1400" dirty="0">
                <a:cs typeface="Arial" charset="0"/>
              </a:rPr>
              <a:t>A 508-g sample of sodium bicarbonate (NaHCO</a:t>
            </a:r>
            <a:r>
              <a:rPr lang="en-US" altLang="en-US" sz="1400" baseline="-25000" dirty="0">
                <a:cs typeface="Arial" charset="0"/>
              </a:rPr>
              <a:t>3</a:t>
            </a:r>
            <a:r>
              <a:rPr lang="en-US" altLang="en-US" sz="1400" dirty="0">
                <a:cs typeface="Arial" charset="0"/>
              </a:rPr>
              <a:t>) contains how many moles of sodium bicarbonate?</a:t>
            </a:r>
          </a:p>
          <a:p>
            <a:pPr marL="0" indent="0">
              <a:spcBef>
                <a:spcPct val="0"/>
              </a:spcBef>
              <a:buFontTx/>
              <a:buNone/>
              <a:defRPr/>
            </a:pPr>
            <a:endParaRPr lang="en-US" altLang="en-US" sz="1400" dirty="0">
              <a:cs typeface="Arial" charset="0"/>
            </a:endParaRPr>
          </a:p>
          <a:p>
            <a:pPr marL="0" indent="0">
              <a:buFontTx/>
              <a:buNone/>
              <a:defRPr/>
            </a:pPr>
            <a:r>
              <a:rPr lang="en-US" altLang="en-US" sz="1600" b="1" dirty="0">
                <a:solidFill>
                  <a:srgbClr val="3366FF"/>
                </a:solidFill>
                <a:latin typeface="Arial" charset="0"/>
                <a:cs typeface="Arial" charset="0"/>
              </a:rPr>
              <a:t>Practice Exercise 2</a:t>
            </a:r>
          </a:p>
          <a:p>
            <a:pPr marL="0" indent="0">
              <a:spcBef>
                <a:spcPts val="0"/>
              </a:spcBef>
              <a:buFontTx/>
              <a:buNone/>
              <a:defRPr/>
            </a:pPr>
            <a:endParaRPr lang="en-US" altLang="en-US" sz="1000" b="1" dirty="0">
              <a:solidFill>
                <a:srgbClr val="3366FF"/>
              </a:solidFill>
              <a:latin typeface="Arial" charset="0"/>
              <a:cs typeface="Arial" charset="0"/>
            </a:endParaRPr>
          </a:p>
          <a:p>
            <a:pPr marL="0" indent="0">
              <a:spcBef>
                <a:spcPts val="0"/>
              </a:spcBef>
              <a:buFontTx/>
              <a:buNone/>
              <a:defRPr/>
            </a:pPr>
            <a:r>
              <a:rPr lang="en-US" altLang="en-US" sz="1400" dirty="0">
                <a:cs typeface="Arial" charset="0"/>
              </a:rPr>
              <a:t>How many moles of water are in 1.00 L of water, whose density is 1.00 g/mL?</a:t>
            </a:r>
          </a:p>
        </p:txBody>
      </p:sp>
      <p:sp>
        <p:nvSpPr>
          <p:cNvPr id="2048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eaLnBrk="0" hangingPunct="0">
              <a:spcBef>
                <a:spcPct val="50000"/>
              </a:spcBef>
            </a:pPr>
            <a:r>
              <a:rPr lang="en-US" altLang="en-US" b="1">
                <a:solidFill>
                  <a:srgbClr val="3366FF"/>
                </a:solidFill>
                <a:latin typeface="Arial" charset="0"/>
              </a:rPr>
              <a:t>Sample Exercise 3.10</a:t>
            </a:r>
            <a:r>
              <a:rPr lang="en-US" altLang="en-US" b="1">
                <a:solidFill>
                  <a:srgbClr val="4C4BE5"/>
                </a:solidFill>
                <a:latin typeface="Arial" charset="0"/>
              </a:rPr>
              <a:t> </a:t>
            </a:r>
            <a:r>
              <a:rPr lang="en-US" altLang="en-US" b="1">
                <a:latin typeface="Arial" charset="0"/>
              </a:rPr>
              <a:t>Converting Grams to Moles</a:t>
            </a:r>
          </a:p>
        </p:txBody>
      </p:sp>
      <p:sp>
        <p:nvSpPr>
          <p:cNvPr id="20488" name="Rectangle 20"/>
          <p:cNvSpPr>
            <a:spLocks noChangeArrowheads="1"/>
          </p:cNvSpPr>
          <p:nvPr/>
        </p:nvSpPr>
        <p:spPr bwMode="auto">
          <a:xfrm>
            <a:off x="320675" y="749300"/>
            <a:ext cx="8339138"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spAutoFit/>
          </a:bodyPr>
          <a:lstStyle/>
          <a:p>
            <a:pPr eaLnBrk="0" hangingPunct="0">
              <a:spcBef>
                <a:spcPct val="50000"/>
              </a:spcBef>
            </a:pPr>
            <a:r>
              <a:rPr lang="en-US" altLang="en-US" sz="1400"/>
              <a:t>Calculate the number of moles of glucose (C</a:t>
            </a:r>
            <a:r>
              <a:rPr lang="en-US" altLang="en-US" sz="1400" baseline="-25000"/>
              <a:t>6</a:t>
            </a:r>
            <a:r>
              <a:rPr lang="en-US" altLang="en-US" sz="1400"/>
              <a:t>H</a:t>
            </a:r>
            <a:r>
              <a:rPr lang="en-US" altLang="en-US" sz="1400" baseline="-25000"/>
              <a:t>12</a:t>
            </a:r>
            <a:r>
              <a:rPr lang="en-US" altLang="en-US" sz="1400"/>
              <a:t>O</a:t>
            </a:r>
            <a:r>
              <a:rPr lang="en-US" altLang="en-US" sz="1400" baseline="-25000"/>
              <a:t>6</a:t>
            </a:r>
            <a:r>
              <a:rPr lang="en-US" altLang="en-US" sz="1400"/>
              <a:t>) in 5.380 g </a:t>
            </a:r>
            <a:r>
              <a:rPr lang="en-US" sz="1400"/>
              <a:t>sample.</a:t>
            </a:r>
            <a:endParaRPr lang="en-US" altLang="en-US" sz="1400"/>
          </a:p>
        </p:txBody>
      </p:sp>
      <p:sp>
        <p:nvSpPr>
          <p:cNvPr id="20489" name="Line 19"/>
          <p:cNvSpPr>
            <a:spLocks noChangeShapeType="1"/>
          </p:cNvSpPr>
          <p:nvPr/>
        </p:nvSpPr>
        <p:spPr bwMode="auto">
          <a:xfrm>
            <a:off x="396875" y="115093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0"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1515" name="Picture 14" descr="W:\Victoria\55104 Brown WE\WE 3.1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688" y="3213784"/>
            <a:ext cx="38211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94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294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94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2945">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2945">
                                            <p:txEl>
                                              <p:pRg st="15" end="1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2945">
                                            <p:txEl>
                                              <p:pRg st="17" end="1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294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8"/>
          <p:cNvSpPr txBox="1">
            <a:spLocks noChangeArrowheads="1"/>
          </p:cNvSpPr>
          <p:nvPr/>
        </p:nvSpPr>
        <p:spPr bwMode="auto">
          <a:xfrm>
            <a:off x="320675" y="1198563"/>
            <a:ext cx="8743950" cy="297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marL="283464" indent="-283464" eaLnBrk="0" hangingPunct="0">
              <a:defRPr/>
            </a:pPr>
            <a:r>
              <a:rPr lang="en-US" sz="1400" dirty="0"/>
              <a:t>	Now the equation gives two N atoms and four O atoms on the right, so we go back to the left side. Placing the coefficient </a:t>
            </a:r>
            <a:r>
              <a:rPr lang="en-US" sz="1400" dirty="0">
                <a:solidFill>
                  <a:srgbClr val="FF0000"/>
                </a:solidFill>
              </a:rPr>
              <a:t>2</a:t>
            </a:r>
            <a:r>
              <a:rPr lang="en-US" sz="1400" dirty="0"/>
              <a:t> in front of NO balances both N and O:</a:t>
            </a:r>
          </a:p>
          <a:p>
            <a:pPr marL="283464" indent="-283464" eaLnBrk="0" hangingPunct="0">
              <a:defRPr/>
            </a:pPr>
            <a:endParaRPr lang="en-US" sz="800" dirty="0"/>
          </a:p>
          <a:p>
            <a:pPr marL="283464" indent="-283464" eaLnBrk="0" hangingPunct="0">
              <a:spcBef>
                <a:spcPct val="50000"/>
              </a:spcBef>
              <a:defRPr/>
            </a:pPr>
            <a:r>
              <a:rPr lang="en-US" sz="1400" dirty="0"/>
              <a:t>	O</a:t>
            </a:r>
            <a:r>
              <a:rPr lang="en-US" sz="1400" baseline="-25000" dirty="0"/>
              <a:t>2</a:t>
            </a:r>
            <a:r>
              <a:rPr lang="en-US" sz="1400" dirty="0"/>
              <a:t> + 2 NO          2 NO</a:t>
            </a:r>
            <a:r>
              <a:rPr lang="en-US" sz="1400" baseline="-25000" dirty="0"/>
              <a:t>2</a:t>
            </a:r>
            <a:r>
              <a:rPr lang="en-US" sz="1400" dirty="0"/>
              <a:t> (balanced)</a:t>
            </a:r>
          </a:p>
          <a:p>
            <a:pPr marL="283464" indent="-283464" eaLnBrk="0" hangingPunct="0">
              <a:spcBef>
                <a:spcPct val="50000"/>
              </a:spcBef>
              <a:tabLst>
                <a:tab pos="1425575" algn="l"/>
              </a:tabLst>
              <a:defRPr/>
            </a:pPr>
            <a:r>
              <a:rPr lang="pt-BR" sz="1400" dirty="0"/>
              <a:t>	 (2 N, 4 O)	(2 N, 4 O)</a:t>
            </a:r>
            <a:endParaRPr lang="en-US" sz="1400" dirty="0"/>
          </a:p>
          <a:p>
            <a:pPr marL="283464" indent="-283464" eaLnBrk="0" hangingPunct="0">
              <a:defRPr/>
            </a:pPr>
            <a:endParaRPr lang="en-US" sz="1000" b="1" dirty="0"/>
          </a:p>
          <a:p>
            <a:pPr marL="283464" indent="-283464" eaLnBrk="0" hangingPunct="0">
              <a:defRPr/>
            </a:pPr>
            <a:r>
              <a:rPr lang="en-US" sz="1400" b="1" dirty="0"/>
              <a:t>(c)	</a:t>
            </a:r>
            <a:r>
              <a:rPr lang="en-US" sz="1400" dirty="0"/>
              <a:t>The reactants box contains four O</a:t>
            </a:r>
            <a:r>
              <a:rPr lang="en-US" sz="1400" baseline="-25000" dirty="0"/>
              <a:t>2</a:t>
            </a:r>
            <a:r>
              <a:rPr lang="en-US" sz="1400" dirty="0"/>
              <a:t> and eight NO. Thus, the molecular ratio is one O</a:t>
            </a:r>
            <a:r>
              <a:rPr lang="en-US" sz="1400" baseline="-25000" dirty="0"/>
              <a:t>2</a:t>
            </a:r>
            <a:r>
              <a:rPr lang="en-US" sz="1400" dirty="0"/>
              <a:t> for each two NO, as required by the balanced equation. The products box contains eight NO</a:t>
            </a:r>
            <a:r>
              <a:rPr lang="en-US" sz="1400" baseline="-25000" dirty="0"/>
              <a:t>2</a:t>
            </a:r>
            <a:r>
              <a:rPr lang="en-US" sz="1400" dirty="0"/>
              <a:t>, which means the number of NO</a:t>
            </a:r>
            <a:r>
              <a:rPr lang="en-US" sz="1400" baseline="-25000" dirty="0"/>
              <a:t>2</a:t>
            </a:r>
            <a:r>
              <a:rPr lang="en-US" sz="1400" dirty="0"/>
              <a:t> product molecules equals the number of NO reactant molecules, as the balanced equation requires.</a:t>
            </a:r>
          </a:p>
          <a:p>
            <a:pPr marL="283464" indent="-283464" eaLnBrk="0" hangingPunct="0">
              <a:defRPr/>
            </a:pPr>
            <a:r>
              <a:rPr lang="en-US" sz="1400" dirty="0"/>
              <a:t>          There are eight N atoms in the eight NO molecules in the reactants box. There are also 4 × 2 = 8 O atoms in the O</a:t>
            </a:r>
            <a:r>
              <a:rPr lang="en-US" sz="1400" baseline="-25000" dirty="0"/>
              <a:t>2</a:t>
            </a:r>
            <a:r>
              <a:rPr lang="en-US" sz="1400" dirty="0"/>
              <a:t> molecules and 8 O atoms in the NO molecules, giving a total of 16 O atoms. In the products box, we find eight NO</a:t>
            </a:r>
            <a:r>
              <a:rPr lang="en-US" sz="1400" baseline="-25000" dirty="0"/>
              <a:t>2</a:t>
            </a:r>
            <a:r>
              <a:rPr lang="en-US" sz="1400" dirty="0"/>
              <a:t> molecules, which contain eight N atoms and NO</a:t>
            </a:r>
            <a:r>
              <a:rPr lang="en-US" sz="1400" baseline="-25000" dirty="0"/>
              <a:t>2</a:t>
            </a:r>
            <a:r>
              <a:rPr lang="en-US" sz="1400" dirty="0"/>
              <a:t> molecules, which contain eight N atoms and 8 × 2 = 16 O atoms. Because there are equal numbers of N and O atoms in the two boxes, the drawing is consistent with the law of conservation of mass.</a:t>
            </a:r>
          </a:p>
        </p:txBody>
      </p:sp>
      <p:sp>
        <p:nvSpPr>
          <p:cNvPr id="14" name="Text Box 4"/>
          <p:cNvSpPr txBox="1">
            <a:spLocks noChangeArrowheads="1"/>
          </p:cNvSpPr>
          <p:nvPr/>
        </p:nvSpPr>
        <p:spPr bwMode="auto">
          <a:xfrm>
            <a:off x="320675" y="4435475"/>
            <a:ext cx="8804275" cy="55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4213" indent="-684213">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eaLnBrk="0" hangingPunct="0">
              <a:defRPr/>
            </a:pPr>
            <a:r>
              <a:rPr lang="en-US" sz="1600" b="1" dirty="0">
                <a:solidFill>
                  <a:srgbClr val="3366FF"/>
                </a:solidFill>
                <a:latin typeface="Arial" charset="0"/>
              </a:rPr>
              <a:t>Practice Exercise 1</a:t>
            </a:r>
          </a:p>
          <a:p>
            <a:pPr eaLnBrk="0" hangingPunct="0">
              <a:defRPr/>
            </a:pPr>
            <a:endParaRPr lang="en-US" sz="1000" b="1" dirty="0">
              <a:solidFill>
                <a:srgbClr val="3366FF"/>
              </a:solidFill>
              <a:latin typeface="Arial" charset="0"/>
            </a:endParaRPr>
          </a:p>
          <a:p>
            <a:pPr marL="0" indent="0" eaLnBrk="0" hangingPunct="0">
              <a:defRPr/>
            </a:pPr>
            <a:r>
              <a:rPr lang="en-US" sz="1400" dirty="0"/>
              <a:t>In the following diagram, the white spheres </a:t>
            </a:r>
            <a:br>
              <a:rPr lang="en-US" sz="1400" dirty="0"/>
            </a:br>
            <a:r>
              <a:rPr lang="en-US" sz="1400" dirty="0"/>
              <a:t>represent hydrogen atoms and the blue </a:t>
            </a:r>
            <a:br>
              <a:rPr lang="en-US" sz="1400" dirty="0"/>
            </a:br>
            <a:r>
              <a:rPr lang="en-US" sz="1400" dirty="0"/>
              <a:t>spheres represent nitrogen atoms.</a:t>
            </a:r>
          </a:p>
        </p:txBody>
      </p:sp>
      <p:sp>
        <p:nvSpPr>
          <p:cNvPr id="3076"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Rectangle 20"/>
          <p:cNvSpPr>
            <a:spLocks noChangeArrowheads="1"/>
          </p:cNvSpPr>
          <p:nvPr/>
        </p:nvSpPr>
        <p:spPr bwMode="auto">
          <a:xfrm>
            <a:off x="320675" y="825500"/>
            <a:ext cx="933450"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3078"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a:solidFill>
                  <a:srgbClr val="3366FF"/>
                </a:solidFill>
                <a:latin typeface="Arial" charset="0"/>
              </a:rPr>
              <a:t>Sample Exercise 3.1</a:t>
            </a:r>
            <a:r>
              <a:rPr lang="en-US" altLang="en-US" b="1">
                <a:solidFill>
                  <a:srgbClr val="4C4BE5"/>
                </a:solidFill>
                <a:latin typeface="Arial" charset="0"/>
              </a:rPr>
              <a:t> </a:t>
            </a:r>
            <a:r>
              <a:rPr lang="en-US" altLang="en-US" b="1">
                <a:latin typeface="Arial" charset="0"/>
              </a:rPr>
              <a:t>Interpreting and Balancing Chemical Equations</a:t>
            </a:r>
          </a:p>
        </p:txBody>
      </p:sp>
      <p:sp>
        <p:nvSpPr>
          <p:cNvPr id="3079" name="Line 81"/>
          <p:cNvSpPr>
            <a:spLocks noChangeShapeType="1"/>
          </p:cNvSpPr>
          <p:nvPr/>
        </p:nvSpPr>
        <p:spPr bwMode="auto">
          <a:xfrm>
            <a:off x="304800" y="304800"/>
            <a:ext cx="14288" cy="582295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 name="Line 89"/>
          <p:cNvSpPr>
            <a:spLocks noChangeShapeType="1"/>
          </p:cNvSpPr>
          <p:nvPr/>
        </p:nvSpPr>
        <p:spPr bwMode="auto">
          <a:xfrm>
            <a:off x="309563" y="6142038"/>
            <a:ext cx="442912"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82" name="Picture 2" descr="C:\Users\GEX\Desktop\IRDVD NEW\55104 Brown\JPEGS\CH03_Jpegs\03_Pg86_UnFigure_2.jpg"/>
          <p:cNvPicPr>
            <a:picLocks noChangeAspect="1" noChangeArrowheads="1"/>
          </p:cNvPicPr>
          <p:nvPr/>
        </p:nvPicPr>
        <p:blipFill>
          <a:blip r:embed="rId3">
            <a:extLst>
              <a:ext uri="{28A0092B-C50C-407E-A947-70E740481C1C}">
                <a14:useLocalDpi xmlns:a14="http://schemas.microsoft.com/office/drawing/2010/main" val="0"/>
              </a:ext>
            </a:extLst>
          </a:blip>
          <a:srcRect b="6197"/>
          <a:stretch>
            <a:fillRect/>
          </a:stretch>
        </p:blipFill>
        <p:spPr bwMode="auto">
          <a:xfrm>
            <a:off x="4305300" y="4702175"/>
            <a:ext cx="42672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42526" t="9157" r="47803" b="80331"/>
          <a:stretch>
            <a:fillRect/>
          </a:stretch>
        </p:blipFill>
        <p:spPr bwMode="auto">
          <a:xfrm>
            <a:off x="1485900" y="1952625"/>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7"/>
          <p:cNvSpPr>
            <a:spLocks noChangeShapeType="1"/>
          </p:cNvSpPr>
          <p:nvPr/>
        </p:nvSpPr>
        <p:spPr bwMode="auto">
          <a:xfrm>
            <a:off x="304800" y="304800"/>
            <a:ext cx="0" cy="507841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 name="Line 10"/>
          <p:cNvSpPr>
            <a:spLocks noChangeShapeType="1"/>
          </p:cNvSpPr>
          <p:nvPr/>
        </p:nvSpPr>
        <p:spPr bwMode="auto">
          <a:xfrm>
            <a:off x="295275" y="538321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508" name="Group 14"/>
          <p:cNvGrpSpPr>
            <a:grpSpLocks/>
          </p:cNvGrpSpPr>
          <p:nvPr/>
        </p:nvGrpSpPr>
        <p:grpSpPr bwMode="auto">
          <a:xfrm>
            <a:off x="304800" y="3733800"/>
            <a:ext cx="7924800" cy="695325"/>
            <a:chOff x="192" y="1536"/>
            <a:chExt cx="4992" cy="438"/>
          </a:xfrm>
        </p:grpSpPr>
        <p:sp>
          <p:nvSpPr>
            <p:cNvPr id="21516"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21517"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2945" name="Text Box 17"/>
          <p:cNvSpPr txBox="1">
            <a:spLocks noChangeArrowheads="1"/>
          </p:cNvSpPr>
          <p:nvPr/>
        </p:nvSpPr>
        <p:spPr bwMode="auto">
          <a:xfrm>
            <a:off x="320675" y="1192203"/>
            <a:ext cx="8382000" cy="1651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marL="0" indent="0">
              <a:spcBef>
                <a:spcPct val="0"/>
              </a:spcBef>
              <a:buFontTx/>
              <a:buNone/>
              <a:defRPr/>
            </a:pPr>
            <a:r>
              <a:rPr lang="en-US" altLang="en-US" sz="1600" b="1" dirty="0">
                <a:solidFill>
                  <a:srgbClr val="3366FF"/>
                </a:solidFill>
                <a:latin typeface="Arial" pitchFamily="34" charset="0"/>
                <a:cs typeface="Arial" pitchFamily="34" charset="0"/>
              </a:rPr>
              <a:t>Solution</a:t>
            </a:r>
          </a:p>
          <a:p>
            <a:pPr marL="0" indent="0">
              <a:spcBef>
                <a:spcPct val="0"/>
              </a:spcBef>
              <a:buFontTx/>
              <a:buNone/>
              <a:defRPr/>
            </a:pPr>
            <a:endParaRPr lang="en-US" altLang="en-US" sz="1000" b="1" dirty="0">
              <a:cs typeface="Arial" charset="0"/>
            </a:endParaRPr>
          </a:p>
          <a:p>
            <a:pPr marL="0" indent="0">
              <a:spcBef>
                <a:spcPct val="0"/>
              </a:spcBef>
              <a:buFontTx/>
              <a:buNone/>
              <a:defRPr/>
            </a:pPr>
            <a:r>
              <a:rPr lang="en-US" altLang="en-US" sz="1400" b="1" dirty="0">
                <a:cs typeface="Arial" charset="0"/>
              </a:rPr>
              <a:t>Analyze </a:t>
            </a:r>
            <a:r>
              <a:rPr lang="en-US" altLang="en-US" sz="1400" dirty="0">
                <a:cs typeface="Arial" charset="0"/>
              </a:rPr>
              <a:t>We are given the number of moles and the name of a substance and asked to calculate the number of grams in the substance.</a:t>
            </a:r>
          </a:p>
          <a:p>
            <a:pPr marL="0" indent="0">
              <a:spcBef>
                <a:spcPct val="0"/>
              </a:spcBef>
              <a:buFontTx/>
              <a:buNone/>
              <a:defRPr/>
            </a:pPr>
            <a:endParaRPr lang="en-US" altLang="en-US" sz="1400" dirty="0">
              <a:cs typeface="Arial" charset="0"/>
            </a:endParaRPr>
          </a:p>
          <a:p>
            <a:pPr marL="0" indent="0">
              <a:spcBef>
                <a:spcPct val="0"/>
              </a:spcBef>
              <a:buFontTx/>
              <a:buNone/>
              <a:defRPr/>
            </a:pPr>
            <a:r>
              <a:rPr lang="en-US" altLang="en-US" sz="1400" b="1" dirty="0">
                <a:cs typeface="Arial" charset="0"/>
              </a:rPr>
              <a:t>Plan </a:t>
            </a:r>
            <a:r>
              <a:rPr lang="en-US" altLang="en-US" sz="1400" dirty="0">
                <a:cs typeface="Arial" charset="0"/>
              </a:rPr>
              <a:t>To convert moles to grams, we need the molar mass, which we can calculate using the chemical formula and atomic weights.     </a:t>
            </a:r>
          </a:p>
          <a:p>
            <a:pPr marL="0" indent="0">
              <a:spcBef>
                <a:spcPct val="0"/>
              </a:spcBef>
              <a:buFontTx/>
              <a:buNone/>
              <a:defRPr/>
            </a:pPr>
            <a:r>
              <a:rPr lang="en-US" altLang="en-US" sz="1400" dirty="0">
                <a:cs typeface="Arial" charset="0"/>
              </a:rPr>
              <a:t>                                           </a:t>
            </a:r>
          </a:p>
          <a:p>
            <a:pPr marL="0" indent="0">
              <a:spcBef>
                <a:spcPct val="0"/>
              </a:spcBef>
              <a:buFontTx/>
              <a:buNone/>
              <a:defRPr/>
            </a:pPr>
            <a:r>
              <a:rPr lang="en-US" altLang="en-US" sz="1400" b="1" dirty="0">
                <a:cs typeface="Arial" charset="0"/>
              </a:rPr>
              <a:t>Solve </a:t>
            </a:r>
            <a:r>
              <a:rPr lang="en-US" altLang="en-US" sz="1400" dirty="0">
                <a:cs typeface="Arial" charset="0"/>
              </a:rPr>
              <a:t>Because the calcium ion is Ca</a:t>
            </a:r>
            <a:r>
              <a:rPr lang="en-US" altLang="en-US" sz="1400" baseline="30000" dirty="0">
                <a:cs typeface="Arial" charset="0"/>
              </a:rPr>
              <a:t>2+</a:t>
            </a:r>
            <a:r>
              <a:rPr lang="en-US" altLang="en-US" sz="1400" dirty="0">
                <a:cs typeface="Arial" charset="0"/>
              </a:rPr>
              <a:t> and the nitrate ion is NO</a:t>
            </a:r>
            <a:r>
              <a:rPr lang="en-US" altLang="en-US" sz="1400" baseline="-25000" dirty="0">
                <a:cs typeface="Arial" charset="0"/>
              </a:rPr>
              <a:t>3</a:t>
            </a:r>
            <a:r>
              <a:rPr lang="en-US" altLang="en-US" sz="1400" baseline="30000" dirty="0">
                <a:cs typeface="Arial" charset="0"/>
              </a:rPr>
              <a:t>−</a:t>
            </a:r>
            <a:r>
              <a:rPr lang="en-US" altLang="en-US" sz="1400" dirty="0">
                <a:cs typeface="Arial" charset="0"/>
              </a:rPr>
              <a:t>, the chemical formula for calcium nitrate is </a:t>
            </a:r>
            <a:r>
              <a:rPr lang="en-US" altLang="en-US" sz="1400" dirty="0" err="1">
                <a:cs typeface="Arial" charset="0"/>
              </a:rPr>
              <a:t>Ca</a:t>
            </a:r>
            <a:r>
              <a:rPr lang="en-US" altLang="en-US" sz="1400" dirty="0">
                <a:cs typeface="Arial" charset="0"/>
              </a:rPr>
              <a:t>(NO</a:t>
            </a:r>
            <a:r>
              <a:rPr lang="en-US" altLang="en-US" sz="1400" baseline="-25000" dirty="0">
                <a:cs typeface="Arial" charset="0"/>
              </a:rPr>
              <a:t>3</a:t>
            </a:r>
            <a:r>
              <a:rPr lang="en-US" altLang="en-US" sz="1400" dirty="0">
                <a:cs typeface="Arial" charset="0"/>
              </a:rPr>
              <a:t>)</a:t>
            </a:r>
            <a:r>
              <a:rPr lang="en-US" altLang="en-US" sz="1400" baseline="-25000" dirty="0">
                <a:cs typeface="Arial" charset="0"/>
              </a:rPr>
              <a:t>2</a:t>
            </a:r>
            <a:r>
              <a:rPr lang="en-US" altLang="en-US" sz="1400" dirty="0">
                <a:cs typeface="Arial" charset="0"/>
              </a:rPr>
              <a:t>. Adding the atomic weights of the elements in the compound gives a formula weight of 164.1 </a:t>
            </a:r>
            <a:r>
              <a:rPr lang="en-US" altLang="en-US" sz="1400" dirty="0" err="1">
                <a:cs typeface="Arial" charset="0"/>
              </a:rPr>
              <a:t>amu</a:t>
            </a:r>
            <a:r>
              <a:rPr lang="en-US" altLang="en-US" sz="1400" dirty="0">
                <a:cs typeface="Arial" charset="0"/>
              </a:rPr>
              <a:t>. Using 1 </a:t>
            </a:r>
            <a:r>
              <a:rPr lang="en-US" altLang="en-US" sz="1400" dirty="0" err="1">
                <a:cs typeface="Arial" charset="0"/>
              </a:rPr>
              <a:t>mol</a:t>
            </a:r>
            <a:r>
              <a:rPr lang="en-US" altLang="en-US" sz="1400" dirty="0">
                <a:cs typeface="Arial" charset="0"/>
              </a:rPr>
              <a:t> Ca(NO</a:t>
            </a:r>
            <a:r>
              <a:rPr lang="en-US" altLang="en-US" sz="1400" baseline="-25000" dirty="0">
                <a:cs typeface="Arial" charset="0"/>
              </a:rPr>
              <a:t>3</a:t>
            </a:r>
            <a:r>
              <a:rPr lang="en-US" altLang="en-US" sz="1400" dirty="0">
                <a:cs typeface="Arial" charset="0"/>
              </a:rPr>
              <a:t>)</a:t>
            </a:r>
            <a:r>
              <a:rPr lang="en-US" altLang="en-US" sz="1400" baseline="-25000" dirty="0">
                <a:cs typeface="Arial" charset="0"/>
              </a:rPr>
              <a:t>2</a:t>
            </a:r>
            <a:r>
              <a:rPr lang="en-US" altLang="en-US" sz="1400" dirty="0">
                <a:cs typeface="Arial" charset="0"/>
              </a:rPr>
              <a:t> = 164.1 g Ca(NO</a:t>
            </a:r>
            <a:r>
              <a:rPr lang="en-US" altLang="en-US" sz="1400" baseline="-25000" dirty="0">
                <a:cs typeface="Arial" charset="0"/>
              </a:rPr>
              <a:t>3</a:t>
            </a:r>
            <a:r>
              <a:rPr lang="en-US" altLang="en-US" sz="1400" dirty="0">
                <a:cs typeface="Arial" charset="0"/>
              </a:rPr>
              <a:t>)</a:t>
            </a:r>
            <a:r>
              <a:rPr lang="en-US" altLang="en-US" sz="1400" baseline="-25000" dirty="0">
                <a:cs typeface="Arial" charset="0"/>
              </a:rPr>
              <a:t>2</a:t>
            </a:r>
            <a:r>
              <a:rPr lang="en-US" altLang="en-US" sz="1400" dirty="0">
                <a:cs typeface="Arial" charset="0"/>
              </a:rPr>
              <a:t> to write the appropriate conversion factor, we have</a:t>
            </a: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marL="0" indent="0">
              <a:spcBef>
                <a:spcPct val="0"/>
              </a:spcBef>
              <a:buFontTx/>
              <a:buNone/>
              <a:defRPr/>
            </a:pPr>
            <a:r>
              <a:rPr lang="en-US" altLang="en-US" sz="1400" b="1" dirty="0">
                <a:cs typeface="Arial" charset="0"/>
              </a:rPr>
              <a:t>Check</a:t>
            </a:r>
            <a:r>
              <a:rPr lang="en-US" altLang="en-US" sz="1400" dirty="0">
                <a:cs typeface="Arial" charset="0"/>
              </a:rPr>
              <a:t> The number of moles is less than 1, so the number of grams must be less than the molar mass, 164.1 g. Using rounded numbers to estimate, we have 0.5 × 150 = 75 g, which means the magnitude of our answer is reasonable. Both the units (g) and the number of significant figures (3) are correct.</a:t>
            </a:r>
          </a:p>
        </p:txBody>
      </p:sp>
      <p:sp>
        <p:nvSpPr>
          <p:cNvPr id="21510"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eaLnBrk="0" hangingPunct="0">
              <a:spcBef>
                <a:spcPct val="50000"/>
              </a:spcBef>
            </a:pPr>
            <a:r>
              <a:rPr lang="en-US" altLang="en-US" b="1">
                <a:solidFill>
                  <a:srgbClr val="3366FF"/>
                </a:solidFill>
                <a:latin typeface="Arial" charset="0"/>
              </a:rPr>
              <a:t>Sample Exercise 3.11</a:t>
            </a:r>
            <a:r>
              <a:rPr lang="en-US" altLang="en-US" b="1">
                <a:solidFill>
                  <a:srgbClr val="4C4BE5"/>
                </a:solidFill>
                <a:latin typeface="Arial" charset="0"/>
              </a:rPr>
              <a:t> </a:t>
            </a:r>
            <a:r>
              <a:rPr lang="en-US" altLang="en-US" b="1">
                <a:latin typeface="Arial" charset="0"/>
              </a:rPr>
              <a:t>Converting Moles to Grams</a:t>
            </a:r>
          </a:p>
        </p:txBody>
      </p:sp>
      <p:sp>
        <p:nvSpPr>
          <p:cNvPr id="21512" name="Rectangle 20"/>
          <p:cNvSpPr>
            <a:spLocks noChangeArrowheads="1"/>
          </p:cNvSpPr>
          <p:nvPr/>
        </p:nvSpPr>
        <p:spPr bwMode="auto">
          <a:xfrm>
            <a:off x="320675" y="825500"/>
            <a:ext cx="8339138"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spAutoFit/>
          </a:bodyPr>
          <a:lstStyle/>
          <a:p>
            <a:pPr eaLnBrk="0" hangingPunct="0">
              <a:spcBef>
                <a:spcPct val="50000"/>
              </a:spcBef>
            </a:pPr>
            <a:r>
              <a:rPr lang="en-US" sz="1400"/>
              <a:t>Calculate the mass, in grams, of 0.433 mol of calcium nitrate.</a:t>
            </a:r>
            <a:endParaRPr lang="en-US" altLang="en-US" sz="1400"/>
          </a:p>
        </p:txBody>
      </p:sp>
      <p:sp>
        <p:nvSpPr>
          <p:cNvPr id="21513" name="Line 19"/>
          <p:cNvSpPr>
            <a:spLocks noChangeShapeType="1"/>
          </p:cNvSpPr>
          <p:nvPr/>
        </p:nvSpPr>
        <p:spPr bwMode="auto">
          <a:xfrm>
            <a:off x="396875" y="118903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563" name="Picture 14" descr="W:\Victoria\55104 Brown WE\WE 3.1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850" y="3733800"/>
            <a:ext cx="43307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94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294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94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7"/>
          <p:cNvSpPr>
            <a:spLocks noChangeShapeType="1"/>
          </p:cNvSpPr>
          <p:nvPr/>
        </p:nvSpPr>
        <p:spPr bwMode="auto">
          <a:xfrm>
            <a:off x="304800" y="304800"/>
            <a:ext cx="0" cy="267493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1" name="Line 10"/>
          <p:cNvSpPr>
            <a:spLocks noChangeShapeType="1"/>
          </p:cNvSpPr>
          <p:nvPr/>
        </p:nvSpPr>
        <p:spPr bwMode="auto">
          <a:xfrm>
            <a:off x="298450" y="29622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32" name="Group 11"/>
          <p:cNvGrpSpPr>
            <a:grpSpLocks/>
          </p:cNvGrpSpPr>
          <p:nvPr/>
        </p:nvGrpSpPr>
        <p:grpSpPr bwMode="auto">
          <a:xfrm>
            <a:off x="320675" y="2317750"/>
            <a:ext cx="7924800" cy="695325"/>
            <a:chOff x="192" y="1536"/>
            <a:chExt cx="4992" cy="438"/>
          </a:xfrm>
        </p:grpSpPr>
        <p:sp>
          <p:nvSpPr>
            <p:cNvPr id="22538"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22539"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4994" name="Text Box 18"/>
          <p:cNvSpPr txBox="1">
            <a:spLocks noChangeArrowheads="1"/>
          </p:cNvSpPr>
          <p:nvPr/>
        </p:nvSpPr>
        <p:spPr bwMode="auto">
          <a:xfrm>
            <a:off x="320675" y="1203325"/>
            <a:ext cx="8521700" cy="165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600" b="1" dirty="0">
                <a:solidFill>
                  <a:srgbClr val="3366FF"/>
                </a:solidFill>
                <a:latin typeface="Arial" charset="0"/>
              </a:rPr>
              <a:t>Practice Exercise 1</a:t>
            </a:r>
          </a:p>
          <a:p>
            <a:endParaRPr lang="en-US" altLang="en-US" sz="1000" b="1" dirty="0">
              <a:solidFill>
                <a:srgbClr val="3366FF"/>
              </a:solidFill>
              <a:latin typeface="Arial" charset="0"/>
            </a:endParaRPr>
          </a:p>
          <a:p>
            <a:r>
              <a:rPr lang="en-US" altLang="en-US" sz="1400" dirty="0"/>
              <a:t>What is the mass, in grams, of </a:t>
            </a:r>
            <a:r>
              <a:rPr lang="en-US" altLang="en-US" sz="1400" b="1" dirty="0"/>
              <a:t>(a) </a:t>
            </a:r>
            <a:r>
              <a:rPr lang="en-US" altLang="en-US" sz="1400" dirty="0"/>
              <a:t>6.33 </a:t>
            </a:r>
            <a:r>
              <a:rPr lang="en-US" altLang="en-US" sz="1400" dirty="0" err="1"/>
              <a:t>mol</a:t>
            </a:r>
            <a:r>
              <a:rPr lang="en-US" altLang="en-US" sz="1400" dirty="0"/>
              <a:t> of NaHCO</a:t>
            </a:r>
            <a:r>
              <a:rPr lang="en-US" altLang="en-US" sz="1400" baseline="-25000" dirty="0"/>
              <a:t>3</a:t>
            </a:r>
            <a:r>
              <a:rPr lang="en-US" altLang="en-US" sz="1400" dirty="0"/>
              <a:t> and </a:t>
            </a:r>
            <a:r>
              <a:rPr lang="en-US" altLang="en-US" sz="1400" b="1" dirty="0"/>
              <a:t>(b) </a:t>
            </a:r>
            <a:r>
              <a:rPr lang="en-US" altLang="en-US" sz="1400" dirty="0"/>
              <a:t>3.0 × 10</a:t>
            </a:r>
            <a:r>
              <a:rPr lang="en-US" altLang="en-US" sz="1400" baseline="30000" dirty="0"/>
              <a:t>−5</a:t>
            </a:r>
            <a:r>
              <a:rPr lang="en-US" altLang="en-US" sz="1400" dirty="0"/>
              <a:t> </a:t>
            </a:r>
            <a:r>
              <a:rPr lang="en-US" altLang="en-US" sz="1400" dirty="0" err="1"/>
              <a:t>mol</a:t>
            </a:r>
            <a:r>
              <a:rPr lang="en-US" altLang="en-US" sz="1400" dirty="0"/>
              <a:t> of sulfuric acid?</a:t>
            </a:r>
          </a:p>
          <a:p>
            <a:pPr>
              <a:spcBef>
                <a:spcPct val="50000"/>
              </a:spcBef>
            </a:pPr>
            <a:endParaRPr lang="en-US" altLang="en-US" sz="1400" dirty="0"/>
          </a:p>
          <a:p>
            <a:r>
              <a:rPr lang="en-US" altLang="en-US" sz="1600" b="1" dirty="0">
                <a:solidFill>
                  <a:srgbClr val="3366FF"/>
                </a:solidFill>
                <a:latin typeface="Arial" charset="0"/>
              </a:rPr>
              <a:t>Practice Exercise 2</a:t>
            </a:r>
          </a:p>
          <a:p>
            <a:endParaRPr lang="en-US" altLang="en-US" sz="1000" b="1" dirty="0">
              <a:solidFill>
                <a:srgbClr val="3366FF"/>
              </a:solidFill>
              <a:latin typeface="Arial" charset="0"/>
            </a:endParaRPr>
          </a:p>
          <a:p>
            <a:r>
              <a:rPr lang="en-US" altLang="en-US" sz="1400" dirty="0"/>
              <a:t>What is the mass, in grams, of </a:t>
            </a:r>
            <a:r>
              <a:rPr lang="en-US" altLang="en-US" sz="1400" b="1" dirty="0"/>
              <a:t>(a) </a:t>
            </a:r>
            <a:r>
              <a:rPr lang="en-US" altLang="en-US" sz="1400" dirty="0"/>
              <a:t>0.50 </a:t>
            </a:r>
            <a:r>
              <a:rPr lang="en-US" altLang="en-US" sz="1400" dirty="0" err="1"/>
              <a:t>mol</a:t>
            </a:r>
            <a:r>
              <a:rPr lang="en-US" altLang="en-US" sz="1400" dirty="0"/>
              <a:t> of diamond (C) and </a:t>
            </a:r>
            <a:r>
              <a:rPr lang="en-US" altLang="en-US" sz="1400" b="1" dirty="0"/>
              <a:t>(b) </a:t>
            </a:r>
            <a:r>
              <a:rPr lang="en-US" altLang="en-US" sz="1400" dirty="0"/>
              <a:t>0.155 </a:t>
            </a:r>
            <a:r>
              <a:rPr lang="en-US" altLang="en-US" sz="1400" dirty="0" err="1"/>
              <a:t>mol</a:t>
            </a:r>
            <a:r>
              <a:rPr lang="en-US" altLang="en-US" sz="1400" dirty="0"/>
              <a:t> of ammonium chloride?</a:t>
            </a:r>
          </a:p>
        </p:txBody>
      </p:sp>
      <p:sp>
        <p:nvSpPr>
          <p:cNvPr id="22534"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5" name="Rectangle 20"/>
          <p:cNvSpPr>
            <a:spLocks noChangeArrowheads="1"/>
          </p:cNvSpPr>
          <p:nvPr/>
        </p:nvSpPr>
        <p:spPr bwMode="auto">
          <a:xfrm>
            <a:off x="320675" y="825500"/>
            <a:ext cx="933450"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2253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eaLnBrk="0" hangingPunct="0">
              <a:spcBef>
                <a:spcPct val="50000"/>
              </a:spcBef>
            </a:pPr>
            <a:r>
              <a:rPr lang="en-US" altLang="en-US" b="1">
                <a:solidFill>
                  <a:srgbClr val="3366FF"/>
                </a:solidFill>
                <a:latin typeface="Arial" charset="0"/>
              </a:rPr>
              <a:t>Sample Exercise 3.11</a:t>
            </a:r>
            <a:r>
              <a:rPr lang="en-US" altLang="en-US" b="1">
                <a:solidFill>
                  <a:srgbClr val="4C4BE5"/>
                </a:solidFill>
                <a:latin typeface="Arial" charset="0"/>
              </a:rPr>
              <a:t> </a:t>
            </a:r>
            <a:r>
              <a:rPr lang="en-US" altLang="en-US" b="1">
                <a:latin typeface="Arial" charset="0"/>
              </a:rPr>
              <a:t>Converting Moles to Grams</a:t>
            </a:r>
          </a:p>
        </p:txBody>
      </p:sp>
      <p:sp>
        <p:nvSpPr>
          <p:cNvPr id="22537"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5499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9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7"/>
          <p:cNvSpPr>
            <a:spLocks noChangeShapeType="1"/>
          </p:cNvSpPr>
          <p:nvPr/>
        </p:nvSpPr>
        <p:spPr bwMode="auto">
          <a:xfrm>
            <a:off x="304800" y="304800"/>
            <a:ext cx="0" cy="573087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5" name="Line 10"/>
          <p:cNvSpPr>
            <a:spLocks noChangeShapeType="1"/>
          </p:cNvSpPr>
          <p:nvPr/>
        </p:nvSpPr>
        <p:spPr bwMode="auto">
          <a:xfrm>
            <a:off x="295275" y="60356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556" name="Group 14"/>
          <p:cNvGrpSpPr>
            <a:grpSpLocks/>
          </p:cNvGrpSpPr>
          <p:nvPr/>
        </p:nvGrpSpPr>
        <p:grpSpPr bwMode="auto">
          <a:xfrm>
            <a:off x="304800" y="3733800"/>
            <a:ext cx="7924800" cy="695325"/>
            <a:chOff x="192" y="1536"/>
            <a:chExt cx="4992" cy="438"/>
          </a:xfrm>
        </p:grpSpPr>
        <p:sp>
          <p:nvSpPr>
            <p:cNvPr id="23565"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23566"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2945" name="Text Box 17"/>
          <p:cNvSpPr txBox="1">
            <a:spLocks noChangeArrowheads="1"/>
          </p:cNvSpPr>
          <p:nvPr/>
        </p:nvSpPr>
        <p:spPr bwMode="auto">
          <a:xfrm>
            <a:off x="295275" y="1674803"/>
            <a:ext cx="8734425" cy="201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marL="0" indent="0">
              <a:spcBef>
                <a:spcPct val="0"/>
              </a:spcBef>
              <a:buFontTx/>
              <a:buNone/>
              <a:defRPr/>
            </a:pPr>
            <a:r>
              <a:rPr lang="en-US" altLang="en-US" sz="1600" b="1" dirty="0">
                <a:solidFill>
                  <a:srgbClr val="3366FF"/>
                </a:solidFill>
                <a:latin typeface="Arial" pitchFamily="34" charset="0"/>
                <a:cs typeface="Arial" pitchFamily="34" charset="0"/>
              </a:rPr>
              <a:t>Solution</a:t>
            </a:r>
          </a:p>
          <a:p>
            <a:pPr marL="0" indent="0">
              <a:spcBef>
                <a:spcPct val="0"/>
              </a:spcBef>
              <a:buFontTx/>
              <a:buNone/>
              <a:defRPr/>
            </a:pPr>
            <a:endParaRPr lang="en-US" altLang="en-US" sz="1000" b="1" dirty="0">
              <a:cs typeface="Arial" charset="0"/>
            </a:endParaRPr>
          </a:p>
          <a:p>
            <a:pPr marL="0" indent="0">
              <a:spcBef>
                <a:spcPct val="0"/>
              </a:spcBef>
              <a:buFontTx/>
              <a:buNone/>
              <a:defRPr/>
            </a:pPr>
            <a:r>
              <a:rPr lang="en-US" altLang="en-US" sz="1400" b="1" dirty="0">
                <a:cs typeface="Arial" charset="0"/>
              </a:rPr>
              <a:t>Analyze </a:t>
            </a:r>
            <a:r>
              <a:rPr lang="en-US" altLang="en-US" sz="1400" dirty="0">
                <a:cs typeface="Arial" charset="0"/>
              </a:rPr>
              <a:t>We are given the number of grams and the chemical formula of a substance and asked to calculate </a:t>
            </a:r>
            <a:r>
              <a:rPr lang="en-US" altLang="en-US" sz="1400" b="1" dirty="0">
                <a:cs typeface="Arial" charset="0"/>
              </a:rPr>
              <a:t>(a) </a:t>
            </a:r>
            <a:r>
              <a:rPr lang="en-US" altLang="en-US" sz="1400" dirty="0">
                <a:cs typeface="Arial" charset="0"/>
              </a:rPr>
              <a:t>the number of molecules and </a:t>
            </a:r>
            <a:r>
              <a:rPr lang="en-US" altLang="en-US" sz="1400" b="1" dirty="0">
                <a:cs typeface="Arial" charset="0"/>
              </a:rPr>
              <a:t>(b) </a:t>
            </a:r>
            <a:r>
              <a:rPr lang="en-US" altLang="en-US" sz="1400" dirty="0">
                <a:cs typeface="Arial" charset="0"/>
              </a:rPr>
              <a:t>the number of O atoms in the substance.</a:t>
            </a:r>
          </a:p>
          <a:p>
            <a:pPr marL="0" indent="0">
              <a:spcBef>
                <a:spcPct val="0"/>
              </a:spcBef>
              <a:buFontTx/>
              <a:buNone/>
              <a:defRPr/>
            </a:pPr>
            <a:endParaRPr lang="en-US" altLang="en-US" sz="1400" dirty="0">
              <a:cs typeface="Arial" charset="0"/>
            </a:endParaRPr>
          </a:p>
          <a:p>
            <a:pPr marL="0" indent="0">
              <a:buFontTx/>
              <a:buNone/>
              <a:defRPr/>
            </a:pPr>
            <a:r>
              <a:rPr lang="en-US" altLang="en-US" sz="1400" b="1" dirty="0">
                <a:cs typeface="Arial" charset="0"/>
              </a:rPr>
              <a:t>Plan (a)</a:t>
            </a:r>
            <a:r>
              <a:rPr lang="en-US" altLang="en-US" sz="1400" dirty="0">
                <a:cs typeface="Arial" charset="0"/>
              </a:rPr>
              <a:t> </a:t>
            </a:r>
            <a:r>
              <a:rPr lang="en-US" sz="1400" dirty="0"/>
              <a:t>The strategy for determining the number of molecules in a given quantity of a substance is summarized in Figure 3.12. We must convert 5.23 g to moles of </a:t>
            </a:r>
            <a:r>
              <a:rPr lang="en-US" altLang="en-US" sz="1400" dirty="0">
                <a:cs typeface="Arial" charset="0"/>
              </a:rPr>
              <a:t>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altLang="en-US" sz="1400" dirty="0">
                <a:cs typeface="Arial" charset="0"/>
              </a:rPr>
              <a:t> and then convert moles to molecules of 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altLang="en-US" sz="1400" dirty="0">
                <a:cs typeface="Arial" charset="0"/>
              </a:rPr>
              <a:t>.  The first conversion uses the molar mass of 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altLang="en-US" sz="1400" dirty="0">
                <a:cs typeface="Arial" charset="0"/>
              </a:rPr>
              <a:t>, </a:t>
            </a:r>
            <a:r>
              <a:rPr lang="en-US" sz="1400" dirty="0"/>
              <a:t>180.0 g/</a:t>
            </a:r>
            <a:r>
              <a:rPr lang="en-US" sz="1400" dirty="0" err="1"/>
              <a:t>mol</a:t>
            </a:r>
            <a:r>
              <a:rPr lang="en-US" sz="1400" dirty="0"/>
              <a:t>, and the second conversion uses Avogadro’s number.</a:t>
            </a:r>
          </a:p>
          <a:p>
            <a:pPr>
              <a:spcBef>
                <a:spcPct val="0"/>
              </a:spcBef>
              <a:buFontTx/>
              <a:buNone/>
              <a:defRPr/>
            </a:pPr>
            <a:endParaRPr lang="en-US" altLang="en-US" sz="1000" dirty="0">
              <a:cs typeface="Arial" charset="0"/>
            </a:endParaRPr>
          </a:p>
          <a:p>
            <a:pPr marL="0" indent="0">
              <a:buFontTx/>
              <a:buNone/>
              <a:defRPr/>
            </a:pPr>
            <a:r>
              <a:rPr lang="en-US" sz="1400" b="1" dirty="0"/>
              <a:t>(b) </a:t>
            </a:r>
            <a:r>
              <a:rPr lang="en-US" sz="1400" dirty="0"/>
              <a:t>To determine the number of O atoms, we use the fact that there are six O atoms in each </a:t>
            </a:r>
            <a:r>
              <a:rPr lang="en-US" altLang="en-US" sz="1400" dirty="0">
                <a:cs typeface="Arial" charset="0"/>
              </a:rPr>
              <a:t>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sz="1400" dirty="0"/>
              <a:t> molecule. Thus, multiplying the number of molecules we calculated in (a) by the factor (6 atoms O/1 molecule </a:t>
            </a:r>
            <a:r>
              <a:rPr lang="en-US" altLang="en-US" sz="1400" dirty="0">
                <a:cs typeface="Arial" charset="0"/>
              </a:rPr>
              <a:t>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sz="1400" dirty="0"/>
              <a:t>) gives the number of O atoms.</a:t>
            </a:r>
            <a:endParaRPr lang="en-US" altLang="en-US" sz="1400" dirty="0">
              <a:cs typeface="Arial" charset="0"/>
            </a:endParaRPr>
          </a:p>
          <a:p>
            <a:pPr>
              <a:spcBef>
                <a:spcPct val="0"/>
              </a:spcBef>
              <a:buFontTx/>
              <a:buNone/>
              <a:defRPr/>
            </a:pPr>
            <a:r>
              <a:rPr lang="en-US" altLang="en-US" sz="1400" dirty="0">
                <a:cs typeface="Arial" charset="0"/>
              </a:rPr>
              <a:t>                                           </a:t>
            </a:r>
          </a:p>
          <a:p>
            <a:pPr>
              <a:spcBef>
                <a:spcPct val="0"/>
              </a:spcBef>
              <a:buFontTx/>
              <a:buNone/>
              <a:defRPr/>
            </a:pPr>
            <a:r>
              <a:rPr lang="en-US" altLang="en-US" sz="1400" b="1" dirty="0">
                <a:cs typeface="Arial" charset="0"/>
              </a:rPr>
              <a:t>Solve </a:t>
            </a:r>
          </a:p>
          <a:p>
            <a:pPr marL="280988" indent="-280988">
              <a:spcBef>
                <a:spcPct val="0"/>
              </a:spcBef>
              <a:buFontTx/>
              <a:buNone/>
              <a:defRPr/>
            </a:pPr>
            <a:r>
              <a:rPr lang="en-US" altLang="en-US" sz="1400" b="1" dirty="0">
                <a:cs typeface="Arial" charset="0"/>
              </a:rPr>
              <a:t>(a)	</a:t>
            </a:r>
            <a:r>
              <a:rPr lang="pt-BR" altLang="en-US" sz="1400" dirty="0">
                <a:cs typeface="Arial" charset="0"/>
              </a:rPr>
              <a:t>Convert grams </a:t>
            </a:r>
            <a:r>
              <a:rPr lang="en-US" altLang="en-US" sz="1400" dirty="0">
                <a:cs typeface="Arial" charset="0"/>
              </a:rPr>
              <a:t>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pt-BR" altLang="en-US" sz="1400" dirty="0">
                <a:cs typeface="Arial" charset="0"/>
              </a:rPr>
              <a:t> to </a:t>
            </a:r>
            <a:br>
              <a:rPr lang="pt-BR" altLang="en-US" sz="1400" dirty="0">
                <a:cs typeface="Arial" charset="0"/>
              </a:rPr>
            </a:br>
            <a:r>
              <a:rPr lang="pt-BR" altLang="en-US" sz="1400" dirty="0">
                <a:cs typeface="Arial" charset="0"/>
              </a:rPr>
              <a:t>molecules </a:t>
            </a:r>
            <a:r>
              <a:rPr lang="en-US" altLang="en-US" sz="1400" dirty="0">
                <a:cs typeface="Arial" charset="0"/>
              </a:rPr>
              <a:t>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p>
          <a:p>
            <a:pPr marL="280988" indent="-280988">
              <a:spcBef>
                <a:spcPct val="0"/>
              </a:spcBef>
              <a:buFontTx/>
              <a:buNone/>
              <a:defRPr/>
            </a:pPr>
            <a:endParaRPr lang="en-US" altLang="en-US" sz="1400" dirty="0">
              <a:cs typeface="Arial" charset="0"/>
            </a:endParaRPr>
          </a:p>
          <a:p>
            <a:pPr marL="280988" indent="-280988">
              <a:spcBef>
                <a:spcPct val="0"/>
              </a:spcBef>
              <a:buFontTx/>
              <a:buNone/>
              <a:defRPr/>
            </a:pPr>
            <a:endParaRPr lang="en-US" altLang="en-US" sz="800" dirty="0">
              <a:cs typeface="Arial" charset="0"/>
            </a:endParaRPr>
          </a:p>
          <a:p>
            <a:pPr marL="280988" indent="-280988">
              <a:spcBef>
                <a:spcPct val="0"/>
              </a:spcBef>
              <a:buFontTx/>
              <a:buNone/>
              <a:defRPr/>
            </a:pPr>
            <a:r>
              <a:rPr lang="en-US" altLang="en-US" sz="1400" b="1" dirty="0">
                <a:cs typeface="Arial" charset="0"/>
              </a:rPr>
              <a:t>(b)	</a:t>
            </a:r>
            <a:r>
              <a:rPr lang="en-US" sz="1400" dirty="0"/>
              <a:t>Convert molecules </a:t>
            </a:r>
            <a:r>
              <a:rPr lang="en-US" altLang="en-US" sz="1400" dirty="0">
                <a:cs typeface="Arial" charset="0"/>
              </a:rPr>
              <a:t>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br>
              <a:rPr lang="en-US" altLang="en-US" sz="1400" baseline="-25000" dirty="0">
                <a:cs typeface="Arial" charset="0"/>
              </a:rPr>
            </a:br>
            <a:r>
              <a:rPr lang="en-US" sz="1400" dirty="0"/>
              <a:t>to atoms O.</a:t>
            </a: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endParaRPr lang="en-US" altLang="en-US" sz="1400" b="1" dirty="0">
              <a:cs typeface="Arial" charset="0"/>
            </a:endParaRPr>
          </a:p>
        </p:txBody>
      </p:sp>
      <p:sp>
        <p:nvSpPr>
          <p:cNvPr id="23558" name="Rectangle 58"/>
          <p:cNvSpPr>
            <a:spLocks noChangeArrowheads="1"/>
          </p:cNvSpPr>
          <p:nvPr/>
        </p:nvSpPr>
        <p:spPr bwMode="auto">
          <a:xfrm>
            <a:off x="317500" y="5476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76525" indent="-5181600" eaLnBrk="0" hangingPunct="0">
              <a:spcBef>
                <a:spcPct val="50000"/>
              </a:spcBef>
            </a:pPr>
            <a:r>
              <a:rPr lang="en-US" altLang="en-US" b="1">
                <a:solidFill>
                  <a:srgbClr val="3366FF"/>
                </a:solidFill>
                <a:latin typeface="Arial" charset="0"/>
              </a:rPr>
              <a:t>Sample Exercise 3.12</a:t>
            </a:r>
            <a:r>
              <a:rPr lang="en-US" altLang="en-US" b="1">
                <a:solidFill>
                  <a:srgbClr val="4C4BE5"/>
                </a:solidFill>
                <a:latin typeface="Arial" charset="0"/>
              </a:rPr>
              <a:t> </a:t>
            </a:r>
            <a:r>
              <a:rPr lang="en-US" altLang="en-US" b="1">
                <a:latin typeface="Arial" charset="0"/>
              </a:rPr>
              <a:t>Calculating Numbers of Molecules and Atoms from Mass</a:t>
            </a:r>
          </a:p>
        </p:txBody>
      </p:sp>
      <p:sp>
        <p:nvSpPr>
          <p:cNvPr id="23560" name="Rectangle 20"/>
          <p:cNvSpPr>
            <a:spLocks noChangeArrowheads="1"/>
          </p:cNvSpPr>
          <p:nvPr/>
        </p:nvSpPr>
        <p:spPr bwMode="auto">
          <a:xfrm>
            <a:off x="320675" y="1084263"/>
            <a:ext cx="8339138" cy="5238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spAutoFit/>
          </a:bodyPr>
          <a:lstStyle/>
          <a:p>
            <a:pPr eaLnBrk="0" hangingPunct="0"/>
            <a:r>
              <a:rPr lang="en-US" altLang="en-US" sz="1400" b="1" dirty="0"/>
              <a:t>(a)   </a:t>
            </a:r>
            <a:r>
              <a:rPr lang="en-US" altLang="en-US" sz="1400" dirty="0"/>
              <a:t>How many glucose molecules are in 5.23 g of C</a:t>
            </a:r>
            <a:r>
              <a:rPr lang="en-US" altLang="en-US" sz="1400" baseline="-25000" dirty="0"/>
              <a:t>6</a:t>
            </a:r>
            <a:r>
              <a:rPr lang="en-US" altLang="en-US" sz="1400" dirty="0"/>
              <a:t>H</a:t>
            </a:r>
            <a:r>
              <a:rPr lang="en-US" altLang="en-US" sz="1400" baseline="-25000" dirty="0"/>
              <a:t>12</a:t>
            </a:r>
            <a:r>
              <a:rPr lang="en-US" altLang="en-US" sz="1400" dirty="0"/>
              <a:t>O</a:t>
            </a:r>
            <a:r>
              <a:rPr lang="en-US" altLang="en-US" sz="1400" baseline="-25000" dirty="0"/>
              <a:t>6</a:t>
            </a:r>
            <a:r>
              <a:rPr lang="en-US" altLang="en-US" sz="1400" dirty="0"/>
              <a:t>?</a:t>
            </a:r>
          </a:p>
          <a:p>
            <a:pPr eaLnBrk="0" hangingPunct="0"/>
            <a:r>
              <a:rPr lang="en-US" altLang="en-US" sz="1400" b="1" dirty="0"/>
              <a:t>(b)   </a:t>
            </a:r>
            <a:r>
              <a:rPr lang="en-US" altLang="en-US" sz="1400" dirty="0"/>
              <a:t>How many oxygen atoms are in this sample?</a:t>
            </a:r>
          </a:p>
        </p:txBody>
      </p:sp>
      <p:sp>
        <p:nvSpPr>
          <p:cNvPr id="23561" name="Line 19"/>
          <p:cNvSpPr>
            <a:spLocks noChangeShapeType="1"/>
          </p:cNvSpPr>
          <p:nvPr/>
        </p:nvSpPr>
        <p:spPr bwMode="auto">
          <a:xfrm>
            <a:off x="396875" y="166528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2"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5611" name="Picture 14" descr="W:\Victoria\55104 Brown WE\WE 3.1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25" y="5416550"/>
            <a:ext cx="43497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5" descr="W:\Victoria\55104 Brown WE\WE 3.1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0" y="4567238"/>
            <a:ext cx="59182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94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294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294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294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6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294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7"/>
          <p:cNvSpPr>
            <a:spLocks noChangeShapeType="1"/>
          </p:cNvSpPr>
          <p:nvPr/>
        </p:nvSpPr>
        <p:spPr bwMode="auto">
          <a:xfrm>
            <a:off x="304800" y="304800"/>
            <a:ext cx="0" cy="534987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9" name="Line 10"/>
          <p:cNvSpPr>
            <a:spLocks noChangeShapeType="1"/>
          </p:cNvSpPr>
          <p:nvPr/>
        </p:nvSpPr>
        <p:spPr bwMode="auto">
          <a:xfrm>
            <a:off x="295275" y="56546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580" name="Group 14"/>
          <p:cNvGrpSpPr>
            <a:grpSpLocks/>
          </p:cNvGrpSpPr>
          <p:nvPr/>
        </p:nvGrpSpPr>
        <p:grpSpPr bwMode="auto">
          <a:xfrm>
            <a:off x="304800" y="3733800"/>
            <a:ext cx="7924800" cy="695325"/>
            <a:chOff x="192" y="1536"/>
            <a:chExt cx="4992" cy="438"/>
          </a:xfrm>
        </p:grpSpPr>
        <p:sp>
          <p:nvSpPr>
            <p:cNvPr id="24586"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24587"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4581" name="Rectangle 58"/>
          <p:cNvSpPr>
            <a:spLocks noChangeArrowheads="1"/>
          </p:cNvSpPr>
          <p:nvPr/>
        </p:nvSpPr>
        <p:spPr bwMode="auto">
          <a:xfrm>
            <a:off x="317500" y="5476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76525" indent="-5181600" eaLnBrk="0" hangingPunct="0">
              <a:spcBef>
                <a:spcPct val="50000"/>
              </a:spcBef>
            </a:pPr>
            <a:r>
              <a:rPr lang="en-US" altLang="en-US" b="1">
                <a:solidFill>
                  <a:srgbClr val="3366FF"/>
                </a:solidFill>
                <a:latin typeface="Arial" charset="0"/>
              </a:rPr>
              <a:t>Sample Exercise 3.12</a:t>
            </a:r>
            <a:r>
              <a:rPr lang="en-US" altLang="en-US" b="1">
                <a:solidFill>
                  <a:srgbClr val="4C4BE5"/>
                </a:solidFill>
                <a:latin typeface="Arial" charset="0"/>
              </a:rPr>
              <a:t> </a:t>
            </a:r>
            <a:r>
              <a:rPr lang="en-US" altLang="en-US" b="1">
                <a:latin typeface="Arial" charset="0"/>
              </a:rPr>
              <a:t>Calculating Numbers of Molecules and Atoms from Mass</a:t>
            </a:r>
          </a:p>
        </p:txBody>
      </p:sp>
      <p:sp>
        <p:nvSpPr>
          <p:cNvPr id="24582" name="Rectangle 20"/>
          <p:cNvSpPr>
            <a:spLocks noChangeArrowheads="1"/>
          </p:cNvSpPr>
          <p:nvPr/>
        </p:nvSpPr>
        <p:spPr bwMode="auto">
          <a:xfrm>
            <a:off x="320675" y="1084263"/>
            <a:ext cx="8339138"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spAutoFit/>
          </a:bodyPr>
          <a:lstStyle/>
          <a:p>
            <a:pPr eaLnBrk="0" hangingPunct="0"/>
            <a:r>
              <a:rPr lang="en-US" altLang="en-US" sz="1400"/>
              <a:t>Continued</a:t>
            </a:r>
          </a:p>
        </p:txBody>
      </p:sp>
      <p:sp>
        <p:nvSpPr>
          <p:cNvPr id="24583" name="Line 19"/>
          <p:cNvSpPr>
            <a:spLocks noChangeShapeType="1"/>
          </p:cNvSpPr>
          <p:nvPr/>
        </p:nvSpPr>
        <p:spPr bwMode="auto">
          <a:xfrm>
            <a:off x="396875" y="149066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8"/>
          <p:cNvSpPr txBox="1">
            <a:spLocks noChangeArrowheads="1"/>
          </p:cNvSpPr>
          <p:nvPr/>
        </p:nvSpPr>
        <p:spPr bwMode="auto">
          <a:xfrm>
            <a:off x="320675" y="1503363"/>
            <a:ext cx="8682038" cy="336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3200">
                <a:solidFill>
                  <a:schemeClr val="tx1"/>
                </a:solidFill>
                <a:latin typeface="Times New Roman" pitchFamily="18" charset="0"/>
                <a:ea typeface="ＭＳ Ｐゴシック" pitchFamily="34" charset="-128"/>
              </a:defRPr>
            </a:lvl1pPr>
            <a:lvl2pPr>
              <a:defRPr sz="2800">
                <a:solidFill>
                  <a:schemeClr val="tx1"/>
                </a:solidFill>
                <a:latin typeface="Times New Roman" pitchFamily="18" charset="0"/>
                <a:ea typeface="ＭＳ Ｐゴシック" pitchFamily="34" charset="-128"/>
              </a:defRPr>
            </a:lvl2pPr>
            <a:lvl3pPr>
              <a:defRPr sz="24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eaLnBrk="0" hangingPunct="0">
              <a:defRPr/>
            </a:pPr>
            <a:r>
              <a:rPr lang="en-US" altLang="en-US" sz="1400" b="1" dirty="0">
                <a:cs typeface="Arial" charset="0"/>
              </a:rPr>
              <a:t>Check</a:t>
            </a:r>
            <a:r>
              <a:rPr lang="en-US" altLang="en-US" sz="1400" dirty="0">
                <a:cs typeface="Arial" charset="0"/>
              </a:rPr>
              <a:t> </a:t>
            </a:r>
          </a:p>
          <a:p>
            <a:pPr eaLnBrk="0" hangingPunct="0">
              <a:spcBef>
                <a:spcPct val="20000"/>
              </a:spcBef>
              <a:defRPr/>
            </a:pPr>
            <a:r>
              <a:rPr lang="en-US" altLang="en-US" sz="1400" b="1" dirty="0">
                <a:cs typeface="Arial" charset="0"/>
              </a:rPr>
              <a:t>(a) </a:t>
            </a:r>
            <a:r>
              <a:rPr lang="en-US" sz="1400" dirty="0">
                <a:cs typeface="Arial" charset="0"/>
              </a:rPr>
              <a:t>Because the mass we began with is less than a mole, there should be fewer than</a:t>
            </a:r>
            <a:r>
              <a:rPr lang="en-US" altLang="en-US" sz="1400" dirty="0">
                <a:cs typeface="Arial" charset="0"/>
              </a:rPr>
              <a:t> 6.02 × 10</a:t>
            </a:r>
            <a:r>
              <a:rPr lang="en-US" altLang="en-US" sz="1400" baseline="30000" dirty="0">
                <a:cs typeface="Arial" charset="0"/>
              </a:rPr>
              <a:t>23</a:t>
            </a:r>
            <a:r>
              <a:rPr lang="en-US" altLang="en-US" sz="1400" dirty="0">
                <a:cs typeface="Arial" charset="0"/>
              </a:rPr>
              <a:t> </a:t>
            </a:r>
            <a:r>
              <a:rPr lang="en-US" sz="1400" dirty="0">
                <a:cs typeface="Arial" charset="0"/>
              </a:rPr>
              <a:t>molecules in the sample, which means the magnitude of our answer is reasonable. A ballpark estimate of the answer comes reasonably close to the answer we derived in this exercise: </a:t>
            </a:r>
            <a:r>
              <a:rPr lang="en-US" altLang="en-US" sz="1400" dirty="0">
                <a:cs typeface="Arial" charset="0"/>
              </a:rPr>
              <a:t>5/200 = 2.5 × 10</a:t>
            </a:r>
            <a:r>
              <a:rPr lang="en-US" altLang="en-US" sz="1400" baseline="30000" dirty="0">
                <a:cs typeface="Arial" charset="0"/>
              </a:rPr>
              <a:t>−2</a:t>
            </a:r>
            <a:r>
              <a:rPr lang="en-US" altLang="en-US" sz="1400" dirty="0">
                <a:cs typeface="Arial" charset="0"/>
              </a:rPr>
              <a:t> </a:t>
            </a:r>
            <a:r>
              <a:rPr lang="en-US" altLang="en-US" sz="1400" dirty="0" err="1">
                <a:cs typeface="Arial" charset="0"/>
              </a:rPr>
              <a:t>mol</a:t>
            </a:r>
            <a:r>
              <a:rPr lang="en-US" altLang="en-US" sz="1400" dirty="0">
                <a:cs typeface="Arial" charset="0"/>
              </a:rPr>
              <a:t>; (2.5 × 10</a:t>
            </a:r>
            <a:r>
              <a:rPr lang="en-US" altLang="en-US" sz="1400" baseline="30000" dirty="0">
                <a:cs typeface="Arial" charset="0"/>
              </a:rPr>
              <a:t>−2</a:t>
            </a:r>
            <a:r>
              <a:rPr lang="en-US" altLang="en-US" sz="1400" dirty="0">
                <a:cs typeface="Arial" charset="0"/>
              </a:rPr>
              <a:t>)(6 × 10</a:t>
            </a:r>
            <a:r>
              <a:rPr lang="en-US" altLang="en-US" sz="1400" baseline="30000" dirty="0">
                <a:cs typeface="Arial" charset="0"/>
              </a:rPr>
              <a:t>23</a:t>
            </a:r>
            <a:r>
              <a:rPr lang="en-US" altLang="en-US" sz="1400" dirty="0">
                <a:cs typeface="Arial" charset="0"/>
              </a:rPr>
              <a:t>) = 15 × 10</a:t>
            </a:r>
            <a:r>
              <a:rPr lang="en-US" altLang="en-US" sz="1400" baseline="30000" dirty="0">
                <a:cs typeface="Arial" charset="0"/>
              </a:rPr>
              <a:t>21</a:t>
            </a:r>
            <a:r>
              <a:rPr lang="en-US" altLang="en-US" sz="1400" dirty="0">
                <a:cs typeface="Arial" charset="0"/>
              </a:rPr>
              <a:t> = 1.5 × 10</a:t>
            </a:r>
            <a:r>
              <a:rPr lang="en-US" altLang="en-US" sz="1400" baseline="30000" dirty="0">
                <a:cs typeface="Arial" charset="0"/>
              </a:rPr>
              <a:t>22</a:t>
            </a:r>
            <a:r>
              <a:rPr lang="en-US" altLang="en-US" sz="1400" dirty="0">
                <a:cs typeface="Arial" charset="0"/>
              </a:rPr>
              <a:t> </a:t>
            </a:r>
            <a:r>
              <a:rPr lang="en-US" sz="1400" dirty="0">
                <a:cs typeface="Arial" charset="0"/>
              </a:rPr>
              <a:t>molecules. The units (molecules) and the number of significant figures (three) are appropriate.</a:t>
            </a:r>
          </a:p>
          <a:p>
            <a:pPr eaLnBrk="0" hangingPunct="0">
              <a:spcBef>
                <a:spcPct val="20000"/>
              </a:spcBef>
              <a:defRPr/>
            </a:pPr>
            <a:endParaRPr lang="en-US" altLang="en-US" sz="1000" dirty="0">
              <a:cs typeface="Arial" charset="0"/>
            </a:endParaRPr>
          </a:p>
          <a:p>
            <a:pPr eaLnBrk="0" hangingPunct="0">
              <a:spcBef>
                <a:spcPct val="20000"/>
              </a:spcBef>
              <a:defRPr/>
            </a:pPr>
            <a:r>
              <a:rPr lang="en-US" altLang="en-US" sz="1400" b="1" dirty="0">
                <a:cs typeface="Arial" charset="0"/>
              </a:rPr>
              <a:t>(b) </a:t>
            </a:r>
            <a:r>
              <a:rPr lang="en-US" sz="1400" dirty="0">
                <a:cs typeface="Arial" charset="0"/>
              </a:rPr>
              <a:t>The answer is six times as large as the answer to part (a), exactly what it should be. The number of significant figures (three) and the units (atoms O) are correct.</a:t>
            </a:r>
            <a:endParaRPr lang="en-US" altLang="en-US" sz="1600" b="1" dirty="0">
              <a:solidFill>
                <a:srgbClr val="3366FF"/>
              </a:solidFill>
              <a:latin typeface="Arial" charset="0"/>
              <a:cs typeface="Arial" charset="0"/>
            </a:endParaRPr>
          </a:p>
          <a:p>
            <a:pPr eaLnBrk="0" hangingPunct="0">
              <a:defRPr/>
            </a:pPr>
            <a:endParaRPr lang="en-US" altLang="en-US" sz="1600" b="1" dirty="0">
              <a:solidFill>
                <a:srgbClr val="3366FF"/>
              </a:solidFill>
              <a:latin typeface="Arial" charset="0"/>
              <a:cs typeface="Arial" charset="0"/>
            </a:endParaRPr>
          </a:p>
          <a:p>
            <a:pPr eaLnBrk="0" hangingPunct="0">
              <a:defRPr/>
            </a:pPr>
            <a:r>
              <a:rPr lang="en-US" altLang="en-US" sz="1600" b="1" dirty="0">
                <a:solidFill>
                  <a:srgbClr val="3366FF"/>
                </a:solidFill>
                <a:latin typeface="Arial" charset="0"/>
                <a:cs typeface="Arial" charset="0"/>
              </a:rPr>
              <a:t>Practice Exercise 1</a:t>
            </a:r>
          </a:p>
          <a:p>
            <a:pPr eaLnBrk="0" hangingPunct="0">
              <a:defRPr/>
            </a:pPr>
            <a:endParaRPr lang="en-US" altLang="en-US" sz="1000" b="1" dirty="0">
              <a:solidFill>
                <a:srgbClr val="3366FF"/>
              </a:solidFill>
              <a:latin typeface="Arial" charset="0"/>
              <a:cs typeface="Arial" charset="0"/>
            </a:endParaRPr>
          </a:p>
          <a:p>
            <a:pPr eaLnBrk="0" hangingPunct="0">
              <a:defRPr/>
            </a:pPr>
            <a:r>
              <a:rPr lang="en-US" sz="1400" dirty="0">
                <a:cs typeface="Arial" charset="0"/>
              </a:rPr>
              <a:t>How many chlorine atoms are in 12.2 g of </a:t>
            </a:r>
            <a:r>
              <a:rPr lang="en-US" altLang="en-US" sz="1400" dirty="0">
                <a:cs typeface="Arial" charset="0"/>
              </a:rPr>
              <a:t>CCl</a:t>
            </a:r>
            <a:r>
              <a:rPr lang="en-US" altLang="en-US" sz="1400" baseline="-25000" dirty="0">
                <a:cs typeface="Arial" charset="0"/>
              </a:rPr>
              <a:t>4</a:t>
            </a:r>
            <a:r>
              <a:rPr lang="en-US" altLang="en-US" sz="1400" dirty="0">
                <a:cs typeface="Arial" charset="0"/>
              </a:rPr>
              <a:t>? </a:t>
            </a:r>
            <a:br>
              <a:rPr lang="en-US" altLang="en-US" sz="1400" dirty="0">
                <a:cs typeface="Arial" charset="0"/>
              </a:rPr>
            </a:br>
            <a:r>
              <a:rPr lang="en-US" altLang="en-US" sz="1400" b="1" dirty="0">
                <a:cs typeface="Arial" charset="0"/>
              </a:rPr>
              <a:t>(a)</a:t>
            </a:r>
            <a:r>
              <a:rPr lang="en-US" altLang="en-US" sz="1400" dirty="0">
                <a:cs typeface="Arial" charset="0"/>
              </a:rPr>
              <a:t>  4.77 × 10</a:t>
            </a:r>
            <a:r>
              <a:rPr lang="en-US" altLang="en-US" sz="1400" baseline="30000" dirty="0">
                <a:cs typeface="Arial" charset="0"/>
              </a:rPr>
              <a:t>22</a:t>
            </a:r>
            <a:r>
              <a:rPr lang="en-US" altLang="en-US" sz="1400" b="1" dirty="0">
                <a:cs typeface="Arial" charset="0"/>
              </a:rPr>
              <a:t>     (b) </a:t>
            </a:r>
            <a:r>
              <a:rPr lang="en-US" altLang="en-US" sz="1400" dirty="0">
                <a:cs typeface="Arial" charset="0"/>
              </a:rPr>
              <a:t>7.34 × 10</a:t>
            </a:r>
            <a:r>
              <a:rPr lang="en-US" altLang="en-US" sz="1400" baseline="30000" dirty="0">
                <a:cs typeface="Arial" charset="0"/>
              </a:rPr>
              <a:t>24 </a:t>
            </a:r>
            <a:r>
              <a:rPr lang="en-US" altLang="en-US" sz="1400" dirty="0">
                <a:cs typeface="Arial" charset="0"/>
              </a:rPr>
              <a:t>    </a:t>
            </a:r>
            <a:r>
              <a:rPr lang="en-US" altLang="en-US" sz="1400" b="1" dirty="0">
                <a:cs typeface="Arial" charset="0"/>
              </a:rPr>
              <a:t>(c)</a:t>
            </a:r>
            <a:r>
              <a:rPr lang="en-US" altLang="en-US" sz="1400" dirty="0">
                <a:cs typeface="Arial" charset="0"/>
              </a:rPr>
              <a:t> 1.91 × 10</a:t>
            </a:r>
            <a:r>
              <a:rPr lang="en-US" altLang="en-US" sz="1400" baseline="30000" dirty="0">
                <a:cs typeface="Arial" charset="0"/>
              </a:rPr>
              <a:t>23 </a:t>
            </a:r>
            <a:r>
              <a:rPr lang="en-US" altLang="en-US" sz="1400" b="1" dirty="0">
                <a:cs typeface="Arial" charset="0"/>
              </a:rPr>
              <a:t>    (d)</a:t>
            </a:r>
            <a:r>
              <a:rPr lang="en-US" altLang="en-US" sz="1400" dirty="0">
                <a:cs typeface="Arial" charset="0"/>
              </a:rPr>
              <a:t> 2.07 × 10</a:t>
            </a:r>
            <a:r>
              <a:rPr lang="en-US" altLang="en-US" sz="1400" baseline="30000" dirty="0">
                <a:cs typeface="Arial" charset="0"/>
              </a:rPr>
              <a:t>23</a:t>
            </a:r>
            <a:endParaRPr lang="en-US" altLang="en-US" sz="1400" dirty="0">
              <a:cs typeface="Arial" charset="0"/>
            </a:endParaRPr>
          </a:p>
          <a:p>
            <a:pPr eaLnBrk="0" hangingPunct="0">
              <a:spcBef>
                <a:spcPct val="50000"/>
              </a:spcBef>
              <a:defRPr/>
            </a:pPr>
            <a:endParaRPr lang="en-US" altLang="en-US" sz="1400" dirty="0">
              <a:cs typeface="Arial" charset="0"/>
            </a:endParaRPr>
          </a:p>
          <a:p>
            <a:pPr eaLnBrk="0" hangingPunct="0">
              <a:defRPr/>
            </a:pPr>
            <a:r>
              <a:rPr lang="en-US" altLang="en-US" sz="1600" b="1" dirty="0">
                <a:solidFill>
                  <a:srgbClr val="3366FF"/>
                </a:solidFill>
                <a:latin typeface="Arial" charset="0"/>
                <a:cs typeface="Arial" charset="0"/>
              </a:rPr>
              <a:t>Practice Exercise 2</a:t>
            </a:r>
          </a:p>
          <a:p>
            <a:pPr eaLnBrk="0" hangingPunct="0">
              <a:defRPr/>
            </a:pPr>
            <a:endParaRPr lang="en-US" altLang="en-US" sz="1000" b="1" dirty="0">
              <a:solidFill>
                <a:srgbClr val="3366FF"/>
              </a:solidFill>
              <a:latin typeface="Arial" charset="0"/>
              <a:cs typeface="Arial" charset="0"/>
            </a:endParaRPr>
          </a:p>
          <a:p>
            <a:pPr marL="283464" indent="-283464" eaLnBrk="0" hangingPunct="0">
              <a:defRPr/>
            </a:pPr>
            <a:r>
              <a:rPr lang="en-US" altLang="en-US" sz="1400" b="1" dirty="0">
                <a:cs typeface="Arial" charset="0"/>
              </a:rPr>
              <a:t>(a)	</a:t>
            </a:r>
            <a:r>
              <a:rPr lang="en-US" sz="1400" dirty="0">
                <a:cs typeface="Arial" charset="0"/>
              </a:rPr>
              <a:t>How many nitric acid molecules are in 4.20 g of </a:t>
            </a:r>
            <a:r>
              <a:rPr lang="en-US" altLang="en-US" sz="1400" dirty="0">
                <a:cs typeface="Arial" charset="0"/>
              </a:rPr>
              <a:t>HNO</a:t>
            </a:r>
            <a:r>
              <a:rPr lang="en-US" altLang="en-US" sz="1400" baseline="-25000" dirty="0">
                <a:cs typeface="Arial" charset="0"/>
              </a:rPr>
              <a:t>3</a:t>
            </a:r>
            <a:r>
              <a:rPr lang="en-US" altLang="en-US" sz="1400" dirty="0">
                <a:cs typeface="Arial" charset="0"/>
              </a:rPr>
              <a:t>?</a:t>
            </a:r>
          </a:p>
          <a:p>
            <a:pPr marL="283464" indent="-283464" eaLnBrk="0" hangingPunct="0">
              <a:spcBef>
                <a:spcPts val="0"/>
              </a:spcBef>
              <a:defRPr/>
            </a:pPr>
            <a:r>
              <a:rPr lang="en-US" altLang="en-US" sz="1400" b="1" dirty="0">
                <a:cs typeface="Arial" charset="0"/>
              </a:rPr>
              <a:t>(b)	</a:t>
            </a:r>
            <a:r>
              <a:rPr lang="en-US" sz="1400" dirty="0">
                <a:cs typeface="Arial" charset="0"/>
              </a:rPr>
              <a:t>How many O atoms are in this sample?</a:t>
            </a:r>
            <a:endParaRPr lang="en-US" altLang="en-US" sz="14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7"/>
          <p:cNvSpPr>
            <a:spLocks noChangeShapeType="1"/>
          </p:cNvSpPr>
          <p:nvPr/>
        </p:nvSpPr>
        <p:spPr bwMode="auto">
          <a:xfrm>
            <a:off x="304800" y="304800"/>
            <a:ext cx="0" cy="572611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3" name="Line 10"/>
          <p:cNvSpPr>
            <a:spLocks noChangeShapeType="1"/>
          </p:cNvSpPr>
          <p:nvPr/>
        </p:nvSpPr>
        <p:spPr bwMode="auto">
          <a:xfrm>
            <a:off x="295275" y="6024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604" name="Group 14"/>
          <p:cNvGrpSpPr>
            <a:grpSpLocks/>
          </p:cNvGrpSpPr>
          <p:nvPr/>
        </p:nvGrpSpPr>
        <p:grpSpPr bwMode="auto">
          <a:xfrm>
            <a:off x="304800" y="3733800"/>
            <a:ext cx="7924800" cy="695325"/>
            <a:chOff x="192" y="1536"/>
            <a:chExt cx="4992" cy="438"/>
          </a:xfrm>
        </p:grpSpPr>
        <p:sp>
          <p:nvSpPr>
            <p:cNvPr id="25613"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25614"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2945" name="Text Box 17"/>
          <p:cNvSpPr txBox="1">
            <a:spLocks noChangeArrowheads="1"/>
          </p:cNvSpPr>
          <p:nvPr/>
        </p:nvSpPr>
        <p:spPr bwMode="auto">
          <a:xfrm>
            <a:off x="320675" y="1798638"/>
            <a:ext cx="8364538" cy="201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marL="0" indent="0">
              <a:buFontTx/>
              <a:buNone/>
              <a:defRPr/>
            </a:pPr>
            <a:r>
              <a:rPr lang="en-US" altLang="en-US" sz="1400" b="1" dirty="0">
                <a:cs typeface="Arial" charset="0"/>
              </a:rPr>
              <a:t>Analyze </a:t>
            </a:r>
            <a:r>
              <a:rPr lang="en-US" sz="1400" dirty="0"/>
              <a:t>We are to determine the empirical formula of a compound from the mass percentages of its elements.</a:t>
            </a:r>
          </a:p>
          <a:p>
            <a:pPr marL="0" indent="0">
              <a:spcBef>
                <a:spcPts val="0"/>
              </a:spcBef>
              <a:buFontTx/>
              <a:buNone/>
              <a:defRPr/>
            </a:pPr>
            <a:endParaRPr lang="en-US" altLang="en-US" sz="1400" dirty="0">
              <a:cs typeface="Arial" charset="0"/>
            </a:endParaRPr>
          </a:p>
          <a:p>
            <a:pPr marL="0" indent="0">
              <a:spcBef>
                <a:spcPts val="0"/>
              </a:spcBef>
              <a:buFontTx/>
              <a:buNone/>
              <a:defRPr/>
            </a:pPr>
            <a:r>
              <a:rPr lang="en-US" altLang="en-US" sz="1400" b="1" dirty="0">
                <a:cs typeface="Arial" charset="0"/>
              </a:rPr>
              <a:t>Plan </a:t>
            </a:r>
            <a:r>
              <a:rPr lang="en-US" sz="1400" dirty="0"/>
              <a:t>The strategy for determining the empirical formula involves the three steps given in Figure 3.13.</a:t>
            </a:r>
            <a:endParaRPr lang="en-US" altLang="en-US" sz="1400" dirty="0">
              <a:cs typeface="Arial" charset="0"/>
            </a:endParaRPr>
          </a:p>
          <a:p>
            <a:pPr>
              <a:spcBef>
                <a:spcPts val="0"/>
              </a:spcBef>
              <a:buFontTx/>
              <a:buNone/>
              <a:defRPr/>
            </a:pPr>
            <a:endParaRPr lang="en-US" altLang="en-US" sz="1400" b="1" dirty="0">
              <a:cs typeface="Arial" charset="0"/>
            </a:endParaRPr>
          </a:p>
          <a:p>
            <a:pPr>
              <a:spcBef>
                <a:spcPts val="0"/>
              </a:spcBef>
              <a:buFontTx/>
              <a:buNone/>
              <a:defRPr/>
            </a:pPr>
            <a:r>
              <a:rPr lang="en-US" altLang="en-US" sz="1400" b="1" dirty="0">
                <a:cs typeface="Arial" charset="0"/>
              </a:rPr>
              <a:t>Solve</a:t>
            </a:r>
          </a:p>
          <a:p>
            <a:pPr marL="283464" indent="-283464">
              <a:spcBef>
                <a:spcPts val="0"/>
              </a:spcBef>
              <a:buFontTx/>
              <a:buNone/>
              <a:defRPr/>
            </a:pPr>
            <a:r>
              <a:rPr lang="en-US" altLang="en-US" sz="1400" b="1" dirty="0">
                <a:cs typeface="Arial" charset="0"/>
              </a:rPr>
              <a:t>(1)	</a:t>
            </a:r>
            <a:r>
              <a:rPr lang="en-US" sz="1400" dirty="0"/>
              <a:t>For simplicity we assume we have exactly 100 g of material, although any other mass could also be used.</a:t>
            </a:r>
          </a:p>
          <a:p>
            <a:pPr>
              <a:spcBef>
                <a:spcPct val="0"/>
              </a:spcBef>
              <a:buFontTx/>
              <a:buNone/>
              <a:defRPr/>
            </a:pPr>
            <a:endParaRPr lang="en-US" sz="1400" dirty="0"/>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marL="283464" indent="-283464">
              <a:spcBef>
                <a:spcPct val="0"/>
              </a:spcBef>
              <a:buFontTx/>
              <a:buNone/>
              <a:defRPr/>
            </a:pPr>
            <a:r>
              <a:rPr lang="en-US" sz="1400" dirty="0"/>
              <a:t>	In 100.00 g of ascorbic acid we have 40.92 g C, 4.58 g H, and 54.50 g O.</a:t>
            </a:r>
          </a:p>
          <a:p>
            <a:pPr>
              <a:spcBef>
                <a:spcPct val="0"/>
              </a:spcBef>
              <a:buFontTx/>
              <a:buNone/>
              <a:defRPr/>
            </a:pPr>
            <a:endParaRPr lang="en-US" altLang="en-US" sz="1400" dirty="0">
              <a:cs typeface="Arial" charset="0"/>
            </a:endParaRPr>
          </a:p>
          <a:p>
            <a:pPr marL="283464" indent="-283464">
              <a:buFontTx/>
              <a:buNone/>
              <a:defRPr/>
            </a:pPr>
            <a:r>
              <a:rPr lang="en-US" altLang="en-US" sz="1400" b="1" dirty="0">
                <a:cs typeface="Arial" charset="0"/>
              </a:rPr>
              <a:t>(2)	</a:t>
            </a:r>
            <a:r>
              <a:rPr lang="en-US" sz="1400" dirty="0"/>
              <a:t>Next we calculate the number of moles of each element. We use atomic masses with four significant figures to match the precision of our experimental masses.</a:t>
            </a:r>
            <a:endParaRPr lang="en-US" altLang="en-US" sz="1400" b="1" dirty="0">
              <a:cs typeface="Arial" charset="0"/>
            </a:endParaRPr>
          </a:p>
        </p:txBody>
      </p:sp>
      <p:sp>
        <p:nvSpPr>
          <p:cNvPr id="2560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eaLnBrk="0" hangingPunct="0">
              <a:spcBef>
                <a:spcPct val="50000"/>
              </a:spcBef>
            </a:pPr>
            <a:r>
              <a:rPr lang="en-US" altLang="en-US" b="1">
                <a:solidFill>
                  <a:srgbClr val="3366FF"/>
                </a:solidFill>
                <a:latin typeface="Arial" charset="0"/>
              </a:rPr>
              <a:t>Sample Exercise 3.13</a:t>
            </a:r>
            <a:r>
              <a:rPr lang="en-US" altLang="en-US" b="1">
                <a:solidFill>
                  <a:srgbClr val="4C4BE5"/>
                </a:solidFill>
                <a:latin typeface="Arial" charset="0"/>
              </a:rPr>
              <a:t> </a:t>
            </a:r>
            <a:r>
              <a:rPr lang="en-US" altLang="en-US" b="1">
                <a:latin typeface="Arial" charset="0"/>
              </a:rPr>
              <a:t>Calculating an Empirical Formula</a:t>
            </a:r>
          </a:p>
        </p:txBody>
      </p:sp>
      <p:sp>
        <p:nvSpPr>
          <p:cNvPr id="25607" name="Rectangle 20"/>
          <p:cNvSpPr>
            <a:spLocks noChangeArrowheads="1"/>
          </p:cNvSpPr>
          <p:nvPr/>
        </p:nvSpPr>
        <p:spPr bwMode="auto">
          <a:xfrm>
            <a:off x="320675" y="825500"/>
            <a:ext cx="8339138" cy="5238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spAutoFit/>
          </a:bodyPr>
          <a:lstStyle/>
          <a:p>
            <a:pPr eaLnBrk="0" hangingPunct="0">
              <a:spcBef>
                <a:spcPct val="20000"/>
              </a:spcBef>
            </a:pPr>
            <a:r>
              <a:rPr lang="en-US" sz="1400"/>
              <a:t>Ascorbic acid (vitamin C) contains 40.92% C, 4.58% H, and 54.50% O by mass. What is the empirical formula of ascorbic acid?</a:t>
            </a:r>
            <a:endParaRPr lang="en-US" altLang="en-US" sz="1400"/>
          </a:p>
        </p:txBody>
      </p:sp>
      <p:sp>
        <p:nvSpPr>
          <p:cNvPr id="25608" name="Line 19"/>
          <p:cNvSpPr>
            <a:spLocks noChangeShapeType="1"/>
          </p:cNvSpPr>
          <p:nvPr/>
        </p:nvSpPr>
        <p:spPr bwMode="auto">
          <a:xfrm>
            <a:off x="396875" y="140493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Rectangle 6"/>
          <p:cNvSpPr>
            <a:spLocks noChangeArrowheads="1"/>
          </p:cNvSpPr>
          <p:nvPr/>
        </p:nvSpPr>
        <p:spPr bwMode="auto">
          <a:xfrm>
            <a:off x="323850" y="1422400"/>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Solution</a:t>
            </a:r>
            <a:endParaRPr lang="en-US" altLang="en-US" sz="1600">
              <a:solidFill>
                <a:schemeClr val="bg1"/>
              </a:solidFill>
              <a:latin typeface="Arial" charset="0"/>
            </a:endParaRPr>
          </a:p>
        </p:txBody>
      </p:sp>
      <p:sp>
        <p:nvSpPr>
          <p:cNvPr id="25610"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7659" name="Picture 15" descr="C:\Users\GEX\Desktop\IRDVD NEW\55104 Brown\JPEGS\CH03_Jpegs\03_Pg99_UnFigure_1.jpg"/>
          <p:cNvPicPr>
            <a:picLocks noChangeAspect="1" noChangeArrowheads="1"/>
          </p:cNvPicPr>
          <p:nvPr/>
        </p:nvPicPr>
        <p:blipFill>
          <a:blip r:embed="rId3">
            <a:extLst>
              <a:ext uri="{28A0092B-C50C-407E-A947-70E740481C1C}">
                <a14:useLocalDpi xmlns:a14="http://schemas.microsoft.com/office/drawing/2010/main" val="0"/>
              </a:ext>
            </a:extLst>
          </a:blip>
          <a:srcRect t="-716" b="24962"/>
          <a:stretch>
            <a:fillRect/>
          </a:stretch>
        </p:blipFill>
        <p:spPr bwMode="auto">
          <a:xfrm>
            <a:off x="557213" y="3251200"/>
            <a:ext cx="83058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6" descr="C:\Users\GEX\Desktop\IRDVD NEW\55104 Brown\JPEGS\CH03_Jpegs\03_Pg99_UnFigure_2.jpg"/>
          <p:cNvPicPr>
            <a:picLocks noChangeAspect="1" noChangeArrowheads="1"/>
          </p:cNvPicPr>
          <p:nvPr/>
        </p:nvPicPr>
        <p:blipFill>
          <a:blip r:embed="rId4">
            <a:extLst>
              <a:ext uri="{28A0092B-C50C-407E-A947-70E740481C1C}">
                <a14:useLocalDpi xmlns:a14="http://schemas.microsoft.com/office/drawing/2010/main" val="0"/>
              </a:ext>
            </a:extLst>
          </a:blip>
          <a:srcRect b="19339"/>
          <a:stretch>
            <a:fillRect/>
          </a:stretch>
        </p:blipFill>
        <p:spPr bwMode="auto">
          <a:xfrm>
            <a:off x="511175" y="5083175"/>
            <a:ext cx="853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94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294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294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294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2945">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7"/>
          <p:cNvSpPr>
            <a:spLocks noChangeShapeType="1"/>
          </p:cNvSpPr>
          <p:nvPr/>
        </p:nvSpPr>
        <p:spPr bwMode="auto">
          <a:xfrm>
            <a:off x="304800" y="304800"/>
            <a:ext cx="0" cy="576103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Line 10"/>
          <p:cNvSpPr>
            <a:spLocks noChangeShapeType="1"/>
          </p:cNvSpPr>
          <p:nvPr/>
        </p:nvSpPr>
        <p:spPr bwMode="auto">
          <a:xfrm>
            <a:off x="295275" y="604678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628" name="Group 11"/>
          <p:cNvGrpSpPr>
            <a:grpSpLocks/>
          </p:cNvGrpSpPr>
          <p:nvPr/>
        </p:nvGrpSpPr>
        <p:grpSpPr bwMode="auto">
          <a:xfrm>
            <a:off x="320675" y="2317750"/>
            <a:ext cx="7924800" cy="695325"/>
            <a:chOff x="192" y="1536"/>
            <a:chExt cx="4992" cy="438"/>
          </a:xfrm>
        </p:grpSpPr>
        <p:sp>
          <p:nvSpPr>
            <p:cNvPr id="26638"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26639"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4994" name="Text Box 18"/>
          <p:cNvSpPr txBox="1">
            <a:spLocks noChangeArrowheads="1"/>
          </p:cNvSpPr>
          <p:nvPr/>
        </p:nvSpPr>
        <p:spPr bwMode="auto">
          <a:xfrm>
            <a:off x="320675" y="1196975"/>
            <a:ext cx="8521700" cy="308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spcBef>
                <a:spcPct val="0"/>
              </a:spcBef>
              <a:buFontTx/>
              <a:buNone/>
              <a:defRPr/>
            </a:pPr>
            <a:endParaRPr lang="en-US" altLang="en-US" sz="1400" b="1" dirty="0">
              <a:cs typeface="Arial" charset="0"/>
            </a:endParaRPr>
          </a:p>
          <a:p>
            <a:pPr>
              <a:spcBef>
                <a:spcPct val="0"/>
              </a:spcBef>
              <a:buFontTx/>
              <a:buNone/>
              <a:defRPr/>
            </a:pPr>
            <a:endParaRPr lang="en-US" altLang="en-US" sz="1400" b="1" dirty="0">
              <a:cs typeface="Arial" charset="0"/>
            </a:endParaRPr>
          </a:p>
          <a:p>
            <a:pPr>
              <a:spcBef>
                <a:spcPct val="0"/>
              </a:spcBef>
              <a:buFontTx/>
              <a:buNone/>
              <a:defRPr/>
            </a:pPr>
            <a:endParaRPr lang="en-US" altLang="en-US" sz="1400" b="1" dirty="0">
              <a:cs typeface="Arial" charset="0"/>
            </a:endParaRPr>
          </a:p>
          <a:p>
            <a:pPr>
              <a:spcBef>
                <a:spcPct val="0"/>
              </a:spcBef>
              <a:buFontTx/>
              <a:buNone/>
              <a:defRPr/>
            </a:pPr>
            <a:endParaRPr lang="en-US" altLang="en-US" sz="1400" b="1" dirty="0">
              <a:cs typeface="Arial" charset="0"/>
            </a:endParaRPr>
          </a:p>
          <a:p>
            <a:pPr>
              <a:spcBef>
                <a:spcPct val="0"/>
              </a:spcBef>
              <a:buFontTx/>
              <a:buNone/>
              <a:defRPr/>
            </a:pPr>
            <a:endParaRPr lang="en-US" altLang="en-US" sz="1400" b="1" dirty="0">
              <a:cs typeface="Arial" charset="0"/>
            </a:endParaRPr>
          </a:p>
          <a:p>
            <a:pPr>
              <a:spcBef>
                <a:spcPct val="0"/>
              </a:spcBef>
              <a:buFontTx/>
              <a:buNone/>
              <a:defRPr/>
            </a:pPr>
            <a:endParaRPr lang="en-US" altLang="en-US" sz="1400" b="1" dirty="0">
              <a:cs typeface="Arial" charset="0"/>
            </a:endParaRPr>
          </a:p>
          <a:p>
            <a:pPr>
              <a:spcBef>
                <a:spcPct val="0"/>
              </a:spcBef>
              <a:buFontTx/>
              <a:buNone/>
              <a:defRPr/>
            </a:pPr>
            <a:endParaRPr lang="en-US" altLang="en-US" sz="1400" b="1" dirty="0">
              <a:cs typeface="Arial" charset="0"/>
            </a:endParaRPr>
          </a:p>
          <a:p>
            <a:pPr marL="283464" indent="-283464">
              <a:spcBef>
                <a:spcPct val="0"/>
              </a:spcBef>
              <a:buFontTx/>
              <a:buNone/>
              <a:defRPr/>
            </a:pPr>
            <a:r>
              <a:rPr lang="en-US" altLang="en-US" sz="1400" b="1" dirty="0">
                <a:cs typeface="Arial" charset="0"/>
              </a:rPr>
              <a:t>(3)	</a:t>
            </a:r>
            <a:r>
              <a:rPr lang="en-US" sz="1400" dirty="0"/>
              <a:t>We determine the simplest whole-number ratio of moles by dividing each number of moles by the smallest number of moles.</a:t>
            </a: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r>
              <a:rPr lang="en-US" altLang="en-US" sz="1400" dirty="0">
                <a:cs typeface="Arial" charset="0"/>
              </a:rPr>
              <a:t>     </a:t>
            </a:r>
          </a:p>
          <a:p>
            <a:pPr>
              <a:spcBef>
                <a:spcPct val="0"/>
              </a:spcBef>
              <a:buFontTx/>
              <a:buNone/>
              <a:defRPr/>
            </a:pPr>
            <a:endParaRPr lang="en-US" altLang="en-US" sz="1400" dirty="0">
              <a:cs typeface="Arial" charset="0"/>
            </a:endParaRPr>
          </a:p>
          <a:p>
            <a:pPr marL="283464" indent="-283464">
              <a:spcBef>
                <a:spcPct val="0"/>
              </a:spcBef>
              <a:buFontTx/>
              <a:buNone/>
              <a:defRPr/>
            </a:pPr>
            <a:r>
              <a:rPr lang="en-US" altLang="en-US" sz="1400" dirty="0">
                <a:cs typeface="Arial" charset="0"/>
              </a:rPr>
              <a:t>	The ratio for H is too far from 1 to attribute the difference to experimental error; in fact, it is quite close to 1    . This suggests we should multiply the ratios by 3 to obtain whole numbers:</a:t>
            </a:r>
          </a:p>
          <a:p>
            <a:pPr>
              <a:spcBef>
                <a:spcPct val="0"/>
              </a:spcBef>
              <a:buFontTx/>
              <a:buNone/>
              <a:defRPr/>
            </a:pPr>
            <a:r>
              <a:rPr lang="en-US" altLang="en-US" sz="1400" dirty="0">
                <a:cs typeface="Arial" charset="0"/>
              </a:rPr>
              <a:t>                                                            </a:t>
            </a:r>
          </a:p>
          <a:p>
            <a:pPr>
              <a:spcBef>
                <a:spcPct val="0"/>
              </a:spcBef>
              <a:buFontTx/>
              <a:buNone/>
              <a:tabLst>
                <a:tab pos="2405063" algn="l"/>
              </a:tabLst>
              <a:defRPr/>
            </a:pPr>
            <a:r>
              <a:rPr lang="en-US" altLang="en-US" sz="1400" dirty="0">
                <a:cs typeface="Arial" charset="0"/>
              </a:rPr>
              <a:t>	C : H : O = (3 × 1 : 3 × 1.33 : 3 × 1) = (3 : 4 : 3)</a:t>
            </a:r>
          </a:p>
          <a:p>
            <a:pPr>
              <a:spcBef>
                <a:spcPct val="0"/>
              </a:spcBef>
              <a:buFontTx/>
              <a:buNone/>
              <a:defRPr/>
            </a:pPr>
            <a:endParaRPr lang="en-US" altLang="en-US" sz="1400" dirty="0">
              <a:cs typeface="Arial" charset="0"/>
            </a:endParaRPr>
          </a:p>
          <a:p>
            <a:pPr marL="283464" indent="-283464">
              <a:spcBef>
                <a:spcPct val="0"/>
              </a:spcBef>
              <a:buFontTx/>
              <a:buNone/>
              <a:defRPr/>
            </a:pPr>
            <a:r>
              <a:rPr lang="en-US" altLang="en-US" sz="1400" dirty="0">
                <a:cs typeface="Arial" charset="0"/>
              </a:rPr>
              <a:t>    	 Thus, the empirical formula is C</a:t>
            </a:r>
            <a:r>
              <a:rPr lang="en-US" altLang="en-US" sz="1400" baseline="-25000" dirty="0">
                <a:cs typeface="Arial" charset="0"/>
              </a:rPr>
              <a:t>3</a:t>
            </a:r>
            <a:r>
              <a:rPr lang="en-US" altLang="en-US" sz="1400" dirty="0">
                <a:cs typeface="Arial" charset="0"/>
              </a:rPr>
              <a:t>H</a:t>
            </a:r>
            <a:r>
              <a:rPr lang="en-US" altLang="en-US" sz="1400" baseline="-25000" dirty="0">
                <a:cs typeface="Arial" charset="0"/>
              </a:rPr>
              <a:t>4</a:t>
            </a:r>
            <a:r>
              <a:rPr lang="en-US" altLang="en-US" sz="1400" dirty="0">
                <a:cs typeface="Arial" charset="0"/>
              </a:rPr>
              <a:t>O</a:t>
            </a:r>
            <a:r>
              <a:rPr lang="en-US" altLang="en-US" sz="1400" baseline="-25000" dirty="0">
                <a:cs typeface="Arial" charset="0"/>
              </a:rPr>
              <a:t>3</a:t>
            </a:r>
            <a:r>
              <a:rPr lang="en-US" altLang="en-US" sz="1400" dirty="0">
                <a:cs typeface="Arial" charset="0"/>
              </a:rPr>
              <a:t>.</a:t>
            </a:r>
          </a:p>
        </p:txBody>
      </p:sp>
      <p:sp>
        <p:nvSpPr>
          <p:cNvPr id="26630"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1" name="Rectangle 20"/>
          <p:cNvSpPr>
            <a:spLocks noChangeArrowheads="1"/>
          </p:cNvSpPr>
          <p:nvPr/>
        </p:nvSpPr>
        <p:spPr bwMode="auto">
          <a:xfrm>
            <a:off x="320675" y="825500"/>
            <a:ext cx="933450"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26632"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eaLnBrk="0" hangingPunct="0">
              <a:spcBef>
                <a:spcPct val="50000"/>
              </a:spcBef>
            </a:pPr>
            <a:r>
              <a:rPr lang="en-US" altLang="en-US" b="1">
                <a:solidFill>
                  <a:srgbClr val="3366FF"/>
                </a:solidFill>
                <a:latin typeface="Arial" charset="0"/>
              </a:rPr>
              <a:t>Sample Exercise 3.13</a:t>
            </a:r>
            <a:r>
              <a:rPr lang="en-US" altLang="en-US" b="1">
                <a:solidFill>
                  <a:srgbClr val="4C4BE5"/>
                </a:solidFill>
                <a:latin typeface="Arial" charset="0"/>
              </a:rPr>
              <a:t> </a:t>
            </a:r>
            <a:r>
              <a:rPr lang="en-US" altLang="en-US" b="1">
                <a:latin typeface="Arial" charset="0"/>
              </a:rPr>
              <a:t>Calculating an Empirical Formula</a:t>
            </a:r>
          </a:p>
        </p:txBody>
      </p:sp>
      <p:pic>
        <p:nvPicPr>
          <p:cNvPr id="7173" name="Picture 5" descr="C:\Documents and Settings\GEX\Desktop\chapter 03\sample 3.1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608513"/>
            <a:ext cx="1254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8683" name="Picture 16" descr="W:\Victoria\55104 Brown WE\WE 3.13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4488" y="1331913"/>
            <a:ext cx="3106737"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7" descr="C:\Users\GEX\Desktop\IRDVD NEW\55104 Brown\JPEGS\CH03_Jpegs\03_Pg100_UnFigure.jpg"/>
          <p:cNvPicPr>
            <a:picLocks noChangeAspect="1" noChangeArrowheads="1"/>
          </p:cNvPicPr>
          <p:nvPr/>
        </p:nvPicPr>
        <p:blipFill>
          <a:blip r:embed="rId5">
            <a:extLst>
              <a:ext uri="{28A0092B-C50C-407E-A947-70E740481C1C}">
                <a14:useLocalDpi xmlns:a14="http://schemas.microsoft.com/office/drawing/2010/main" val="0"/>
              </a:ext>
            </a:extLst>
          </a:blip>
          <a:srcRect b="19504"/>
          <a:stretch>
            <a:fillRect/>
          </a:stretch>
        </p:blipFill>
        <p:spPr bwMode="auto">
          <a:xfrm>
            <a:off x="407988" y="3236913"/>
            <a:ext cx="853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8" descr="W:\Victoria\55104 Brown WE\WE 3.13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6713" y="4148138"/>
            <a:ext cx="341471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99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994">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994">
                                            <p:txEl>
                                              <p:pRg st="15" end="1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4994">
                                            <p:txEl>
                                              <p:pRg st="16" end="1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4994">
                                            <p:txEl>
                                              <p:pRg st="17" end="1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4994">
                                            <p:txEl>
                                              <p:pRg st="19" end="1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6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7"/>
          <p:cNvSpPr>
            <a:spLocks noChangeShapeType="1"/>
          </p:cNvSpPr>
          <p:nvPr/>
        </p:nvSpPr>
        <p:spPr bwMode="auto">
          <a:xfrm>
            <a:off x="304800" y="304800"/>
            <a:ext cx="0" cy="392747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Line 10"/>
          <p:cNvSpPr>
            <a:spLocks noChangeShapeType="1"/>
          </p:cNvSpPr>
          <p:nvPr/>
        </p:nvSpPr>
        <p:spPr bwMode="auto">
          <a:xfrm>
            <a:off x="295275" y="42322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652" name="Group 11"/>
          <p:cNvGrpSpPr>
            <a:grpSpLocks/>
          </p:cNvGrpSpPr>
          <p:nvPr/>
        </p:nvGrpSpPr>
        <p:grpSpPr bwMode="auto">
          <a:xfrm>
            <a:off x="320675" y="2317750"/>
            <a:ext cx="7924800" cy="695325"/>
            <a:chOff x="192" y="1536"/>
            <a:chExt cx="4992" cy="438"/>
          </a:xfrm>
        </p:grpSpPr>
        <p:sp>
          <p:nvSpPr>
            <p:cNvPr id="27658"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27659"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4994" name="Text Box 18"/>
          <p:cNvSpPr txBox="1">
            <a:spLocks noChangeArrowheads="1"/>
          </p:cNvSpPr>
          <p:nvPr/>
        </p:nvSpPr>
        <p:spPr bwMode="auto">
          <a:xfrm>
            <a:off x="320675" y="1201738"/>
            <a:ext cx="8521700" cy="257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buFontTx/>
              <a:buNone/>
              <a:defRPr/>
            </a:pPr>
            <a:r>
              <a:rPr lang="en-US" altLang="en-US" sz="1400" b="1" dirty="0">
                <a:cs typeface="Arial" charset="0"/>
              </a:rPr>
              <a:t>Check </a:t>
            </a:r>
            <a:r>
              <a:rPr lang="en-US" sz="1400" dirty="0"/>
              <a:t>It is reassuring that the subscripts are moderate-size whole numbers. Also, calculating the percentage composition of </a:t>
            </a:r>
            <a:r>
              <a:rPr lang="en-US" altLang="en-US" sz="1400" dirty="0">
                <a:cs typeface="Arial" charset="0"/>
              </a:rPr>
              <a:t>C</a:t>
            </a:r>
            <a:r>
              <a:rPr lang="en-US" altLang="en-US" sz="1400" baseline="-25000" dirty="0">
                <a:cs typeface="Arial" charset="0"/>
              </a:rPr>
              <a:t>3</a:t>
            </a:r>
            <a:r>
              <a:rPr lang="en-US" altLang="en-US" sz="1400" dirty="0">
                <a:cs typeface="Arial" charset="0"/>
              </a:rPr>
              <a:t>H</a:t>
            </a:r>
            <a:r>
              <a:rPr lang="en-US" altLang="en-US" sz="1400" baseline="-25000" dirty="0">
                <a:cs typeface="Arial" charset="0"/>
              </a:rPr>
              <a:t>4</a:t>
            </a:r>
            <a:r>
              <a:rPr lang="en-US" altLang="en-US" sz="1400" dirty="0">
                <a:cs typeface="Arial" charset="0"/>
              </a:rPr>
              <a:t>O</a:t>
            </a:r>
            <a:r>
              <a:rPr lang="en-US" altLang="en-US" sz="1400" baseline="-25000" dirty="0">
                <a:cs typeface="Arial" charset="0"/>
              </a:rPr>
              <a:t>3</a:t>
            </a:r>
            <a:r>
              <a:rPr lang="en-US" altLang="en-US" sz="1400" dirty="0">
                <a:cs typeface="Arial" charset="0"/>
              </a:rPr>
              <a:t> </a:t>
            </a:r>
            <a:r>
              <a:rPr lang="en-US" sz="1400" dirty="0"/>
              <a:t>gives values very close to the original percentages.</a:t>
            </a:r>
          </a:p>
          <a:p>
            <a:pPr>
              <a:defRPr/>
            </a:pPr>
            <a:endParaRPr lang="en-US" altLang="en-US" sz="1200" b="1" dirty="0">
              <a:solidFill>
                <a:srgbClr val="3366FF"/>
              </a:solidFill>
              <a:latin typeface="Arial" charset="0"/>
              <a:cs typeface="Arial" charset="0"/>
            </a:endParaRPr>
          </a:p>
          <a:p>
            <a:pPr>
              <a:spcBef>
                <a:spcPct val="0"/>
              </a:spcBef>
              <a:buFontTx/>
              <a:buNone/>
              <a:defRPr/>
            </a:pPr>
            <a:r>
              <a:rPr lang="en-US" altLang="en-US" sz="1600" b="1" dirty="0">
                <a:solidFill>
                  <a:srgbClr val="3366FF"/>
                </a:solidFill>
                <a:latin typeface="Arial" charset="0"/>
                <a:cs typeface="Arial" charset="0"/>
              </a:rPr>
              <a:t>Practice Exercise 1</a:t>
            </a:r>
          </a:p>
          <a:p>
            <a:pPr>
              <a:spcBef>
                <a:spcPts val="0"/>
              </a:spcBef>
              <a:buFontTx/>
              <a:buNone/>
              <a:defRPr/>
            </a:pPr>
            <a:endParaRPr lang="en-US" sz="1000" dirty="0"/>
          </a:p>
          <a:p>
            <a:pPr>
              <a:spcBef>
                <a:spcPts val="0"/>
              </a:spcBef>
              <a:buFontTx/>
              <a:buNone/>
              <a:defRPr/>
            </a:pPr>
            <a:r>
              <a:rPr lang="en-US" sz="1400" dirty="0"/>
              <a:t>A 2.144-g sample of phosgene, a compound used as a chemical warfare agent during World War I, contains 0.260 g of carbon, 0.347 g of oxygen, and 1.537 g of chlorine. What is the empirical formula of this substance?</a:t>
            </a:r>
          </a:p>
          <a:p>
            <a:pPr>
              <a:buFontTx/>
              <a:buNone/>
              <a:defRPr/>
            </a:pPr>
            <a:r>
              <a:rPr lang="en-US" altLang="en-US" sz="1400" b="1" dirty="0">
                <a:cs typeface="Arial" charset="0"/>
              </a:rPr>
              <a:t>(a) </a:t>
            </a:r>
            <a:r>
              <a:rPr lang="en-US" altLang="en-US" sz="1400" dirty="0">
                <a:cs typeface="Arial" charset="0"/>
              </a:rPr>
              <a:t>CO</a:t>
            </a:r>
            <a:r>
              <a:rPr lang="en-US" altLang="en-US" sz="1400" baseline="-25000" dirty="0">
                <a:cs typeface="Arial" charset="0"/>
              </a:rPr>
              <a:t>2</a:t>
            </a:r>
            <a:r>
              <a:rPr lang="en-US" altLang="en-US" sz="1400" dirty="0">
                <a:cs typeface="Arial" charset="0"/>
              </a:rPr>
              <a:t>Cl</a:t>
            </a:r>
            <a:r>
              <a:rPr lang="en-US" altLang="en-US" sz="1400" baseline="-25000" dirty="0">
                <a:cs typeface="Arial" charset="0"/>
              </a:rPr>
              <a:t>6</a:t>
            </a:r>
            <a:r>
              <a:rPr lang="en-US" altLang="en-US" sz="1400" dirty="0">
                <a:cs typeface="Arial" charset="0"/>
              </a:rPr>
              <a:t>     </a:t>
            </a:r>
            <a:r>
              <a:rPr lang="en-US" altLang="en-US" sz="1400" b="1" dirty="0">
                <a:cs typeface="Arial" charset="0"/>
              </a:rPr>
              <a:t>(b) </a:t>
            </a:r>
            <a:r>
              <a:rPr lang="en-US" altLang="en-US" sz="1400" dirty="0">
                <a:cs typeface="Arial" charset="0"/>
              </a:rPr>
              <a:t>COCl</a:t>
            </a:r>
            <a:r>
              <a:rPr lang="en-US" altLang="en-US" sz="1400" baseline="-25000" dirty="0">
                <a:cs typeface="Arial" charset="0"/>
              </a:rPr>
              <a:t>2</a:t>
            </a:r>
            <a:r>
              <a:rPr lang="en-US" altLang="en-US" sz="1400" dirty="0">
                <a:cs typeface="Arial" charset="0"/>
              </a:rPr>
              <a:t>     </a:t>
            </a:r>
            <a:r>
              <a:rPr lang="en-US" altLang="en-US" sz="1400" b="1" dirty="0">
                <a:cs typeface="Arial" charset="0"/>
              </a:rPr>
              <a:t>(c) </a:t>
            </a:r>
            <a:r>
              <a:rPr lang="en-US" altLang="en-US" sz="1400" dirty="0">
                <a:cs typeface="Arial" charset="0"/>
              </a:rPr>
              <a:t>C</a:t>
            </a:r>
            <a:r>
              <a:rPr lang="en-US" altLang="en-US" sz="1400" baseline="-25000" dirty="0">
                <a:cs typeface="Arial" charset="0"/>
              </a:rPr>
              <a:t>0.022</a:t>
            </a:r>
            <a:r>
              <a:rPr lang="en-US" altLang="en-US" sz="1400" dirty="0">
                <a:cs typeface="Arial" charset="0"/>
              </a:rPr>
              <a:t>O</a:t>
            </a:r>
            <a:r>
              <a:rPr lang="en-US" altLang="en-US" sz="1400" baseline="-25000" dirty="0">
                <a:cs typeface="Arial" charset="0"/>
              </a:rPr>
              <a:t>0.022</a:t>
            </a:r>
            <a:r>
              <a:rPr lang="en-US" altLang="en-US" sz="1400" dirty="0">
                <a:cs typeface="Arial" charset="0"/>
              </a:rPr>
              <a:t>Cl</a:t>
            </a:r>
            <a:r>
              <a:rPr lang="en-US" altLang="en-US" sz="1400" baseline="-25000" dirty="0">
                <a:cs typeface="Arial" charset="0"/>
              </a:rPr>
              <a:t>0.044</a:t>
            </a:r>
            <a:r>
              <a:rPr lang="en-US" altLang="en-US" sz="1400" dirty="0">
                <a:cs typeface="Arial" charset="0"/>
              </a:rPr>
              <a:t>     </a:t>
            </a:r>
            <a:r>
              <a:rPr lang="en-US" altLang="en-US" sz="1400" b="1" dirty="0">
                <a:cs typeface="Arial" charset="0"/>
              </a:rPr>
              <a:t>(d) </a:t>
            </a:r>
            <a:r>
              <a:rPr lang="en-US" altLang="en-US" sz="1400" dirty="0">
                <a:cs typeface="Arial" charset="0"/>
              </a:rPr>
              <a:t>C</a:t>
            </a:r>
            <a:r>
              <a:rPr lang="en-US" altLang="en-US" sz="1400" baseline="-25000" dirty="0">
                <a:cs typeface="Arial" charset="0"/>
              </a:rPr>
              <a:t>2</a:t>
            </a:r>
            <a:r>
              <a:rPr lang="en-US" altLang="en-US" sz="1400" dirty="0">
                <a:cs typeface="Arial" charset="0"/>
              </a:rPr>
              <a:t>OCl</a:t>
            </a:r>
            <a:r>
              <a:rPr lang="en-US" altLang="en-US" sz="1400" baseline="-25000" dirty="0">
                <a:cs typeface="Arial" charset="0"/>
              </a:rPr>
              <a:t>2</a:t>
            </a:r>
          </a:p>
          <a:p>
            <a:pPr>
              <a:spcBef>
                <a:spcPct val="50000"/>
              </a:spcBef>
              <a:buFontTx/>
              <a:buNone/>
              <a:defRPr/>
            </a:pPr>
            <a:endParaRPr lang="en-US" altLang="en-US" sz="1200" dirty="0">
              <a:cs typeface="Arial" charset="0"/>
            </a:endParaRPr>
          </a:p>
          <a:p>
            <a:pPr>
              <a:spcBef>
                <a:spcPct val="0"/>
              </a:spcBef>
              <a:buFontTx/>
              <a:buNone/>
              <a:defRPr/>
            </a:pPr>
            <a:r>
              <a:rPr lang="en-US" altLang="en-US" sz="1600" b="1" dirty="0">
                <a:solidFill>
                  <a:srgbClr val="3366FF"/>
                </a:solidFill>
                <a:latin typeface="Arial" charset="0"/>
                <a:cs typeface="Arial" charset="0"/>
              </a:rPr>
              <a:t>Practice Exercise 2</a:t>
            </a:r>
          </a:p>
          <a:p>
            <a:pPr>
              <a:spcBef>
                <a:spcPts val="0"/>
              </a:spcBef>
              <a:buFontTx/>
              <a:buNone/>
              <a:defRPr/>
            </a:pPr>
            <a:endParaRPr lang="en-US" sz="1000" dirty="0"/>
          </a:p>
          <a:p>
            <a:pPr>
              <a:spcBef>
                <a:spcPts val="0"/>
              </a:spcBef>
              <a:buFontTx/>
              <a:buNone/>
              <a:defRPr/>
            </a:pPr>
            <a:r>
              <a:rPr lang="en-US" sz="1400" dirty="0"/>
              <a:t>A 5.325-g sample of methyl benzoate, a compound used in the manufacture of perfumes, contains 3.758 g of carbon, 0.316 g of hydrogen, and 1.251 g of oxygen. What is the empirical formula of this substance?</a:t>
            </a:r>
            <a:endParaRPr lang="en-US" altLang="en-US" sz="1400" dirty="0">
              <a:cs typeface="Arial" charset="0"/>
            </a:endParaRPr>
          </a:p>
        </p:txBody>
      </p:sp>
      <p:sp>
        <p:nvSpPr>
          <p:cNvPr id="27654"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5" name="Rectangle 20"/>
          <p:cNvSpPr>
            <a:spLocks noChangeArrowheads="1"/>
          </p:cNvSpPr>
          <p:nvPr/>
        </p:nvSpPr>
        <p:spPr bwMode="auto">
          <a:xfrm>
            <a:off x="320675" y="825500"/>
            <a:ext cx="933450"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276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eaLnBrk="0" hangingPunct="0">
              <a:spcBef>
                <a:spcPct val="50000"/>
              </a:spcBef>
            </a:pPr>
            <a:r>
              <a:rPr lang="en-US" altLang="en-US" b="1">
                <a:solidFill>
                  <a:srgbClr val="3366FF"/>
                </a:solidFill>
                <a:latin typeface="Arial" charset="0"/>
              </a:rPr>
              <a:t>Sample Exercise 3.13</a:t>
            </a:r>
            <a:r>
              <a:rPr lang="en-US" altLang="en-US" b="1">
                <a:solidFill>
                  <a:srgbClr val="4C4BE5"/>
                </a:solidFill>
                <a:latin typeface="Arial" charset="0"/>
              </a:rPr>
              <a:t> </a:t>
            </a:r>
            <a:r>
              <a:rPr lang="en-US" altLang="en-US" b="1">
                <a:latin typeface="Arial" charset="0"/>
              </a:rPr>
              <a:t>Calculating an Empirical Formula</a:t>
            </a:r>
          </a:p>
        </p:txBody>
      </p:sp>
      <p:sp>
        <p:nvSpPr>
          <p:cNvPr id="27657"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499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99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99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499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499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7"/>
          <p:cNvSpPr>
            <a:spLocks noChangeShapeType="1"/>
          </p:cNvSpPr>
          <p:nvPr/>
        </p:nvSpPr>
        <p:spPr bwMode="auto">
          <a:xfrm>
            <a:off x="304800" y="304800"/>
            <a:ext cx="0" cy="548005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Line 10"/>
          <p:cNvSpPr>
            <a:spLocks noChangeShapeType="1"/>
          </p:cNvSpPr>
          <p:nvPr/>
        </p:nvSpPr>
        <p:spPr bwMode="auto">
          <a:xfrm>
            <a:off x="295275" y="57848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676" name="Group 14"/>
          <p:cNvGrpSpPr>
            <a:grpSpLocks/>
          </p:cNvGrpSpPr>
          <p:nvPr/>
        </p:nvGrpSpPr>
        <p:grpSpPr bwMode="auto">
          <a:xfrm>
            <a:off x="304800" y="3733800"/>
            <a:ext cx="7924800" cy="695325"/>
            <a:chOff x="192" y="1536"/>
            <a:chExt cx="4992" cy="438"/>
          </a:xfrm>
        </p:grpSpPr>
        <p:sp>
          <p:nvSpPr>
            <p:cNvPr id="28684"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28685"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2945" name="Text Box 17"/>
          <p:cNvSpPr txBox="1">
            <a:spLocks noChangeArrowheads="1"/>
          </p:cNvSpPr>
          <p:nvPr/>
        </p:nvSpPr>
        <p:spPr bwMode="auto">
          <a:xfrm>
            <a:off x="320675" y="1418989"/>
            <a:ext cx="8364538" cy="2325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marL="0" indent="0">
              <a:spcBef>
                <a:spcPct val="0"/>
              </a:spcBef>
              <a:buFontTx/>
              <a:buNone/>
              <a:defRPr/>
            </a:pPr>
            <a:r>
              <a:rPr lang="en-US" altLang="en-US" sz="1600" b="1" dirty="0">
                <a:solidFill>
                  <a:srgbClr val="3366FF"/>
                </a:solidFill>
                <a:latin typeface="Arial" pitchFamily="34" charset="0"/>
                <a:cs typeface="Arial" pitchFamily="34" charset="0"/>
              </a:rPr>
              <a:t>Solution</a:t>
            </a:r>
          </a:p>
          <a:p>
            <a:pPr marL="0" indent="0">
              <a:spcBef>
                <a:spcPct val="0"/>
              </a:spcBef>
              <a:buFontTx/>
              <a:buNone/>
              <a:defRPr/>
            </a:pPr>
            <a:endParaRPr lang="en-US" altLang="en-US" sz="1000" b="1" dirty="0">
              <a:cs typeface="Arial" charset="0"/>
            </a:endParaRPr>
          </a:p>
          <a:p>
            <a:pPr marL="0" indent="0">
              <a:spcBef>
                <a:spcPct val="0"/>
              </a:spcBef>
              <a:buFontTx/>
              <a:buNone/>
              <a:defRPr/>
            </a:pPr>
            <a:r>
              <a:rPr lang="en-US" altLang="en-US" sz="1400" b="1" dirty="0">
                <a:cs typeface="Arial" charset="0"/>
              </a:rPr>
              <a:t>Analyze </a:t>
            </a:r>
            <a:r>
              <a:rPr lang="en-US" altLang="en-US" sz="1400" dirty="0">
                <a:cs typeface="Arial" charset="0"/>
              </a:rPr>
              <a:t>We are given an empirical formula and a molecular weight of a compound and asked to determine its molecular formula.</a:t>
            </a:r>
          </a:p>
          <a:p>
            <a:pPr>
              <a:spcBef>
                <a:spcPct val="0"/>
              </a:spcBef>
              <a:buFontTx/>
              <a:buNone/>
              <a:defRPr/>
            </a:pPr>
            <a:endParaRPr lang="en-US" altLang="en-US" sz="1400" dirty="0">
              <a:cs typeface="Arial" charset="0"/>
            </a:endParaRPr>
          </a:p>
          <a:p>
            <a:pPr marL="0" indent="0">
              <a:spcBef>
                <a:spcPct val="0"/>
              </a:spcBef>
              <a:buFontTx/>
              <a:buNone/>
              <a:defRPr/>
            </a:pPr>
            <a:r>
              <a:rPr lang="en-US" altLang="en-US" sz="1400" b="1" dirty="0">
                <a:cs typeface="Arial" charset="0"/>
              </a:rPr>
              <a:t>Plan </a:t>
            </a:r>
            <a:r>
              <a:rPr lang="en-US" altLang="en-US" sz="1400" dirty="0">
                <a:cs typeface="Arial" charset="0"/>
              </a:rPr>
              <a:t>The subscripts in a compound’s molecular formula are whole-number multiples of the subscripts in its empirical formula. We find the appropriate multiple by using Equation 3.11.                                                </a:t>
            </a:r>
          </a:p>
          <a:p>
            <a:pPr>
              <a:spcBef>
                <a:spcPct val="0"/>
              </a:spcBef>
              <a:buFontTx/>
              <a:buNone/>
              <a:defRPr/>
            </a:pPr>
            <a:endParaRPr lang="en-US" altLang="en-US" sz="1400" b="1" dirty="0">
              <a:cs typeface="Arial" charset="0"/>
            </a:endParaRPr>
          </a:p>
          <a:p>
            <a:pPr>
              <a:spcBef>
                <a:spcPct val="0"/>
              </a:spcBef>
              <a:buFontTx/>
              <a:buNone/>
              <a:defRPr/>
            </a:pPr>
            <a:r>
              <a:rPr lang="en-US" altLang="en-US" sz="1400" b="1" dirty="0">
                <a:cs typeface="Arial" charset="0"/>
              </a:rPr>
              <a:t>Solve </a:t>
            </a:r>
            <a:r>
              <a:rPr lang="en-US" sz="1400" dirty="0"/>
              <a:t>The formula weight of the empirical formula </a:t>
            </a:r>
            <a:r>
              <a:rPr lang="en-US" altLang="en-US" sz="1400" dirty="0">
                <a:cs typeface="Arial" charset="0"/>
              </a:rPr>
              <a:t>C</a:t>
            </a:r>
            <a:r>
              <a:rPr lang="en-US" altLang="en-US" sz="1400" baseline="-25000" dirty="0">
                <a:cs typeface="Arial" charset="0"/>
              </a:rPr>
              <a:t>3</a:t>
            </a:r>
            <a:r>
              <a:rPr lang="en-US" altLang="en-US" sz="1400" dirty="0">
                <a:cs typeface="Arial" charset="0"/>
              </a:rPr>
              <a:t>H</a:t>
            </a:r>
            <a:r>
              <a:rPr lang="en-US" altLang="en-US" sz="1400" baseline="-25000" dirty="0">
                <a:cs typeface="Arial" charset="0"/>
              </a:rPr>
              <a:t>4</a:t>
            </a:r>
            <a:r>
              <a:rPr lang="en-US" altLang="en-US" sz="1400" dirty="0">
                <a:cs typeface="Arial" charset="0"/>
              </a:rPr>
              <a:t> is</a:t>
            </a:r>
          </a:p>
          <a:p>
            <a:pPr>
              <a:spcBef>
                <a:spcPts val="600"/>
              </a:spcBef>
              <a:spcAft>
                <a:spcPts val="600"/>
              </a:spcAft>
              <a:buFontTx/>
              <a:buNone/>
              <a:defRPr/>
            </a:pPr>
            <a:r>
              <a:rPr lang="en-US" altLang="en-US" sz="1400" dirty="0">
                <a:cs typeface="Arial" charset="0"/>
              </a:rPr>
              <a:t>                                                            3(12.0 </a:t>
            </a:r>
            <a:r>
              <a:rPr lang="en-US" altLang="en-US" sz="1400" dirty="0" err="1">
                <a:cs typeface="Arial" charset="0"/>
              </a:rPr>
              <a:t>amu</a:t>
            </a:r>
            <a:r>
              <a:rPr lang="en-US" altLang="en-US" sz="1400" dirty="0">
                <a:cs typeface="Arial" charset="0"/>
              </a:rPr>
              <a:t>) + 4(1.0 </a:t>
            </a:r>
            <a:r>
              <a:rPr lang="en-US" altLang="en-US" sz="1400" dirty="0" err="1">
                <a:cs typeface="Arial" charset="0"/>
              </a:rPr>
              <a:t>amu</a:t>
            </a:r>
            <a:r>
              <a:rPr lang="en-US" altLang="en-US" sz="1400" dirty="0">
                <a:cs typeface="Arial" charset="0"/>
              </a:rPr>
              <a:t>) = 40.0 </a:t>
            </a:r>
            <a:r>
              <a:rPr lang="en-US" altLang="en-US" sz="1400" dirty="0" err="1">
                <a:cs typeface="Arial" charset="0"/>
              </a:rPr>
              <a:t>amu</a:t>
            </a:r>
            <a:endParaRPr lang="en-US" altLang="en-US" sz="1400" dirty="0">
              <a:cs typeface="Arial" charset="0"/>
            </a:endParaRPr>
          </a:p>
          <a:p>
            <a:pPr>
              <a:spcBef>
                <a:spcPct val="0"/>
              </a:spcBef>
              <a:buFontTx/>
              <a:buNone/>
              <a:defRPr/>
            </a:pPr>
            <a:r>
              <a:rPr lang="en-US" sz="1400" dirty="0"/>
              <a:t>Next, we use this value in Equation 3.11 :</a:t>
            </a: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a:spcBef>
                <a:spcPct val="0"/>
              </a:spcBef>
              <a:buFontTx/>
              <a:buNone/>
              <a:defRPr/>
            </a:pPr>
            <a:endParaRPr lang="en-US" altLang="en-US" sz="1400" dirty="0">
              <a:cs typeface="Arial" charset="0"/>
            </a:endParaRPr>
          </a:p>
          <a:p>
            <a:pPr marL="0" indent="0">
              <a:spcBef>
                <a:spcPct val="0"/>
              </a:spcBef>
              <a:buFontTx/>
              <a:buNone/>
              <a:defRPr/>
            </a:pPr>
            <a:r>
              <a:rPr lang="en-US" altLang="en-US" sz="1400" dirty="0">
                <a:cs typeface="Arial" charset="0"/>
              </a:rPr>
              <a:t>Only whole-number ratios make physical sense because molecules contain whole atoms. The 3.03 in this case could result from a small experimental error in the molecular weight. We therefore multiply each subscript in the empirical formula by 3 to give the molecular formula: C</a:t>
            </a:r>
            <a:r>
              <a:rPr lang="en-US" altLang="en-US" sz="1400" baseline="-25000" dirty="0">
                <a:cs typeface="Arial" charset="0"/>
              </a:rPr>
              <a:t>9</a:t>
            </a:r>
            <a:r>
              <a:rPr lang="en-US" altLang="en-US" sz="1400" dirty="0">
                <a:cs typeface="Arial" charset="0"/>
              </a:rPr>
              <a:t>H</a:t>
            </a:r>
            <a:r>
              <a:rPr lang="en-US" altLang="en-US" sz="1400" baseline="-25000" dirty="0">
                <a:cs typeface="Arial" charset="0"/>
              </a:rPr>
              <a:t>12</a:t>
            </a:r>
            <a:r>
              <a:rPr lang="en-US" altLang="en-US" sz="1400" dirty="0">
                <a:cs typeface="Arial" charset="0"/>
              </a:rPr>
              <a:t>.</a:t>
            </a:r>
          </a:p>
        </p:txBody>
      </p:sp>
      <p:sp>
        <p:nvSpPr>
          <p:cNvPr id="28678"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eaLnBrk="0" hangingPunct="0">
              <a:spcBef>
                <a:spcPct val="50000"/>
              </a:spcBef>
            </a:pPr>
            <a:r>
              <a:rPr lang="en-US" altLang="en-US" b="1">
                <a:solidFill>
                  <a:srgbClr val="3366FF"/>
                </a:solidFill>
                <a:latin typeface="Arial" charset="0"/>
              </a:rPr>
              <a:t>Sample Exercise 3.14</a:t>
            </a:r>
            <a:r>
              <a:rPr lang="en-US" altLang="en-US" b="1">
                <a:solidFill>
                  <a:srgbClr val="4C4BE5"/>
                </a:solidFill>
                <a:latin typeface="Arial" charset="0"/>
              </a:rPr>
              <a:t> </a:t>
            </a:r>
            <a:r>
              <a:rPr lang="en-US" altLang="en-US" b="1">
                <a:latin typeface="Arial" charset="0"/>
              </a:rPr>
              <a:t>Determining a Molecular Formula</a:t>
            </a:r>
          </a:p>
        </p:txBody>
      </p:sp>
      <p:sp>
        <p:nvSpPr>
          <p:cNvPr id="28680" name="Rectangle 20"/>
          <p:cNvSpPr>
            <a:spLocks noChangeArrowheads="1"/>
          </p:cNvSpPr>
          <p:nvPr/>
        </p:nvSpPr>
        <p:spPr bwMode="auto">
          <a:xfrm>
            <a:off x="320675" y="825500"/>
            <a:ext cx="8339138" cy="5238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spAutoFit/>
          </a:bodyPr>
          <a:lstStyle/>
          <a:p>
            <a:pPr eaLnBrk="0" hangingPunct="0">
              <a:spcBef>
                <a:spcPct val="50000"/>
              </a:spcBef>
            </a:pPr>
            <a:r>
              <a:rPr lang="en-US" altLang="en-US" sz="1400"/>
              <a:t>Mesitylene, a hydrocarbon found in crude oil, has an empirical formula of C</a:t>
            </a:r>
            <a:r>
              <a:rPr lang="en-US" altLang="en-US" sz="1400" baseline="-25000"/>
              <a:t>3</a:t>
            </a:r>
            <a:r>
              <a:rPr lang="en-US" altLang="en-US" sz="1400"/>
              <a:t>H</a:t>
            </a:r>
            <a:r>
              <a:rPr lang="en-US" altLang="en-US" sz="1400" baseline="-25000"/>
              <a:t>4</a:t>
            </a:r>
            <a:r>
              <a:rPr lang="en-US" altLang="en-US" sz="1400"/>
              <a:t> and an experimentally determined molecular weight of 121 amu. What is its molecular formula?</a:t>
            </a:r>
          </a:p>
        </p:txBody>
      </p:sp>
      <p:sp>
        <p:nvSpPr>
          <p:cNvPr id="28681" name="Line 19"/>
          <p:cNvSpPr>
            <a:spLocks noChangeShapeType="1"/>
          </p:cNvSpPr>
          <p:nvPr/>
        </p:nvSpPr>
        <p:spPr bwMode="auto">
          <a:xfrm>
            <a:off x="396875" y="140493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2"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731" name="Picture 14" descr="W:\Victoria\55104 Brown WE\WE 3.1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038" y="3989388"/>
            <a:ext cx="39274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94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294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294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294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2945">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7"/>
          <p:cNvSpPr>
            <a:spLocks noChangeShapeType="1"/>
          </p:cNvSpPr>
          <p:nvPr/>
        </p:nvSpPr>
        <p:spPr bwMode="auto">
          <a:xfrm flipH="1">
            <a:off x="290513" y="304800"/>
            <a:ext cx="14287" cy="402272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Line 10"/>
          <p:cNvSpPr>
            <a:spLocks noChangeShapeType="1"/>
          </p:cNvSpPr>
          <p:nvPr/>
        </p:nvSpPr>
        <p:spPr bwMode="auto">
          <a:xfrm>
            <a:off x="280988" y="4314825"/>
            <a:ext cx="474662"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700" name="Group 11"/>
          <p:cNvGrpSpPr>
            <a:grpSpLocks/>
          </p:cNvGrpSpPr>
          <p:nvPr/>
        </p:nvGrpSpPr>
        <p:grpSpPr bwMode="auto">
          <a:xfrm>
            <a:off x="320675" y="2317750"/>
            <a:ext cx="7924800" cy="695325"/>
            <a:chOff x="192" y="1536"/>
            <a:chExt cx="4992" cy="438"/>
          </a:xfrm>
        </p:grpSpPr>
        <p:sp>
          <p:nvSpPr>
            <p:cNvPr id="29706"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29707"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4994" name="Text Box 18"/>
          <p:cNvSpPr txBox="1">
            <a:spLocks noChangeArrowheads="1"/>
          </p:cNvSpPr>
          <p:nvPr/>
        </p:nvSpPr>
        <p:spPr bwMode="auto">
          <a:xfrm>
            <a:off x="320675" y="1203325"/>
            <a:ext cx="8521700" cy="209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b="1"/>
              <a:t>Check </a:t>
            </a:r>
            <a:r>
              <a:rPr lang="en-US" altLang="en-US" sz="1400"/>
              <a:t>We can have confidence in the result because dividing molecular weight by empirical formula weight yields nearly a whole number.</a:t>
            </a:r>
          </a:p>
          <a:p>
            <a:endParaRPr lang="en-US" altLang="en-US" sz="1600" b="1">
              <a:solidFill>
                <a:srgbClr val="3366FF"/>
              </a:solidFill>
              <a:latin typeface="Arial" charset="0"/>
            </a:endParaRPr>
          </a:p>
          <a:p>
            <a:r>
              <a:rPr lang="en-US" altLang="en-US" sz="1600" b="1">
                <a:solidFill>
                  <a:srgbClr val="3366FF"/>
                </a:solidFill>
                <a:latin typeface="Arial" charset="0"/>
              </a:rPr>
              <a:t>Practice Exercise 1</a:t>
            </a:r>
          </a:p>
          <a:p>
            <a:endParaRPr lang="en-US" altLang="en-US" sz="1000" b="1">
              <a:solidFill>
                <a:srgbClr val="3366FF"/>
              </a:solidFill>
              <a:latin typeface="Arial" charset="0"/>
            </a:endParaRPr>
          </a:p>
          <a:p>
            <a:r>
              <a:rPr lang="en-US" altLang="en-US" sz="1400"/>
              <a:t>Cyclohexane, a commonly used organic solvent, is 85.6% C and 14.4% H by mass with a molar mass of 84.2 g/mol. What is its molecular formula?</a:t>
            </a:r>
          </a:p>
          <a:p>
            <a:r>
              <a:rPr lang="en-US" altLang="en-US" sz="1400" b="1"/>
              <a:t>(a)</a:t>
            </a:r>
            <a:r>
              <a:rPr lang="en-US" altLang="en-US" sz="1400"/>
              <a:t> C</a:t>
            </a:r>
            <a:r>
              <a:rPr lang="en-US" altLang="en-US" sz="1400" baseline="-25000"/>
              <a:t>6</a:t>
            </a:r>
            <a:r>
              <a:rPr lang="en-US" altLang="en-US" sz="1400"/>
              <a:t>H     </a:t>
            </a:r>
            <a:r>
              <a:rPr lang="en-US" altLang="en-US" sz="1400" b="1"/>
              <a:t>(b) </a:t>
            </a:r>
            <a:r>
              <a:rPr lang="en-US" altLang="en-US" sz="1400"/>
              <a:t>CH</a:t>
            </a:r>
            <a:r>
              <a:rPr lang="en-US" altLang="en-US" sz="1400" baseline="-25000"/>
              <a:t>2 </a:t>
            </a:r>
            <a:r>
              <a:rPr lang="en-US" altLang="en-US" sz="1400"/>
              <a:t>     </a:t>
            </a:r>
            <a:r>
              <a:rPr lang="en-US" altLang="en-US" sz="1400" b="1"/>
              <a:t>(c)</a:t>
            </a:r>
            <a:r>
              <a:rPr lang="en-US" altLang="en-US" sz="1400"/>
              <a:t> C</a:t>
            </a:r>
            <a:r>
              <a:rPr lang="en-US" altLang="en-US" sz="1400" baseline="-25000"/>
              <a:t>5</a:t>
            </a:r>
            <a:r>
              <a:rPr lang="en-US" altLang="en-US" sz="1400"/>
              <a:t>H</a:t>
            </a:r>
            <a:r>
              <a:rPr lang="en-US" altLang="en-US" sz="1400" baseline="-25000"/>
              <a:t>2</a:t>
            </a:r>
            <a:r>
              <a:rPr lang="en-US" altLang="en-US" sz="1400"/>
              <a:t>     </a:t>
            </a:r>
            <a:r>
              <a:rPr lang="en-US" altLang="en-US" sz="1400" b="1"/>
              <a:t>(d) </a:t>
            </a:r>
            <a:r>
              <a:rPr lang="en-US" altLang="en-US" sz="1400"/>
              <a:t>C</a:t>
            </a:r>
            <a:r>
              <a:rPr lang="en-US" altLang="en-US" sz="1400" baseline="-25000"/>
              <a:t>6</a:t>
            </a:r>
            <a:r>
              <a:rPr lang="en-US" altLang="en-US" sz="1400"/>
              <a:t>H</a:t>
            </a:r>
            <a:r>
              <a:rPr lang="en-US" altLang="en-US" sz="1400" baseline="-25000"/>
              <a:t>12</a:t>
            </a:r>
            <a:r>
              <a:rPr lang="en-US" altLang="en-US" sz="1400"/>
              <a:t>     </a:t>
            </a:r>
            <a:r>
              <a:rPr lang="en-US" altLang="en-US" sz="1400" b="1"/>
              <a:t>(e) </a:t>
            </a:r>
            <a:r>
              <a:rPr lang="en-US" altLang="en-US" sz="1400"/>
              <a:t>C</a:t>
            </a:r>
            <a:r>
              <a:rPr lang="en-US" altLang="en-US" sz="1400" baseline="-25000"/>
              <a:t>4</a:t>
            </a:r>
            <a:r>
              <a:rPr lang="en-US" altLang="en-US" sz="1400"/>
              <a:t>H</a:t>
            </a:r>
            <a:r>
              <a:rPr lang="en-US" altLang="en-US" sz="1400" baseline="-25000"/>
              <a:t>8</a:t>
            </a:r>
            <a:endParaRPr lang="en-US" altLang="en-US" sz="1400"/>
          </a:p>
          <a:p>
            <a:pPr>
              <a:spcBef>
                <a:spcPct val="50000"/>
              </a:spcBef>
            </a:pPr>
            <a:endParaRPr lang="en-US" altLang="en-US" sz="1400"/>
          </a:p>
          <a:p>
            <a:r>
              <a:rPr lang="en-US" altLang="en-US" sz="1600" b="1">
                <a:solidFill>
                  <a:srgbClr val="3366FF"/>
                </a:solidFill>
                <a:latin typeface="Arial" charset="0"/>
              </a:rPr>
              <a:t>Practice Exercise 2</a:t>
            </a:r>
          </a:p>
          <a:p>
            <a:endParaRPr lang="en-US" altLang="en-US" sz="1000" b="1">
              <a:solidFill>
                <a:srgbClr val="3366FF"/>
              </a:solidFill>
              <a:latin typeface="Arial" charset="0"/>
            </a:endParaRPr>
          </a:p>
          <a:p>
            <a:r>
              <a:rPr lang="en-US" altLang="en-US" sz="1400"/>
              <a:t>Ethylene glycol, used in automobile antifreeze, is 38.7% C, 9.7% H, and 51.6% O by mass. Its molar mass is </a:t>
            </a:r>
            <a:br>
              <a:rPr lang="en-US" altLang="en-US" sz="1400"/>
            </a:br>
            <a:r>
              <a:rPr lang="en-US" altLang="en-US" sz="1400"/>
              <a:t>62.1 g/mol. </a:t>
            </a:r>
            <a:r>
              <a:rPr lang="en-US" altLang="en-US" sz="1400" b="1"/>
              <a:t>(a) </a:t>
            </a:r>
            <a:r>
              <a:rPr lang="en-US" sz="1400"/>
              <a:t>What is the empirical formula of ethylene glycol?</a:t>
            </a:r>
            <a:r>
              <a:rPr lang="en-US" altLang="en-US" sz="1400"/>
              <a:t> </a:t>
            </a:r>
            <a:r>
              <a:rPr lang="en-US" altLang="en-US" sz="1400" b="1"/>
              <a:t>(b) </a:t>
            </a:r>
            <a:r>
              <a:rPr lang="en-US" altLang="en-US" sz="1400"/>
              <a:t>What is its molecular formula?</a:t>
            </a:r>
          </a:p>
        </p:txBody>
      </p:sp>
      <p:sp>
        <p:nvSpPr>
          <p:cNvPr id="29702"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3" name="Rectangle 20"/>
          <p:cNvSpPr>
            <a:spLocks noChangeArrowheads="1"/>
          </p:cNvSpPr>
          <p:nvPr/>
        </p:nvSpPr>
        <p:spPr bwMode="auto">
          <a:xfrm>
            <a:off x="320675" y="825500"/>
            <a:ext cx="933450"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29704"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eaLnBrk="0" hangingPunct="0">
              <a:spcBef>
                <a:spcPct val="50000"/>
              </a:spcBef>
            </a:pPr>
            <a:r>
              <a:rPr lang="en-US" altLang="en-US" b="1">
                <a:solidFill>
                  <a:srgbClr val="3366FF"/>
                </a:solidFill>
                <a:latin typeface="Arial" charset="0"/>
              </a:rPr>
              <a:t>Sample Exercise 3.14</a:t>
            </a:r>
            <a:r>
              <a:rPr lang="en-US" altLang="en-US" b="1">
                <a:solidFill>
                  <a:srgbClr val="4C4BE5"/>
                </a:solidFill>
                <a:latin typeface="Arial" charset="0"/>
              </a:rPr>
              <a:t> </a:t>
            </a:r>
            <a:r>
              <a:rPr lang="en-US" altLang="en-US" b="1">
                <a:latin typeface="Arial" charset="0"/>
              </a:rPr>
              <a:t>Determining a Molecular Formula</a:t>
            </a:r>
          </a:p>
        </p:txBody>
      </p:sp>
      <p:sp>
        <p:nvSpPr>
          <p:cNvPr id="29705"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499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99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994">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499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499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7"/>
          <p:cNvSpPr>
            <a:spLocks noChangeShapeType="1"/>
          </p:cNvSpPr>
          <p:nvPr/>
        </p:nvSpPr>
        <p:spPr bwMode="auto">
          <a:xfrm>
            <a:off x="304800" y="304800"/>
            <a:ext cx="0" cy="580548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 name="Line 10"/>
          <p:cNvSpPr>
            <a:spLocks noChangeShapeType="1"/>
          </p:cNvSpPr>
          <p:nvPr/>
        </p:nvSpPr>
        <p:spPr bwMode="auto">
          <a:xfrm>
            <a:off x="295275" y="61007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24" name="Group 14"/>
          <p:cNvGrpSpPr>
            <a:grpSpLocks/>
          </p:cNvGrpSpPr>
          <p:nvPr/>
        </p:nvGrpSpPr>
        <p:grpSpPr bwMode="auto">
          <a:xfrm>
            <a:off x="304800" y="3733800"/>
            <a:ext cx="7924800" cy="695325"/>
            <a:chOff x="192" y="1536"/>
            <a:chExt cx="4992" cy="438"/>
          </a:xfrm>
        </p:grpSpPr>
        <p:sp>
          <p:nvSpPr>
            <p:cNvPr id="30733"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30734"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2945" name="Text Box 17"/>
          <p:cNvSpPr txBox="1">
            <a:spLocks noChangeArrowheads="1"/>
          </p:cNvSpPr>
          <p:nvPr/>
        </p:nvSpPr>
        <p:spPr bwMode="auto">
          <a:xfrm>
            <a:off x="320675" y="1595428"/>
            <a:ext cx="8364538" cy="201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marL="283464" lvl="0" indent="-283464">
              <a:defRPr/>
            </a:pPr>
            <a:r>
              <a:rPr lang="en-US" altLang="en-US" sz="1600" b="1" dirty="0">
                <a:solidFill>
                  <a:srgbClr val="3366FF"/>
                </a:solidFill>
                <a:latin typeface="Arial" pitchFamily="34" charset="0"/>
                <a:cs typeface="Arial" pitchFamily="34" charset="0"/>
              </a:rPr>
              <a:t>Solution</a:t>
            </a:r>
            <a:endParaRPr lang="en-US" altLang="en-US" sz="1600" b="1" dirty="0">
              <a:solidFill>
                <a:srgbClr val="FFFFFF"/>
              </a:solidFill>
              <a:latin typeface="Arial" pitchFamily="34" charset="0"/>
              <a:cs typeface="Arial" pitchFamily="34" charset="0"/>
            </a:endParaRPr>
          </a:p>
          <a:p>
            <a:pPr marL="283464" lvl="0" indent="-283464">
              <a:defRPr/>
            </a:pPr>
            <a:endParaRPr lang="en-US" sz="1000" b="1" dirty="0">
              <a:solidFill>
                <a:srgbClr val="000000"/>
              </a:solidFill>
            </a:endParaRPr>
          </a:p>
          <a:p>
            <a:pPr marL="0" lvl="0" indent="0">
              <a:defRPr/>
            </a:pPr>
            <a:r>
              <a:rPr lang="en-US" altLang="en-US" sz="1400" b="1" dirty="0"/>
              <a:t>Analyze </a:t>
            </a:r>
            <a:r>
              <a:rPr lang="en-US" altLang="en-US" sz="1400" dirty="0"/>
              <a:t>We are told that isopropyl alcohol contains C, H, and O atoms and are given the quantities of CO</a:t>
            </a:r>
            <a:r>
              <a:rPr lang="en-US" altLang="en-US" sz="1400" baseline="-25000" dirty="0"/>
              <a:t>2</a:t>
            </a:r>
            <a:r>
              <a:rPr lang="en-US" altLang="en-US" sz="1400" dirty="0"/>
              <a:t> and </a:t>
            </a:r>
          </a:p>
          <a:p>
            <a:r>
              <a:rPr lang="en-US" altLang="en-US" sz="1400" dirty="0"/>
              <a:t>H</a:t>
            </a:r>
            <a:r>
              <a:rPr lang="en-US" altLang="en-US" sz="1400" baseline="-25000" dirty="0"/>
              <a:t>2</a:t>
            </a:r>
            <a:r>
              <a:rPr lang="en-US" altLang="en-US" sz="1400" dirty="0"/>
              <a:t>O produced when a given quantity of the alcohol is combusted. We must determine the empirical formula for </a:t>
            </a:r>
          </a:p>
          <a:p>
            <a:r>
              <a:rPr lang="en-US" altLang="en-US" sz="1400" dirty="0"/>
              <a:t>isopropyl alcohol, a task that requires us to calculate the number of moles of C, H, and O in the sample</a:t>
            </a:r>
          </a:p>
          <a:p>
            <a:endParaRPr lang="en-US" altLang="en-US" sz="1400" dirty="0"/>
          </a:p>
          <a:p>
            <a:r>
              <a:rPr lang="en-US" altLang="en-US" sz="1400" b="1" dirty="0"/>
              <a:t>Plan </a:t>
            </a:r>
            <a:r>
              <a:rPr lang="en-US" altLang="en-US" sz="1400" dirty="0"/>
              <a:t>We can use the mole concept to calculate grams of C in the CO</a:t>
            </a:r>
            <a:r>
              <a:rPr lang="en-US" altLang="en-US" sz="1400" baseline="-25000" dirty="0"/>
              <a:t>2</a:t>
            </a:r>
            <a:r>
              <a:rPr lang="en-US" altLang="en-US" sz="1400" dirty="0"/>
              <a:t> and grams of H in the H</a:t>
            </a:r>
            <a:r>
              <a:rPr lang="en-US" altLang="en-US" sz="1400" baseline="-25000" dirty="0"/>
              <a:t>2</a:t>
            </a:r>
            <a:r>
              <a:rPr lang="en-US" altLang="en-US" sz="1400" dirty="0"/>
              <a:t>O—the masses of </a:t>
            </a:r>
          </a:p>
          <a:p>
            <a:r>
              <a:rPr lang="en-US" altLang="en-US" sz="1400" dirty="0"/>
              <a:t>C and H in the alcohol before combustion. The mass of O in the compound equals the mass of the original sample </a:t>
            </a:r>
          </a:p>
          <a:p>
            <a:r>
              <a:rPr lang="en-US" altLang="en-US" sz="1400" dirty="0"/>
              <a:t>minus the sum of the C and H masses. Once we have the C, H, and O masses, we can proceed as in Sample </a:t>
            </a:r>
          </a:p>
          <a:p>
            <a:r>
              <a:rPr lang="en-US" altLang="en-US" sz="1400" dirty="0"/>
              <a:t>Exercise 3.13.      </a:t>
            </a:r>
          </a:p>
          <a:p>
            <a:r>
              <a:rPr lang="en-US" altLang="en-US" sz="1400" dirty="0"/>
              <a:t>  </a:t>
            </a:r>
          </a:p>
          <a:p>
            <a:r>
              <a:rPr lang="en-US" altLang="en-US" sz="1400" b="1" dirty="0"/>
              <a:t>Solve </a:t>
            </a:r>
            <a:r>
              <a:rPr lang="en-US" altLang="en-US" sz="1400" dirty="0"/>
              <a:t>Because all of the carbon in the sample is converted to CO</a:t>
            </a:r>
            <a:r>
              <a:rPr lang="en-US" altLang="en-US" sz="1400" baseline="-25000" dirty="0"/>
              <a:t>2</a:t>
            </a:r>
            <a:r>
              <a:rPr lang="en-US" altLang="en-US" sz="1400" dirty="0"/>
              <a:t>, we can use dimensional analysis and the</a:t>
            </a:r>
          </a:p>
          <a:p>
            <a:r>
              <a:rPr lang="en-US" altLang="en-US" sz="1400" dirty="0"/>
              <a:t>following steps to calculate the mass C in the sample.</a:t>
            </a:r>
          </a:p>
          <a:p>
            <a:endParaRPr lang="en-US" altLang="en-US" sz="1400" dirty="0"/>
          </a:p>
          <a:p>
            <a:endParaRPr lang="en-US" altLang="en-US" sz="1400" dirty="0"/>
          </a:p>
          <a:p>
            <a:endParaRPr lang="en-US" altLang="en-US" sz="1400" dirty="0"/>
          </a:p>
          <a:p>
            <a:endParaRPr lang="en-US" altLang="en-US" sz="1400" dirty="0"/>
          </a:p>
          <a:p>
            <a:r>
              <a:rPr lang="en-US" altLang="en-US" sz="1400" dirty="0"/>
              <a:t>Using the values given in this example, the mass of C is</a:t>
            </a:r>
          </a:p>
        </p:txBody>
      </p:sp>
      <p:sp>
        <p:nvSpPr>
          <p:cNvPr id="30726" name="Rectangle 58"/>
          <p:cNvSpPr>
            <a:spLocks noChangeArrowheads="1"/>
          </p:cNvSpPr>
          <p:nvPr/>
        </p:nvSpPr>
        <p:spPr bwMode="auto">
          <a:xfrm>
            <a:off x="317500" y="5476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25725" indent="-2625725" eaLnBrk="0" hangingPunct="0">
              <a:spcBef>
                <a:spcPct val="50000"/>
              </a:spcBef>
            </a:pPr>
            <a:r>
              <a:rPr lang="en-US" altLang="en-US" b="1">
                <a:solidFill>
                  <a:srgbClr val="3366FF"/>
                </a:solidFill>
                <a:latin typeface="Arial" charset="0"/>
              </a:rPr>
              <a:t>Sample Exercise 3.15</a:t>
            </a:r>
            <a:r>
              <a:rPr lang="en-US" altLang="en-US" b="1">
                <a:solidFill>
                  <a:srgbClr val="4C4BE5"/>
                </a:solidFill>
                <a:latin typeface="Arial" charset="0"/>
              </a:rPr>
              <a:t> </a:t>
            </a:r>
            <a:r>
              <a:rPr lang="en-US" altLang="en-US" b="1">
                <a:latin typeface="Arial" charset="0"/>
              </a:rPr>
              <a:t>Determining an Empirical Formula by Combustion Analysis</a:t>
            </a:r>
          </a:p>
        </p:txBody>
      </p:sp>
      <p:sp>
        <p:nvSpPr>
          <p:cNvPr id="30728" name="Rectangle 20"/>
          <p:cNvSpPr>
            <a:spLocks noChangeArrowheads="1"/>
          </p:cNvSpPr>
          <p:nvPr/>
        </p:nvSpPr>
        <p:spPr bwMode="auto">
          <a:xfrm>
            <a:off x="320675" y="1004888"/>
            <a:ext cx="8339138" cy="52228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spAutoFit/>
          </a:bodyPr>
          <a:lstStyle/>
          <a:p>
            <a:pPr eaLnBrk="0" hangingPunct="0">
              <a:spcBef>
                <a:spcPct val="50000"/>
              </a:spcBef>
            </a:pPr>
            <a:r>
              <a:rPr lang="en-US" sz="1400"/>
              <a:t>Isopropyl alcohol, sold as rubbing alcohol, is composed of C, H, and O. Combustion of 0.255 g of isopropyl alcohol produces 0.561 g of </a:t>
            </a:r>
            <a:r>
              <a:rPr lang="en-US" altLang="en-US" sz="1400"/>
              <a:t>CO</a:t>
            </a:r>
            <a:r>
              <a:rPr lang="en-US" altLang="en-US" sz="1400" baseline="-25000"/>
              <a:t>2</a:t>
            </a:r>
            <a:r>
              <a:rPr lang="en-US" altLang="en-US" sz="1400"/>
              <a:t> </a:t>
            </a:r>
            <a:r>
              <a:rPr lang="en-US" sz="1400"/>
              <a:t>and 0.306 g of </a:t>
            </a:r>
            <a:r>
              <a:rPr lang="en-US" altLang="en-US" sz="1400"/>
              <a:t>H</a:t>
            </a:r>
            <a:r>
              <a:rPr lang="en-US" altLang="en-US" sz="1400" baseline="-25000"/>
              <a:t>2</a:t>
            </a:r>
            <a:r>
              <a:rPr lang="en-US" altLang="en-US" sz="1400"/>
              <a:t>O. Determine the empirical formula of isopropyl alcohol.</a:t>
            </a:r>
          </a:p>
        </p:txBody>
      </p:sp>
      <p:sp>
        <p:nvSpPr>
          <p:cNvPr id="30729" name="Line 19"/>
          <p:cNvSpPr>
            <a:spLocks noChangeShapeType="1"/>
          </p:cNvSpPr>
          <p:nvPr/>
        </p:nvSpPr>
        <p:spPr bwMode="auto">
          <a:xfrm>
            <a:off x="396875" y="15843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0"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2779" name="Picture 15" descr="C:\Users\GEX\Desktop\IRDVD NEW\55104 Brown\JPEGS\CH03_Jpegs\03_Pg101_UnFigure.jpg"/>
          <p:cNvPicPr>
            <a:picLocks noChangeAspect="1" noChangeArrowheads="1"/>
          </p:cNvPicPr>
          <p:nvPr/>
        </p:nvPicPr>
        <p:blipFill>
          <a:blip r:embed="rId3">
            <a:extLst>
              <a:ext uri="{28A0092B-C50C-407E-A947-70E740481C1C}">
                <a14:useLocalDpi xmlns:a14="http://schemas.microsoft.com/office/drawing/2010/main" val="0"/>
              </a:ext>
            </a:extLst>
          </a:blip>
          <a:srcRect b="21033"/>
          <a:stretch>
            <a:fillRect/>
          </a:stretch>
        </p:blipFill>
        <p:spPr bwMode="auto">
          <a:xfrm>
            <a:off x="801688" y="4449763"/>
            <a:ext cx="75977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7" descr="W:\Victoria\55104 Brown WE\WE 3.15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0" y="5516563"/>
            <a:ext cx="398938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294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294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294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294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294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294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294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294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2945">
                                            <p:txEl>
                                              <p:pRg st="17" end="1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7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10"/>
          <p:cNvSpPr>
            <a:spLocks noChangeShapeType="1"/>
          </p:cNvSpPr>
          <p:nvPr/>
        </p:nvSpPr>
        <p:spPr bwMode="auto">
          <a:xfrm>
            <a:off x="287338" y="5922963"/>
            <a:ext cx="468312"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4"/>
          <p:cNvSpPr txBox="1">
            <a:spLocks noChangeArrowheads="1"/>
          </p:cNvSpPr>
          <p:nvPr/>
        </p:nvSpPr>
        <p:spPr bwMode="auto">
          <a:xfrm>
            <a:off x="320675" y="1204913"/>
            <a:ext cx="8423275" cy="79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4213" indent="-684213">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marL="0" indent="0" eaLnBrk="0" hangingPunct="0">
              <a:defRPr/>
            </a:pPr>
            <a:r>
              <a:rPr lang="en-US" sz="1400" dirty="0">
                <a:latin typeface="+mn-lt"/>
              </a:rPr>
              <a:t>The two reactants combine to form a single product, ammonia, NH</a:t>
            </a:r>
            <a:r>
              <a:rPr lang="en-US" sz="1400" baseline="-25000" dirty="0">
                <a:latin typeface="+mn-lt"/>
              </a:rPr>
              <a:t>3</a:t>
            </a:r>
            <a:r>
              <a:rPr lang="en-US" sz="1400" dirty="0">
                <a:latin typeface="+mn-lt"/>
              </a:rPr>
              <a:t>, which is not shown. Write a balanced chemical equation for the reaction. Based on the equation and the contents of the left (reactants) box, how many NH</a:t>
            </a:r>
            <a:r>
              <a:rPr lang="en-US" sz="1400" baseline="-25000" dirty="0">
                <a:latin typeface="+mn-lt"/>
              </a:rPr>
              <a:t>3</a:t>
            </a:r>
            <a:r>
              <a:rPr lang="en-US" sz="1400" dirty="0">
                <a:latin typeface="+mn-lt"/>
              </a:rPr>
              <a:t> molecules should be shown in the right (products) box? </a:t>
            </a:r>
            <a:r>
              <a:rPr lang="en-US" sz="1400" b="1" dirty="0">
                <a:latin typeface="+mn-lt"/>
              </a:rPr>
              <a:t>(a)</a:t>
            </a:r>
            <a:r>
              <a:rPr lang="en-US" sz="1400" dirty="0">
                <a:latin typeface="+mn-lt"/>
              </a:rPr>
              <a:t> 2, </a:t>
            </a:r>
            <a:r>
              <a:rPr lang="en-US" sz="1400" b="1" dirty="0">
                <a:latin typeface="+mn-lt"/>
              </a:rPr>
              <a:t>(b) </a:t>
            </a:r>
            <a:r>
              <a:rPr lang="en-US" sz="1400" dirty="0">
                <a:latin typeface="+mn-lt"/>
              </a:rPr>
              <a:t>3, </a:t>
            </a:r>
            <a:r>
              <a:rPr lang="en-US" sz="1400" b="1" dirty="0">
                <a:latin typeface="+mn-lt"/>
              </a:rPr>
              <a:t>(c) </a:t>
            </a:r>
            <a:r>
              <a:rPr lang="en-US" sz="1400" dirty="0">
                <a:latin typeface="+mn-lt"/>
              </a:rPr>
              <a:t>4, </a:t>
            </a:r>
            <a:r>
              <a:rPr lang="en-US" sz="1400" b="1" dirty="0">
                <a:latin typeface="+mn-lt"/>
              </a:rPr>
              <a:t>(d) </a:t>
            </a:r>
            <a:r>
              <a:rPr lang="en-US" sz="1400" dirty="0">
                <a:latin typeface="+mn-lt"/>
              </a:rPr>
              <a:t>6, </a:t>
            </a:r>
            <a:r>
              <a:rPr lang="en-US" sz="1400" b="1" dirty="0">
                <a:latin typeface="+mn-lt"/>
              </a:rPr>
              <a:t>(e)</a:t>
            </a:r>
            <a:r>
              <a:rPr lang="en-US" sz="1400" dirty="0">
                <a:latin typeface="+mn-lt"/>
              </a:rPr>
              <a:t> 9.</a:t>
            </a:r>
          </a:p>
          <a:p>
            <a:pPr eaLnBrk="0" hangingPunct="0">
              <a:defRPr/>
            </a:pPr>
            <a:endParaRPr lang="en-US" sz="1600" b="1" dirty="0">
              <a:solidFill>
                <a:srgbClr val="3366FF"/>
              </a:solidFill>
              <a:latin typeface="Arial" charset="0"/>
            </a:endParaRPr>
          </a:p>
        </p:txBody>
      </p:sp>
      <p:sp>
        <p:nvSpPr>
          <p:cNvPr id="4100"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1" name="Rectangle 20"/>
          <p:cNvSpPr>
            <a:spLocks noChangeArrowheads="1"/>
          </p:cNvSpPr>
          <p:nvPr/>
        </p:nvSpPr>
        <p:spPr bwMode="auto">
          <a:xfrm>
            <a:off x="320675" y="825500"/>
            <a:ext cx="933450"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4102"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a:solidFill>
                  <a:srgbClr val="3366FF"/>
                </a:solidFill>
                <a:latin typeface="Arial" charset="0"/>
              </a:rPr>
              <a:t>Sample Exercise 3.1</a:t>
            </a:r>
            <a:r>
              <a:rPr lang="en-US" altLang="en-US" b="1">
                <a:solidFill>
                  <a:srgbClr val="4C4BE5"/>
                </a:solidFill>
                <a:latin typeface="Arial" charset="0"/>
              </a:rPr>
              <a:t> </a:t>
            </a:r>
            <a:r>
              <a:rPr lang="en-US" altLang="en-US" b="1">
                <a:latin typeface="Arial" charset="0"/>
              </a:rPr>
              <a:t>Interpreting and Balancing Chemical Equations</a:t>
            </a:r>
          </a:p>
        </p:txBody>
      </p:sp>
      <p:sp>
        <p:nvSpPr>
          <p:cNvPr id="4103" name="Line 7"/>
          <p:cNvSpPr>
            <a:spLocks noChangeShapeType="1"/>
          </p:cNvSpPr>
          <p:nvPr/>
        </p:nvSpPr>
        <p:spPr bwMode="auto">
          <a:xfrm flipH="1">
            <a:off x="295275" y="304800"/>
            <a:ext cx="9525" cy="561816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4"/>
          <p:cNvSpPr txBox="1">
            <a:spLocks noChangeArrowheads="1"/>
          </p:cNvSpPr>
          <p:nvPr/>
        </p:nvSpPr>
        <p:spPr bwMode="auto">
          <a:xfrm>
            <a:off x="328613" y="2085975"/>
            <a:ext cx="8423275" cy="79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4213" indent="-684213">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eaLnBrk="0" hangingPunct="0">
              <a:defRPr/>
            </a:pPr>
            <a:r>
              <a:rPr lang="en-US" sz="1600" b="1" dirty="0">
                <a:solidFill>
                  <a:srgbClr val="3366FF"/>
                </a:solidFill>
                <a:latin typeface="Arial" charset="0"/>
              </a:rPr>
              <a:t>Practice Exercise 2</a:t>
            </a:r>
          </a:p>
          <a:p>
            <a:pPr eaLnBrk="0" hangingPunct="0">
              <a:defRPr/>
            </a:pPr>
            <a:endParaRPr lang="en-US" sz="1000" b="1" dirty="0">
              <a:solidFill>
                <a:srgbClr val="3366FF"/>
              </a:solidFill>
              <a:latin typeface="Arial" charset="0"/>
            </a:endParaRPr>
          </a:p>
          <a:p>
            <a:pPr eaLnBrk="0" hangingPunct="0">
              <a:defRPr/>
            </a:pPr>
            <a:r>
              <a:rPr lang="en-US" sz="1400" dirty="0"/>
              <a:t>In the following diagram, the white spheres represent hydrogen atoms, the black spheres carbon atoms, and the red</a:t>
            </a:r>
          </a:p>
          <a:p>
            <a:pPr eaLnBrk="0" hangingPunct="0">
              <a:defRPr/>
            </a:pPr>
            <a:r>
              <a:rPr lang="en-US" sz="1400" dirty="0"/>
              <a:t>spheres oxygen atoms.</a:t>
            </a:r>
          </a:p>
          <a:p>
            <a:pPr eaLnBrk="0" hangingPunct="0">
              <a:defRPr/>
            </a:pPr>
            <a:endParaRPr lang="en-US" sz="1400" dirty="0"/>
          </a:p>
          <a:p>
            <a:pPr eaLnBrk="0" hangingPunct="0">
              <a:defRPr/>
            </a:pPr>
            <a:endParaRPr lang="en-US" sz="1400" dirty="0"/>
          </a:p>
          <a:p>
            <a:pPr eaLnBrk="0" hangingPunct="0">
              <a:defRPr/>
            </a:pPr>
            <a:endParaRPr lang="en-US" sz="1400" dirty="0"/>
          </a:p>
          <a:p>
            <a:pPr eaLnBrk="0" hangingPunct="0">
              <a:defRPr/>
            </a:pPr>
            <a:endParaRPr lang="en-US" sz="1400" dirty="0"/>
          </a:p>
          <a:p>
            <a:pPr eaLnBrk="0" hangingPunct="0">
              <a:defRPr/>
            </a:pPr>
            <a:endParaRPr lang="en-US" sz="1400" dirty="0"/>
          </a:p>
          <a:p>
            <a:pPr eaLnBrk="0" hangingPunct="0">
              <a:defRPr/>
            </a:pPr>
            <a:endParaRPr lang="en-US" sz="1400" dirty="0"/>
          </a:p>
          <a:p>
            <a:pPr eaLnBrk="0" hangingPunct="0">
              <a:defRPr/>
            </a:pPr>
            <a:endParaRPr lang="en-US" sz="1400" dirty="0"/>
          </a:p>
          <a:p>
            <a:pPr eaLnBrk="0" hangingPunct="0">
              <a:defRPr/>
            </a:pPr>
            <a:endParaRPr lang="en-US" sz="1400" dirty="0"/>
          </a:p>
          <a:p>
            <a:pPr eaLnBrk="0" hangingPunct="0">
              <a:defRPr/>
            </a:pPr>
            <a:endParaRPr lang="en-US" sz="1400" dirty="0"/>
          </a:p>
          <a:p>
            <a:pPr eaLnBrk="0" hangingPunct="0">
              <a:defRPr/>
            </a:pPr>
            <a:endParaRPr lang="en-US" sz="1400" dirty="0"/>
          </a:p>
          <a:p>
            <a:pPr marL="0" indent="0" eaLnBrk="0" hangingPunct="0">
              <a:defRPr/>
            </a:pPr>
            <a:r>
              <a:rPr lang="en-US" sz="1400" dirty="0"/>
              <a:t>In this reaction, there are two reactants, ethylene, C</a:t>
            </a:r>
            <a:r>
              <a:rPr lang="en-US" sz="1400" baseline="-25000" dirty="0"/>
              <a:t>2</a:t>
            </a:r>
            <a:r>
              <a:rPr lang="en-US" sz="1400" dirty="0"/>
              <a:t>H</a:t>
            </a:r>
            <a:r>
              <a:rPr lang="en-US" sz="1400" baseline="-25000" dirty="0"/>
              <a:t>4</a:t>
            </a:r>
            <a:r>
              <a:rPr lang="en-US" sz="1400" dirty="0"/>
              <a:t>, which is shown, and oxygen, O</a:t>
            </a:r>
            <a:r>
              <a:rPr lang="en-US" sz="1400" baseline="-25000" dirty="0"/>
              <a:t>2</a:t>
            </a:r>
            <a:r>
              <a:rPr lang="en-US" sz="1400" dirty="0"/>
              <a:t>, which is not shown, and</a:t>
            </a:r>
          </a:p>
          <a:p>
            <a:pPr marL="0" indent="0" eaLnBrk="0" hangingPunct="0">
              <a:defRPr/>
            </a:pPr>
            <a:r>
              <a:rPr lang="en-US" sz="1400" dirty="0"/>
              <a:t>two products, CO</a:t>
            </a:r>
            <a:r>
              <a:rPr lang="en-US" sz="1400" baseline="-25000" dirty="0"/>
              <a:t>2</a:t>
            </a:r>
            <a:r>
              <a:rPr lang="en-US" sz="1400" dirty="0"/>
              <a:t> and H</a:t>
            </a:r>
            <a:r>
              <a:rPr lang="en-US" sz="1400" baseline="-25000" dirty="0"/>
              <a:t>2</a:t>
            </a:r>
            <a:r>
              <a:rPr lang="en-US" sz="1400" dirty="0"/>
              <a:t>O, both of which are shown. </a:t>
            </a:r>
            <a:r>
              <a:rPr lang="en-US" sz="1400" b="1" dirty="0"/>
              <a:t>(a)</a:t>
            </a:r>
            <a:r>
              <a:rPr lang="en-US" sz="1400" dirty="0"/>
              <a:t> Write a balanced chemical equation for the reaction. </a:t>
            </a:r>
            <a:br>
              <a:rPr lang="en-US" sz="1400" dirty="0"/>
            </a:br>
            <a:r>
              <a:rPr lang="en-US" sz="1400" b="1" dirty="0"/>
              <a:t>(b)</a:t>
            </a:r>
            <a:r>
              <a:rPr lang="en-US" sz="1400" dirty="0"/>
              <a:t> Determine the number of O</a:t>
            </a:r>
            <a:r>
              <a:rPr lang="en-US" sz="1400" baseline="-25000" dirty="0"/>
              <a:t>2</a:t>
            </a:r>
            <a:r>
              <a:rPr lang="en-US" sz="1400" dirty="0"/>
              <a:t> molecules that should be shown in the left (reactants) box.</a:t>
            </a:r>
          </a:p>
        </p:txBody>
      </p:sp>
      <p:sp>
        <p:nvSpPr>
          <p:cNvPr id="4105"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06" name="Picture 2" descr="C:\Users\GEX\Desktop\IRDVD NEW\55104 Brown\JPEGS\CH03_Jpegs\03_Pg87_UnFigure.jpg"/>
          <p:cNvPicPr>
            <a:picLocks noChangeAspect="1" noChangeArrowheads="1"/>
          </p:cNvPicPr>
          <p:nvPr/>
        </p:nvPicPr>
        <p:blipFill>
          <a:blip r:embed="rId3">
            <a:extLst>
              <a:ext uri="{28A0092B-C50C-407E-A947-70E740481C1C}">
                <a14:useLocalDpi xmlns:a14="http://schemas.microsoft.com/office/drawing/2010/main" val="0"/>
              </a:ext>
            </a:extLst>
          </a:blip>
          <a:srcRect b="4388"/>
          <a:stretch>
            <a:fillRect/>
          </a:stretch>
        </p:blipFill>
        <p:spPr bwMode="auto">
          <a:xfrm>
            <a:off x="2673350" y="2987675"/>
            <a:ext cx="37179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7"/>
          <p:cNvSpPr>
            <a:spLocks noChangeShapeType="1"/>
          </p:cNvSpPr>
          <p:nvPr/>
        </p:nvSpPr>
        <p:spPr bwMode="auto">
          <a:xfrm>
            <a:off x="304800" y="304800"/>
            <a:ext cx="0" cy="585946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7" name="Line 10"/>
          <p:cNvSpPr>
            <a:spLocks noChangeShapeType="1"/>
          </p:cNvSpPr>
          <p:nvPr/>
        </p:nvSpPr>
        <p:spPr bwMode="auto">
          <a:xfrm>
            <a:off x="295275" y="61531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748" name="Group 11"/>
          <p:cNvGrpSpPr>
            <a:grpSpLocks/>
          </p:cNvGrpSpPr>
          <p:nvPr/>
        </p:nvGrpSpPr>
        <p:grpSpPr bwMode="auto">
          <a:xfrm>
            <a:off x="320675" y="2317750"/>
            <a:ext cx="7924800" cy="695325"/>
            <a:chOff x="192" y="1536"/>
            <a:chExt cx="4992" cy="438"/>
          </a:xfrm>
        </p:grpSpPr>
        <p:sp>
          <p:nvSpPr>
            <p:cNvPr id="31757"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31758"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4994" name="Text Box 18"/>
          <p:cNvSpPr txBox="1">
            <a:spLocks noChangeArrowheads="1"/>
          </p:cNvSpPr>
          <p:nvPr/>
        </p:nvSpPr>
        <p:spPr bwMode="auto">
          <a:xfrm>
            <a:off x="323850" y="1201738"/>
            <a:ext cx="8521700" cy="336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dirty="0"/>
              <a:t>Because all of the hydrogen in the sample is converted to H</a:t>
            </a:r>
            <a:r>
              <a:rPr lang="en-US" altLang="en-US" sz="1400" baseline="-25000" dirty="0"/>
              <a:t>2</a:t>
            </a:r>
            <a:r>
              <a:rPr lang="en-US" altLang="en-US" sz="1400" dirty="0"/>
              <a:t>O, we can use dimensional analysis and the following steps to calculate the mass H in the sample. We use three significant figures for the atomic mass of H to match the significant figures in the mass of H</a:t>
            </a:r>
            <a:r>
              <a:rPr lang="en-US" altLang="en-US" sz="1400" baseline="-25000" dirty="0"/>
              <a:t>2</a:t>
            </a:r>
            <a:r>
              <a:rPr lang="en-US" altLang="en-US" sz="1400" dirty="0"/>
              <a:t>O produced.</a:t>
            </a:r>
          </a:p>
          <a:p>
            <a:endParaRPr lang="en-US" altLang="en-US" sz="1400" dirty="0"/>
          </a:p>
          <a:p>
            <a:endParaRPr lang="en-US" altLang="en-US" sz="1400" dirty="0"/>
          </a:p>
          <a:p>
            <a:endParaRPr lang="en-US" altLang="en-US" sz="1400" dirty="0"/>
          </a:p>
          <a:p>
            <a:endParaRPr lang="en-US" altLang="en-US" sz="1400" dirty="0"/>
          </a:p>
          <a:p>
            <a:r>
              <a:rPr lang="en-US" sz="1400" dirty="0"/>
              <a:t>Using the values given in this example, we find that the mass of H is</a:t>
            </a:r>
            <a:endParaRPr lang="en-US" altLang="en-US" sz="1400" dirty="0"/>
          </a:p>
          <a:p>
            <a:r>
              <a:rPr lang="en-US" altLang="en-US" sz="1400" dirty="0"/>
              <a:t>                                                            </a:t>
            </a:r>
          </a:p>
          <a:p>
            <a:endParaRPr lang="en-US" altLang="en-US" sz="1400" dirty="0"/>
          </a:p>
          <a:p>
            <a:endParaRPr lang="en-US" altLang="en-US" sz="1400" dirty="0"/>
          </a:p>
          <a:p>
            <a:endParaRPr lang="en-US" altLang="en-US" sz="1400" dirty="0"/>
          </a:p>
          <a:p>
            <a:r>
              <a:rPr lang="en-US" sz="1400" dirty="0"/>
              <a:t>The mass of the sample, 0.255 g, is the sum of the masses of C, H, and O. Thus, the O mass is</a:t>
            </a:r>
          </a:p>
          <a:p>
            <a:endParaRPr lang="en-US" sz="1400" dirty="0"/>
          </a:p>
          <a:p>
            <a:r>
              <a:rPr lang="en-US" altLang="en-US" sz="1400" dirty="0"/>
              <a:t>                    Mass of O = mass of sample – (mass of C + mass of H)</a:t>
            </a:r>
            <a:r>
              <a:rPr lang="pt-BR" altLang="en-US" sz="1400" dirty="0"/>
              <a:t> = 0.255 g – (0.153 g + 0.0343 g) = 0.068 g O</a:t>
            </a:r>
          </a:p>
          <a:p>
            <a:pPr>
              <a:spcBef>
                <a:spcPct val="50000"/>
              </a:spcBef>
            </a:pPr>
            <a:endParaRPr lang="en-US" sz="1000" dirty="0"/>
          </a:p>
          <a:p>
            <a:pPr>
              <a:spcBef>
                <a:spcPct val="50000"/>
              </a:spcBef>
            </a:pPr>
            <a:r>
              <a:rPr lang="en-US" sz="1400" dirty="0"/>
              <a:t>The number of moles of C, H, and O in the sample is therefore</a:t>
            </a:r>
            <a:endParaRPr lang="en-US" altLang="en-US" sz="1400" dirty="0"/>
          </a:p>
        </p:txBody>
      </p:sp>
      <p:sp>
        <p:nvSpPr>
          <p:cNvPr id="31750"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1" name="Rectangle 20"/>
          <p:cNvSpPr>
            <a:spLocks noChangeArrowheads="1"/>
          </p:cNvSpPr>
          <p:nvPr/>
        </p:nvSpPr>
        <p:spPr bwMode="auto">
          <a:xfrm>
            <a:off x="320675" y="825500"/>
            <a:ext cx="933450"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31752"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3" name="Rectangle 58"/>
          <p:cNvSpPr>
            <a:spLocks noChangeArrowheads="1"/>
          </p:cNvSpPr>
          <p:nvPr/>
        </p:nvSpPr>
        <p:spPr bwMode="auto">
          <a:xfrm>
            <a:off x="317500" y="5476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25725" indent="-2625725" eaLnBrk="0" hangingPunct="0">
              <a:spcBef>
                <a:spcPct val="50000"/>
              </a:spcBef>
            </a:pPr>
            <a:r>
              <a:rPr lang="en-US" altLang="en-US" b="1">
                <a:solidFill>
                  <a:srgbClr val="3366FF"/>
                </a:solidFill>
                <a:latin typeface="Arial" charset="0"/>
              </a:rPr>
              <a:t>Sample Exercise 3.15</a:t>
            </a:r>
            <a:r>
              <a:rPr lang="en-US" altLang="en-US" b="1">
                <a:solidFill>
                  <a:srgbClr val="4C4BE5"/>
                </a:solidFill>
                <a:latin typeface="Arial" charset="0"/>
              </a:rPr>
              <a:t> </a:t>
            </a:r>
            <a:r>
              <a:rPr lang="en-US" altLang="en-US" b="1">
                <a:latin typeface="Arial" charset="0"/>
              </a:rPr>
              <a:t>Determining an Empirical Formula by Combustion Analysis</a:t>
            </a:r>
          </a:p>
        </p:txBody>
      </p:sp>
      <p:pic>
        <p:nvPicPr>
          <p:cNvPr id="33802" name="Picture 15" descr="W:\Victoria\55104 Brown WE\WE 3.1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3151188"/>
            <a:ext cx="5740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6" descr="C:\Users\GEX\Desktop\IRDVD NEW\55104 Brown\JPEGS\CH03_Jpegs\03_Pg102_UnFigure.jpg"/>
          <p:cNvPicPr>
            <a:picLocks noChangeAspect="1" noChangeArrowheads="1"/>
          </p:cNvPicPr>
          <p:nvPr/>
        </p:nvPicPr>
        <p:blipFill>
          <a:blip r:embed="rId4">
            <a:extLst>
              <a:ext uri="{28A0092B-C50C-407E-A947-70E740481C1C}">
                <a14:useLocalDpi xmlns:a14="http://schemas.microsoft.com/office/drawing/2010/main" val="0"/>
              </a:ext>
            </a:extLst>
          </a:blip>
          <a:srcRect b="21928"/>
          <a:stretch>
            <a:fillRect/>
          </a:stretch>
        </p:blipFill>
        <p:spPr bwMode="auto">
          <a:xfrm>
            <a:off x="1228725" y="2009775"/>
            <a:ext cx="7473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7" descr="W:\Victoria\55104 Brown WE\WE 3.15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813" y="4735513"/>
            <a:ext cx="356711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8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8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499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4994">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4994">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7"/>
          <p:cNvSpPr>
            <a:spLocks noChangeShapeType="1"/>
          </p:cNvSpPr>
          <p:nvPr/>
        </p:nvSpPr>
        <p:spPr bwMode="auto">
          <a:xfrm>
            <a:off x="304800" y="304800"/>
            <a:ext cx="0" cy="533876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1" name="Line 10"/>
          <p:cNvSpPr>
            <a:spLocks noChangeShapeType="1"/>
          </p:cNvSpPr>
          <p:nvPr/>
        </p:nvSpPr>
        <p:spPr bwMode="auto">
          <a:xfrm>
            <a:off x="295275" y="5643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772" name="Group 11"/>
          <p:cNvGrpSpPr>
            <a:grpSpLocks/>
          </p:cNvGrpSpPr>
          <p:nvPr/>
        </p:nvGrpSpPr>
        <p:grpSpPr bwMode="auto">
          <a:xfrm>
            <a:off x="320675" y="2317750"/>
            <a:ext cx="7924800" cy="695325"/>
            <a:chOff x="192" y="1536"/>
            <a:chExt cx="4992" cy="438"/>
          </a:xfrm>
        </p:grpSpPr>
        <p:sp>
          <p:nvSpPr>
            <p:cNvPr id="32779"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32780"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4994" name="Text Box 18"/>
          <p:cNvSpPr txBox="1">
            <a:spLocks noChangeArrowheads="1"/>
          </p:cNvSpPr>
          <p:nvPr/>
        </p:nvSpPr>
        <p:spPr bwMode="auto">
          <a:xfrm>
            <a:off x="320675" y="1311275"/>
            <a:ext cx="8659813" cy="336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dirty="0"/>
              <a:t>To find the empirical formula, we must compare the relative number of moles of each element in the sample, as illustrated in Sample Exercise 3.13.</a:t>
            </a:r>
          </a:p>
          <a:p>
            <a:endParaRPr lang="en-US" altLang="en-US" sz="1400" dirty="0"/>
          </a:p>
          <a:p>
            <a:endParaRPr lang="en-US" altLang="en-US" sz="1400" dirty="0"/>
          </a:p>
          <a:p>
            <a:endParaRPr lang="en-US" altLang="en-US" sz="800" dirty="0"/>
          </a:p>
          <a:p>
            <a:r>
              <a:rPr lang="en-US" sz="1400" dirty="0"/>
              <a:t>The first two numbers are very close to the whole numbers 3 and 8, giving the empirical formula</a:t>
            </a:r>
            <a:r>
              <a:rPr lang="en-US" altLang="en-US" sz="1400" dirty="0"/>
              <a:t> C</a:t>
            </a:r>
            <a:r>
              <a:rPr lang="en-US" altLang="en-US" sz="1400" baseline="-25000" dirty="0"/>
              <a:t>3</a:t>
            </a:r>
            <a:r>
              <a:rPr lang="en-US" altLang="en-US" sz="1400" dirty="0"/>
              <a:t>H</a:t>
            </a:r>
            <a:r>
              <a:rPr lang="en-US" altLang="en-US" sz="1400" baseline="-25000" dirty="0"/>
              <a:t>8</a:t>
            </a:r>
            <a:r>
              <a:rPr lang="en-US" altLang="en-US" sz="1400" dirty="0"/>
              <a:t>O.</a:t>
            </a:r>
          </a:p>
          <a:p>
            <a:endParaRPr lang="en-US" altLang="en-US" sz="1600" dirty="0">
              <a:solidFill>
                <a:srgbClr val="3366FF"/>
              </a:solidFill>
              <a:latin typeface="Arial" charset="0"/>
            </a:endParaRPr>
          </a:p>
          <a:p>
            <a:r>
              <a:rPr lang="en-US" altLang="en-US" sz="1600" b="1" dirty="0">
                <a:solidFill>
                  <a:srgbClr val="3366FF"/>
                </a:solidFill>
                <a:latin typeface="Arial" charset="0"/>
              </a:rPr>
              <a:t>Practice Exercise 1</a:t>
            </a:r>
          </a:p>
          <a:p>
            <a:endParaRPr lang="en-US" altLang="en-US" sz="1000" b="1" dirty="0">
              <a:solidFill>
                <a:srgbClr val="3366FF"/>
              </a:solidFill>
              <a:latin typeface="Arial" charset="0"/>
            </a:endParaRPr>
          </a:p>
          <a:p>
            <a:r>
              <a:rPr lang="en-US" altLang="en-US" sz="1400" dirty="0"/>
              <a:t>The compound </a:t>
            </a:r>
            <a:r>
              <a:rPr lang="en-US" altLang="en-US" sz="1400" dirty="0" err="1"/>
              <a:t>dioxane</a:t>
            </a:r>
            <a:r>
              <a:rPr lang="en-US" altLang="en-US" sz="1400" dirty="0"/>
              <a:t>, which is used as a solvent in various industrial processes, is composed of C, H, and O atoms. Combustion of a 2.203-g sample of this compound produces 4.401 g CO</a:t>
            </a:r>
            <a:r>
              <a:rPr lang="en-US" altLang="en-US" sz="1400" baseline="-25000" dirty="0"/>
              <a:t>2</a:t>
            </a:r>
            <a:r>
              <a:rPr lang="en-US" altLang="en-US" sz="1400" dirty="0"/>
              <a:t> and 1.802 g H</a:t>
            </a:r>
            <a:r>
              <a:rPr lang="en-US" altLang="en-US" sz="1400" baseline="-25000" dirty="0"/>
              <a:t>2</a:t>
            </a:r>
            <a:r>
              <a:rPr lang="en-US" altLang="en-US" sz="1400" dirty="0"/>
              <a:t>O. A separate experiment shows that it has a molar mass of 88.1 g/mol. Which of the following is the correct molecular formula for </a:t>
            </a:r>
            <a:r>
              <a:rPr lang="en-US" altLang="en-US" sz="1400" dirty="0" err="1"/>
              <a:t>dioxane</a:t>
            </a:r>
            <a:r>
              <a:rPr lang="en-US" altLang="en-US" sz="1400" dirty="0"/>
              <a:t>? </a:t>
            </a:r>
          </a:p>
          <a:p>
            <a:r>
              <a:rPr lang="en-US" altLang="en-US" sz="1400" b="1" dirty="0"/>
              <a:t>(a) </a:t>
            </a:r>
            <a:r>
              <a:rPr lang="en-US" altLang="en-US" sz="1400" dirty="0"/>
              <a:t>C</a:t>
            </a:r>
            <a:r>
              <a:rPr lang="en-US" altLang="en-US" sz="1400" baseline="-25000" dirty="0"/>
              <a:t>2</a:t>
            </a:r>
            <a:r>
              <a:rPr lang="en-US" altLang="en-US" sz="1400" dirty="0"/>
              <a:t>H</a:t>
            </a:r>
            <a:r>
              <a:rPr lang="en-US" altLang="en-US" sz="1400" baseline="-25000" dirty="0"/>
              <a:t>4</a:t>
            </a:r>
            <a:r>
              <a:rPr lang="en-US" altLang="en-US" sz="1400" dirty="0"/>
              <a:t>O     </a:t>
            </a:r>
            <a:r>
              <a:rPr lang="en-US" altLang="en-US" sz="1400" b="1" dirty="0"/>
              <a:t>(b)</a:t>
            </a:r>
            <a:r>
              <a:rPr lang="en-US" altLang="en-US" sz="1400" dirty="0"/>
              <a:t> C</a:t>
            </a:r>
            <a:r>
              <a:rPr lang="en-US" altLang="en-US" sz="1400" baseline="-25000" dirty="0"/>
              <a:t>4</a:t>
            </a:r>
            <a:r>
              <a:rPr lang="en-US" altLang="en-US" sz="1400" dirty="0"/>
              <a:t>H</a:t>
            </a:r>
            <a:r>
              <a:rPr lang="en-US" altLang="en-US" sz="1400" baseline="-25000" dirty="0"/>
              <a:t>4</a:t>
            </a:r>
            <a:r>
              <a:rPr lang="en-US" altLang="en-US" sz="1400" dirty="0"/>
              <a:t>O</a:t>
            </a:r>
            <a:r>
              <a:rPr lang="en-US" altLang="en-US" sz="1400" baseline="-25000" dirty="0"/>
              <a:t>2</a:t>
            </a:r>
            <a:r>
              <a:rPr lang="en-US" altLang="en-US" sz="1400" dirty="0"/>
              <a:t>     </a:t>
            </a:r>
            <a:r>
              <a:rPr lang="en-US" altLang="en-US" sz="1400" b="1" dirty="0"/>
              <a:t>(c) </a:t>
            </a:r>
            <a:r>
              <a:rPr lang="en-US" altLang="en-US" sz="1400" dirty="0"/>
              <a:t>CH</a:t>
            </a:r>
            <a:r>
              <a:rPr lang="en-US" altLang="en-US" sz="1400" baseline="-25000" dirty="0"/>
              <a:t>2</a:t>
            </a:r>
            <a:r>
              <a:rPr lang="en-US" altLang="en-US" sz="1400" dirty="0"/>
              <a:t>     </a:t>
            </a:r>
            <a:r>
              <a:rPr lang="en-US" altLang="en-US" sz="1400" b="1" dirty="0"/>
              <a:t>(d)</a:t>
            </a:r>
            <a:r>
              <a:rPr lang="en-US" altLang="en-US" sz="1400" dirty="0"/>
              <a:t> C</a:t>
            </a:r>
            <a:r>
              <a:rPr lang="en-US" altLang="en-US" sz="1400" baseline="-25000" dirty="0"/>
              <a:t>4</a:t>
            </a:r>
            <a:r>
              <a:rPr lang="en-US" altLang="en-US" sz="1400" dirty="0"/>
              <a:t>H</a:t>
            </a:r>
            <a:r>
              <a:rPr lang="en-US" altLang="en-US" sz="1400" baseline="-25000" dirty="0"/>
              <a:t>8</a:t>
            </a:r>
            <a:r>
              <a:rPr lang="en-US" altLang="en-US" sz="1400" dirty="0"/>
              <a:t>O</a:t>
            </a:r>
            <a:r>
              <a:rPr lang="en-US" altLang="en-US" sz="1400" baseline="-25000" dirty="0"/>
              <a:t>2</a:t>
            </a:r>
            <a:endParaRPr lang="en-US" altLang="en-US" sz="1400" dirty="0"/>
          </a:p>
          <a:p>
            <a:pPr>
              <a:spcBef>
                <a:spcPct val="50000"/>
              </a:spcBef>
            </a:pPr>
            <a:endParaRPr lang="en-US" altLang="en-US" sz="1400" dirty="0"/>
          </a:p>
          <a:p>
            <a:r>
              <a:rPr lang="en-US" altLang="en-US" sz="1600" b="1" dirty="0">
                <a:solidFill>
                  <a:srgbClr val="3366FF"/>
                </a:solidFill>
                <a:latin typeface="Arial" charset="0"/>
              </a:rPr>
              <a:t>Practice Exercise 2</a:t>
            </a:r>
          </a:p>
          <a:p>
            <a:endParaRPr lang="en-US" altLang="en-US" sz="1000" b="1" dirty="0"/>
          </a:p>
          <a:p>
            <a:r>
              <a:rPr lang="en-US" altLang="en-US" sz="1400" b="1" dirty="0"/>
              <a:t>(a)</a:t>
            </a:r>
            <a:r>
              <a:rPr lang="en-US" altLang="en-US" sz="1400" dirty="0"/>
              <a:t> </a:t>
            </a:r>
            <a:r>
              <a:rPr lang="en-US" altLang="en-US" sz="1400" dirty="0" err="1"/>
              <a:t>Caproic</a:t>
            </a:r>
            <a:r>
              <a:rPr lang="en-US" altLang="en-US" sz="1400" dirty="0"/>
              <a:t> acid, responsible for the odor of dirty socks, is composed of C, H, and O atoms. Combustion of a 0.225-g sample of this compound produces 0.512 g CO</a:t>
            </a:r>
            <a:r>
              <a:rPr lang="en-US" altLang="en-US" sz="1400" baseline="-25000" dirty="0"/>
              <a:t>2</a:t>
            </a:r>
            <a:r>
              <a:rPr lang="en-US" altLang="en-US" sz="1400" dirty="0"/>
              <a:t> and 0.209 g H</a:t>
            </a:r>
            <a:r>
              <a:rPr lang="en-US" altLang="en-US" sz="1400" baseline="-25000" dirty="0"/>
              <a:t>2</a:t>
            </a:r>
            <a:r>
              <a:rPr lang="en-US" altLang="en-US" sz="1400" dirty="0"/>
              <a:t>O. What is the empirical formula of </a:t>
            </a:r>
            <a:r>
              <a:rPr lang="en-US" altLang="en-US" sz="1400" dirty="0" err="1"/>
              <a:t>caproic</a:t>
            </a:r>
            <a:r>
              <a:rPr lang="en-US" altLang="en-US" sz="1400" dirty="0"/>
              <a:t> acid? </a:t>
            </a:r>
          </a:p>
          <a:p>
            <a:r>
              <a:rPr lang="en-US" altLang="en-US" sz="1400" b="1" dirty="0"/>
              <a:t>(b)</a:t>
            </a:r>
            <a:r>
              <a:rPr lang="en-US" altLang="en-US" sz="1400" dirty="0"/>
              <a:t> </a:t>
            </a:r>
            <a:r>
              <a:rPr lang="en-US" altLang="en-US" sz="1400" dirty="0" err="1"/>
              <a:t>Caproic</a:t>
            </a:r>
            <a:r>
              <a:rPr lang="en-US" altLang="en-US" sz="1400" dirty="0"/>
              <a:t> acid has a molar mass of 116 g/mol. What is its molecular formula?</a:t>
            </a:r>
          </a:p>
        </p:txBody>
      </p:sp>
      <p:sp>
        <p:nvSpPr>
          <p:cNvPr id="32774" name="Line 19"/>
          <p:cNvSpPr>
            <a:spLocks noChangeShapeType="1"/>
          </p:cNvSpPr>
          <p:nvPr/>
        </p:nvSpPr>
        <p:spPr bwMode="auto">
          <a:xfrm>
            <a:off x="396875" y="130016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5" name="Rectangle 20"/>
          <p:cNvSpPr>
            <a:spLocks noChangeArrowheads="1"/>
          </p:cNvSpPr>
          <p:nvPr/>
        </p:nvSpPr>
        <p:spPr bwMode="auto">
          <a:xfrm>
            <a:off x="320675" y="935038"/>
            <a:ext cx="933450"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32776"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7" name="Rectangle 58"/>
          <p:cNvSpPr>
            <a:spLocks noChangeArrowheads="1"/>
          </p:cNvSpPr>
          <p:nvPr/>
        </p:nvSpPr>
        <p:spPr bwMode="auto">
          <a:xfrm>
            <a:off x="317500" y="5476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25725" indent="-2625725" eaLnBrk="0" hangingPunct="0">
              <a:spcBef>
                <a:spcPct val="50000"/>
              </a:spcBef>
            </a:pPr>
            <a:r>
              <a:rPr lang="en-US" altLang="en-US" b="1">
                <a:solidFill>
                  <a:srgbClr val="3366FF"/>
                </a:solidFill>
                <a:latin typeface="Arial" charset="0"/>
              </a:rPr>
              <a:t>Sample Exercise 3.15</a:t>
            </a:r>
            <a:r>
              <a:rPr lang="en-US" altLang="en-US" b="1">
                <a:solidFill>
                  <a:srgbClr val="4C4BE5"/>
                </a:solidFill>
                <a:latin typeface="Arial" charset="0"/>
              </a:rPr>
              <a:t> </a:t>
            </a:r>
            <a:r>
              <a:rPr lang="en-US" altLang="en-US" b="1">
                <a:latin typeface="Arial" charset="0"/>
              </a:rPr>
              <a:t>Determining an Empirical Formula by Combustion Analysis</a:t>
            </a:r>
          </a:p>
        </p:txBody>
      </p:sp>
      <p:pic>
        <p:nvPicPr>
          <p:cNvPr id="32778" name="Picture 13" descr="W:\Victoria\55104 Brown WE\WE 3.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638" y="1922463"/>
            <a:ext cx="353853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499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499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499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499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4994">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499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7"/>
          <p:cNvSpPr>
            <a:spLocks noChangeShapeType="1"/>
          </p:cNvSpPr>
          <p:nvPr/>
        </p:nvSpPr>
        <p:spPr bwMode="auto">
          <a:xfrm>
            <a:off x="304800" y="304800"/>
            <a:ext cx="0" cy="500538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5" name="Line 10"/>
          <p:cNvSpPr>
            <a:spLocks noChangeShapeType="1"/>
          </p:cNvSpPr>
          <p:nvPr/>
        </p:nvSpPr>
        <p:spPr bwMode="auto">
          <a:xfrm>
            <a:off x="295275" y="531018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796" name="Group 14"/>
          <p:cNvGrpSpPr>
            <a:grpSpLocks/>
          </p:cNvGrpSpPr>
          <p:nvPr/>
        </p:nvGrpSpPr>
        <p:grpSpPr bwMode="auto">
          <a:xfrm>
            <a:off x="304800" y="3733800"/>
            <a:ext cx="7924800" cy="695325"/>
            <a:chOff x="192" y="1536"/>
            <a:chExt cx="4992" cy="438"/>
          </a:xfrm>
        </p:grpSpPr>
        <p:sp>
          <p:nvSpPr>
            <p:cNvPr id="33807"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33808"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2945" name="Text Box 17"/>
          <p:cNvSpPr txBox="1">
            <a:spLocks noChangeArrowheads="1"/>
          </p:cNvSpPr>
          <p:nvPr/>
        </p:nvSpPr>
        <p:spPr bwMode="auto">
          <a:xfrm>
            <a:off x="320675" y="1490653"/>
            <a:ext cx="8648700" cy="175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marL="283464" lvl="0" indent="-283464" eaLnBrk="0" hangingPunct="0">
              <a:defRPr/>
            </a:pPr>
            <a:r>
              <a:rPr lang="en-US" altLang="en-US" sz="1600" b="1" dirty="0">
                <a:solidFill>
                  <a:srgbClr val="3366FF"/>
                </a:solidFill>
                <a:latin typeface="Arial" pitchFamily="34" charset="0"/>
                <a:ea typeface="ＭＳ Ｐゴシック" pitchFamily="34" charset="-128"/>
                <a:cs typeface="Arial" pitchFamily="34" charset="0"/>
              </a:rPr>
              <a:t>Solution</a:t>
            </a:r>
            <a:endParaRPr lang="en-US" altLang="en-US" sz="1600" dirty="0">
              <a:solidFill>
                <a:srgbClr val="FFFFFF"/>
              </a:solidFill>
              <a:latin typeface="Arial" pitchFamily="34" charset="0"/>
              <a:ea typeface="ＭＳ Ｐゴシック" pitchFamily="34" charset="-128"/>
              <a:cs typeface="Arial" pitchFamily="34" charset="0"/>
            </a:endParaRPr>
          </a:p>
          <a:p>
            <a:pPr marL="283464" lvl="0" indent="-283464" eaLnBrk="0" hangingPunct="0">
              <a:defRPr/>
            </a:pPr>
            <a:endParaRPr lang="en-US" sz="1000" b="1" dirty="0">
              <a:solidFill>
                <a:srgbClr val="000000"/>
              </a:solidFill>
              <a:ea typeface="ＭＳ Ｐゴシック" pitchFamily="34" charset="-128"/>
            </a:endParaRPr>
          </a:p>
          <a:p>
            <a:pPr marL="0" lvl="0" indent="0" eaLnBrk="0" hangingPunct="0">
              <a:defRPr/>
            </a:pPr>
            <a:r>
              <a:rPr lang="en-US" sz="1400" b="1" dirty="0"/>
              <a:t>Analyze </a:t>
            </a:r>
            <a:r>
              <a:rPr lang="en-US" sz="1400" dirty="0"/>
              <a:t>We are given the mass of a reactant and must determine the mass of a product in the given reaction.</a:t>
            </a:r>
          </a:p>
          <a:p>
            <a:pPr>
              <a:defRPr/>
            </a:pPr>
            <a:endParaRPr lang="en-US" sz="1400" b="1" dirty="0"/>
          </a:p>
          <a:p>
            <a:pPr eaLnBrk="0" hangingPunct="0">
              <a:spcBef>
                <a:spcPts val="0"/>
              </a:spcBef>
              <a:defRPr/>
            </a:pPr>
            <a:r>
              <a:rPr lang="en-US" sz="1400" b="1" dirty="0"/>
              <a:t>Plan </a:t>
            </a:r>
            <a:r>
              <a:rPr lang="en-US" sz="1400" dirty="0"/>
              <a:t>We follow the general strategy outlined in Figure 3.16:</a:t>
            </a:r>
          </a:p>
          <a:p>
            <a:pPr marL="283464" indent="-283464">
              <a:defRPr/>
            </a:pPr>
            <a:r>
              <a:rPr lang="en-US" sz="1400" b="1" dirty="0"/>
              <a:t>(1)	</a:t>
            </a:r>
            <a:r>
              <a:rPr lang="en-US" sz="1400" dirty="0"/>
              <a:t>Convert grams of </a:t>
            </a:r>
            <a:r>
              <a:rPr lang="en-US" altLang="en-US" sz="1400" dirty="0">
                <a:cs typeface="Arial" charset="0"/>
              </a:rPr>
              <a:t>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sz="1400" dirty="0"/>
              <a:t> to moles using the molar mass of </a:t>
            </a:r>
            <a:r>
              <a:rPr lang="en-US" altLang="en-US" sz="1400" dirty="0">
                <a:cs typeface="Arial" charset="0"/>
              </a:rPr>
              <a:t>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sz="1400" dirty="0"/>
              <a:t>.</a:t>
            </a:r>
          </a:p>
          <a:p>
            <a:pPr marL="283464" indent="-283464">
              <a:defRPr/>
            </a:pPr>
            <a:r>
              <a:rPr lang="en-US" sz="1400" b="1" dirty="0"/>
              <a:t>(2)	</a:t>
            </a:r>
            <a:r>
              <a:rPr lang="en-US" sz="1400" dirty="0"/>
              <a:t>Convert moles of </a:t>
            </a:r>
            <a:r>
              <a:rPr lang="en-US" altLang="en-US" sz="1400" dirty="0">
                <a:cs typeface="Arial" charset="0"/>
              </a:rPr>
              <a:t>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sz="1400" dirty="0"/>
              <a:t> to moles of H</a:t>
            </a:r>
            <a:r>
              <a:rPr lang="en-US" sz="1400" baseline="-25000" dirty="0"/>
              <a:t>2</a:t>
            </a:r>
            <a:r>
              <a:rPr lang="en-US" sz="1400" dirty="0"/>
              <a:t>O using the stoichiometric relationship 1 </a:t>
            </a:r>
            <a:r>
              <a:rPr lang="en-US" sz="1400" dirty="0" err="1"/>
              <a:t>mol</a:t>
            </a:r>
            <a:r>
              <a:rPr lang="en-US" sz="1400" dirty="0"/>
              <a:t> </a:t>
            </a:r>
            <a:r>
              <a:rPr lang="en-US" altLang="en-US" sz="1400" dirty="0">
                <a:cs typeface="Arial" charset="0"/>
              </a:rPr>
              <a:t>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 </a:t>
            </a:r>
            <a:r>
              <a:rPr lang="en-US" sz="1400" dirty="0"/>
              <a:t>     6 mol H</a:t>
            </a:r>
            <a:r>
              <a:rPr lang="en-US" sz="1400" baseline="-25000" dirty="0"/>
              <a:t>2</a:t>
            </a:r>
            <a:r>
              <a:rPr lang="en-US" sz="1400" dirty="0"/>
              <a:t>O.</a:t>
            </a:r>
          </a:p>
          <a:p>
            <a:pPr marL="283464" indent="-283464" eaLnBrk="0" hangingPunct="0">
              <a:spcBef>
                <a:spcPts val="0"/>
              </a:spcBef>
              <a:defRPr/>
            </a:pPr>
            <a:r>
              <a:rPr lang="en-US" sz="1400" b="1" dirty="0"/>
              <a:t>(3)	</a:t>
            </a:r>
            <a:r>
              <a:rPr lang="en-US" sz="1400" dirty="0"/>
              <a:t>Convert moles of H</a:t>
            </a:r>
            <a:r>
              <a:rPr lang="en-US" sz="1400" baseline="-25000" dirty="0"/>
              <a:t>2</a:t>
            </a:r>
            <a:r>
              <a:rPr lang="en-US" sz="1400" dirty="0"/>
              <a:t>O to grams using the molar mass of H</a:t>
            </a:r>
            <a:r>
              <a:rPr lang="en-US" sz="1400" baseline="-25000" dirty="0"/>
              <a:t>2</a:t>
            </a:r>
            <a:r>
              <a:rPr lang="en-US" sz="1400" dirty="0"/>
              <a:t>O.</a:t>
            </a:r>
          </a:p>
          <a:p>
            <a:pPr eaLnBrk="0" hangingPunct="0">
              <a:spcBef>
                <a:spcPts val="0"/>
              </a:spcBef>
              <a:defRPr/>
            </a:pPr>
            <a:r>
              <a:rPr lang="en-US" sz="1400" dirty="0"/>
              <a:t>  </a:t>
            </a:r>
          </a:p>
          <a:p>
            <a:pPr eaLnBrk="0" hangingPunct="0">
              <a:spcBef>
                <a:spcPts val="0"/>
              </a:spcBef>
              <a:defRPr/>
            </a:pPr>
            <a:r>
              <a:rPr lang="en-US" sz="1400" b="1" dirty="0"/>
              <a:t>Solve </a:t>
            </a:r>
            <a:endParaRPr lang="en-US" sz="1400" dirty="0"/>
          </a:p>
          <a:p>
            <a:pPr marL="283464" indent="-283464" eaLnBrk="0" hangingPunct="0">
              <a:spcBef>
                <a:spcPts val="0"/>
              </a:spcBef>
              <a:defRPr/>
            </a:pPr>
            <a:r>
              <a:rPr lang="en-US" sz="1400" b="1" dirty="0"/>
              <a:t>(1)	</a:t>
            </a:r>
            <a:r>
              <a:rPr lang="en-US" sz="1400" dirty="0"/>
              <a:t>First we convert grams of </a:t>
            </a:r>
            <a:r>
              <a:rPr lang="en-US" altLang="en-US" sz="1400" dirty="0">
                <a:cs typeface="Arial" charset="0"/>
              </a:rPr>
              <a:t>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sz="1400" dirty="0"/>
              <a:t> to moles using the molar mass of </a:t>
            </a:r>
            <a:r>
              <a:rPr lang="en-US" altLang="en-US" sz="1400" dirty="0">
                <a:cs typeface="Arial" charset="0"/>
              </a:rPr>
              <a:t>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sz="1400" dirty="0"/>
              <a:t>.</a:t>
            </a:r>
          </a:p>
          <a:p>
            <a:pPr eaLnBrk="0" hangingPunct="0">
              <a:spcBef>
                <a:spcPts val="0"/>
              </a:spcBef>
              <a:buFontTx/>
              <a:buAutoNum type="arabicParenBoth"/>
              <a:defRPr/>
            </a:pPr>
            <a:endParaRPr lang="en-US" sz="1400" dirty="0"/>
          </a:p>
          <a:p>
            <a:pPr eaLnBrk="0" hangingPunct="0">
              <a:spcBef>
                <a:spcPts val="0"/>
              </a:spcBef>
              <a:buFontTx/>
              <a:buAutoNum type="arabicParenBoth"/>
              <a:defRPr/>
            </a:pPr>
            <a:endParaRPr lang="en-US" sz="1400" dirty="0"/>
          </a:p>
          <a:p>
            <a:pPr eaLnBrk="0" hangingPunct="0">
              <a:spcBef>
                <a:spcPts val="0"/>
              </a:spcBef>
              <a:buFontTx/>
              <a:buAutoNum type="arabicParenBoth"/>
              <a:defRPr/>
            </a:pPr>
            <a:endParaRPr lang="en-US" sz="1400" dirty="0"/>
          </a:p>
          <a:p>
            <a:pPr eaLnBrk="0" hangingPunct="0">
              <a:spcBef>
                <a:spcPts val="0"/>
              </a:spcBef>
              <a:buFontTx/>
              <a:buAutoNum type="arabicParenBoth"/>
              <a:defRPr/>
            </a:pPr>
            <a:endParaRPr lang="en-US" sz="1400" dirty="0"/>
          </a:p>
          <a:p>
            <a:pPr marL="0" indent="0" eaLnBrk="0" hangingPunct="0">
              <a:spcBef>
                <a:spcPts val="0"/>
              </a:spcBef>
              <a:defRPr/>
            </a:pPr>
            <a:endParaRPr lang="en-US" sz="1400" dirty="0"/>
          </a:p>
          <a:p>
            <a:pPr marL="0" indent="0" eaLnBrk="0" hangingPunct="0">
              <a:spcBef>
                <a:spcPts val="0"/>
              </a:spcBef>
              <a:defRPr/>
            </a:pPr>
            <a:endParaRPr lang="en-US" sz="1200" dirty="0"/>
          </a:p>
          <a:p>
            <a:pPr marL="0" indent="0" eaLnBrk="0" hangingPunct="0">
              <a:spcBef>
                <a:spcPts val="0"/>
              </a:spcBef>
              <a:defRPr/>
            </a:pPr>
            <a:endParaRPr lang="en-US" sz="1200" dirty="0"/>
          </a:p>
        </p:txBody>
      </p:sp>
      <p:sp>
        <p:nvSpPr>
          <p:cNvPr id="33798" name="Rectangle 58"/>
          <p:cNvSpPr>
            <a:spLocks noChangeArrowheads="1"/>
          </p:cNvSpPr>
          <p:nvPr/>
        </p:nvSpPr>
        <p:spPr bwMode="auto">
          <a:xfrm>
            <a:off x="317500" y="396875"/>
            <a:ext cx="8824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indent="-2505075" eaLnBrk="0" hangingPunct="0">
              <a:spcBef>
                <a:spcPct val="50000"/>
              </a:spcBef>
            </a:pPr>
            <a:r>
              <a:rPr lang="en-US" altLang="en-US" b="1">
                <a:solidFill>
                  <a:srgbClr val="3366FF"/>
                </a:solidFill>
                <a:latin typeface="Arial" charset="0"/>
              </a:rPr>
              <a:t>Sample Exercise 3.16</a:t>
            </a:r>
            <a:r>
              <a:rPr lang="en-US" altLang="en-US" b="1">
                <a:solidFill>
                  <a:srgbClr val="4C4BE5"/>
                </a:solidFill>
                <a:latin typeface="Arial" charset="0"/>
              </a:rPr>
              <a:t> </a:t>
            </a:r>
            <a:r>
              <a:rPr lang="en-US" altLang="en-US" b="1">
                <a:latin typeface="Arial" charset="0"/>
              </a:rPr>
              <a:t>Calculating Amounts of Reactants and Products</a:t>
            </a:r>
          </a:p>
        </p:txBody>
      </p:sp>
      <p:sp>
        <p:nvSpPr>
          <p:cNvPr id="33800" name="Rectangle 20"/>
          <p:cNvSpPr>
            <a:spLocks noChangeArrowheads="1"/>
          </p:cNvSpPr>
          <p:nvPr/>
        </p:nvSpPr>
        <p:spPr bwMode="auto">
          <a:xfrm>
            <a:off x="320675" y="825500"/>
            <a:ext cx="8339138" cy="63023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spAutoFit/>
          </a:bodyPr>
          <a:lstStyle/>
          <a:p>
            <a:pPr eaLnBrk="0" hangingPunct="0">
              <a:spcBef>
                <a:spcPct val="50000"/>
              </a:spcBef>
            </a:pPr>
            <a:r>
              <a:rPr lang="en-US" sz="1400"/>
              <a:t>Determine how many grams of water are produced in the oxidation of 1.00 g of glucose, </a:t>
            </a:r>
            <a:r>
              <a:rPr lang="en-US" altLang="en-US" sz="1400"/>
              <a:t>C</a:t>
            </a:r>
            <a:r>
              <a:rPr lang="en-US" altLang="en-US" sz="1400" baseline="-25000"/>
              <a:t>6</a:t>
            </a:r>
            <a:r>
              <a:rPr lang="en-US" altLang="en-US" sz="1400"/>
              <a:t>H</a:t>
            </a:r>
            <a:r>
              <a:rPr lang="en-US" altLang="en-US" sz="1400" baseline="-25000"/>
              <a:t>12</a:t>
            </a:r>
            <a:r>
              <a:rPr lang="en-US" altLang="en-US" sz="1400"/>
              <a:t>O</a:t>
            </a:r>
            <a:r>
              <a:rPr lang="en-US" altLang="en-US" sz="1400" baseline="-25000"/>
              <a:t>6</a:t>
            </a:r>
            <a:r>
              <a:rPr lang="en-US" altLang="en-US" sz="1400"/>
              <a:t>:</a:t>
            </a:r>
          </a:p>
          <a:p>
            <a:pPr eaLnBrk="0" hangingPunct="0">
              <a:spcBef>
                <a:spcPct val="50000"/>
              </a:spcBef>
            </a:pPr>
            <a:r>
              <a:rPr lang="en-US" altLang="en-US" sz="1400"/>
              <a:t>                                                   C</a:t>
            </a:r>
            <a:r>
              <a:rPr lang="en-US" altLang="en-US" sz="1400" baseline="-25000"/>
              <a:t>6</a:t>
            </a:r>
            <a:r>
              <a:rPr lang="en-US" altLang="en-US" sz="1400"/>
              <a:t>H</a:t>
            </a:r>
            <a:r>
              <a:rPr lang="en-US" altLang="en-US" sz="1400" baseline="-25000"/>
              <a:t>12</a:t>
            </a:r>
            <a:r>
              <a:rPr lang="en-US" altLang="en-US" sz="1400"/>
              <a:t>O</a:t>
            </a:r>
            <a:r>
              <a:rPr lang="en-US" altLang="en-US" sz="1400" baseline="-25000"/>
              <a:t>6</a:t>
            </a:r>
            <a:r>
              <a:rPr lang="en-US" altLang="en-US" sz="1400"/>
              <a:t>(</a:t>
            </a:r>
            <a:r>
              <a:rPr lang="en-US" altLang="en-US" sz="1400" i="1"/>
              <a:t>s</a:t>
            </a:r>
            <a:r>
              <a:rPr lang="en-US" altLang="en-US" sz="1400"/>
              <a:t>) + 6 O</a:t>
            </a:r>
            <a:r>
              <a:rPr lang="en-US" altLang="en-US" sz="1400" baseline="-25000"/>
              <a:t>2</a:t>
            </a:r>
            <a:r>
              <a:rPr lang="en-US" altLang="en-US" sz="1400"/>
              <a:t>(</a:t>
            </a:r>
            <a:r>
              <a:rPr lang="en-US" altLang="en-US" sz="1400" i="1"/>
              <a:t>g</a:t>
            </a:r>
            <a:r>
              <a:rPr lang="en-US" altLang="en-US" sz="1400"/>
              <a:t>)           6 CO</a:t>
            </a:r>
            <a:r>
              <a:rPr lang="en-US" altLang="en-US" sz="1400" baseline="-25000"/>
              <a:t>2</a:t>
            </a:r>
            <a:r>
              <a:rPr lang="en-US" altLang="en-US" sz="1400"/>
              <a:t>(</a:t>
            </a:r>
            <a:r>
              <a:rPr lang="en-US" altLang="en-US" sz="1400" i="1"/>
              <a:t>g</a:t>
            </a:r>
            <a:r>
              <a:rPr lang="en-US" altLang="en-US" sz="1400"/>
              <a:t>) + 6 H</a:t>
            </a:r>
            <a:r>
              <a:rPr lang="en-US" altLang="en-US" sz="1400" baseline="-25000"/>
              <a:t>2</a:t>
            </a:r>
            <a:r>
              <a:rPr lang="en-US" altLang="en-US" sz="1400"/>
              <a:t>O(</a:t>
            </a:r>
            <a:r>
              <a:rPr lang="en-US" altLang="en-US" sz="1400" i="1"/>
              <a:t>l</a:t>
            </a:r>
            <a:r>
              <a:rPr lang="en-US" altLang="en-US" sz="1400"/>
              <a:t>)</a:t>
            </a:r>
          </a:p>
        </p:txBody>
      </p:sp>
      <p:sp>
        <p:nvSpPr>
          <p:cNvPr id="33801" name="Line 19"/>
          <p:cNvSpPr>
            <a:spLocks noChangeShapeType="1"/>
          </p:cNvSpPr>
          <p:nvPr/>
        </p:nvSpPr>
        <p:spPr bwMode="auto">
          <a:xfrm>
            <a:off x="396875" y="147796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9" name="Picture 18" descr="03_Pg108_UnFigure_3.jpg"/>
          <p:cNvPicPr>
            <a:picLocks noChangeAspect="1"/>
          </p:cNvPicPr>
          <p:nvPr/>
        </p:nvPicPr>
        <p:blipFill>
          <a:blip r:embed="rId3">
            <a:extLst>
              <a:ext uri="{28A0092B-C50C-407E-A947-70E740481C1C}">
                <a14:useLocalDpi xmlns:a14="http://schemas.microsoft.com/office/drawing/2010/main" val="0"/>
              </a:ext>
            </a:extLst>
          </a:blip>
          <a:srcRect l="28111" t="2" r="63976" b="-2"/>
          <a:stretch>
            <a:fillRect/>
          </a:stretch>
        </p:blipFill>
        <p:spPr bwMode="auto">
          <a:xfrm>
            <a:off x="7599363" y="2830513"/>
            <a:ext cx="207962"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5852" name="Picture 17" descr="C:\Users\GEX\Desktop\IRDVD NEW\55104 Brown\JPEGS\CH03_Jpegs\03_Pg104_UnFigure_1.jpg"/>
          <p:cNvPicPr>
            <a:picLocks noChangeAspect="1" noChangeArrowheads="1"/>
          </p:cNvPicPr>
          <p:nvPr/>
        </p:nvPicPr>
        <p:blipFill>
          <a:blip r:embed="rId4">
            <a:extLst>
              <a:ext uri="{28A0092B-C50C-407E-A947-70E740481C1C}">
                <a14:useLocalDpi xmlns:a14="http://schemas.microsoft.com/office/drawing/2010/main" val="0"/>
              </a:ext>
            </a:extLst>
          </a:blip>
          <a:srcRect b="20630"/>
          <a:stretch>
            <a:fillRect/>
          </a:stretch>
        </p:blipFill>
        <p:spPr bwMode="auto">
          <a:xfrm>
            <a:off x="523875" y="3943350"/>
            <a:ext cx="8534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18" descr="W:\Victoria\55104 Brown WE\WE 3.16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25" y="4765675"/>
            <a:ext cx="4005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15"/>
          <p:cNvPicPr>
            <a:picLocks noChangeAspect="1"/>
          </p:cNvPicPr>
          <p:nvPr/>
        </p:nvPicPr>
        <p:blipFill>
          <a:blip r:embed="rId6">
            <a:extLst>
              <a:ext uri="{28A0092B-C50C-407E-A947-70E740481C1C}">
                <a14:useLocalDpi xmlns:a14="http://schemas.microsoft.com/office/drawing/2010/main" val="0"/>
              </a:ext>
            </a:extLst>
          </a:blip>
          <a:srcRect l="42526" t="9157" r="47803" b="80331"/>
          <a:stretch>
            <a:fillRect/>
          </a:stretch>
        </p:blipFill>
        <p:spPr bwMode="auto">
          <a:xfrm>
            <a:off x="4225925" y="1255713"/>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94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294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94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294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294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294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8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7"/>
          <p:cNvSpPr>
            <a:spLocks noChangeShapeType="1"/>
          </p:cNvSpPr>
          <p:nvPr/>
        </p:nvSpPr>
        <p:spPr bwMode="auto">
          <a:xfrm>
            <a:off x="304800" y="304800"/>
            <a:ext cx="0" cy="581342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9" name="Line 10"/>
          <p:cNvSpPr>
            <a:spLocks noChangeShapeType="1"/>
          </p:cNvSpPr>
          <p:nvPr/>
        </p:nvSpPr>
        <p:spPr bwMode="auto">
          <a:xfrm>
            <a:off x="295275" y="611822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820" name="Group 11"/>
          <p:cNvGrpSpPr>
            <a:grpSpLocks/>
          </p:cNvGrpSpPr>
          <p:nvPr/>
        </p:nvGrpSpPr>
        <p:grpSpPr bwMode="auto">
          <a:xfrm>
            <a:off x="320675" y="2317750"/>
            <a:ext cx="7924800" cy="695325"/>
            <a:chOff x="192" y="1536"/>
            <a:chExt cx="4992" cy="438"/>
          </a:xfrm>
        </p:grpSpPr>
        <p:sp>
          <p:nvSpPr>
            <p:cNvPr id="34831"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34832"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4994" name="Text Box 18"/>
          <p:cNvSpPr txBox="1">
            <a:spLocks noChangeArrowheads="1"/>
          </p:cNvSpPr>
          <p:nvPr/>
        </p:nvSpPr>
        <p:spPr bwMode="auto">
          <a:xfrm>
            <a:off x="320675" y="1163638"/>
            <a:ext cx="8704263" cy="336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3200">
                <a:solidFill>
                  <a:schemeClr val="tx1"/>
                </a:solidFill>
                <a:latin typeface="Times New Roman" pitchFamily="18" charset="0"/>
                <a:ea typeface="ＭＳ Ｐゴシック" pitchFamily="34" charset="-128"/>
              </a:defRPr>
            </a:lvl1pPr>
            <a:lvl2pPr>
              <a:defRPr sz="2800">
                <a:solidFill>
                  <a:schemeClr val="tx1"/>
                </a:solidFill>
                <a:latin typeface="Times New Roman" pitchFamily="18" charset="0"/>
                <a:ea typeface="ＭＳ Ｐゴシック" pitchFamily="34" charset="-128"/>
              </a:defRPr>
            </a:lvl2pPr>
            <a:lvl3pPr>
              <a:defRPr sz="24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marL="283464" indent="-283464" eaLnBrk="0" hangingPunct="0">
              <a:defRPr/>
            </a:pPr>
            <a:r>
              <a:rPr lang="en-US" sz="1400" b="1" dirty="0">
                <a:cs typeface="Arial" charset="0"/>
              </a:rPr>
              <a:t>(2)	</a:t>
            </a:r>
            <a:r>
              <a:rPr lang="en-US" sz="1400" dirty="0">
                <a:cs typeface="Arial" charset="0"/>
              </a:rPr>
              <a:t>Next we convert moles of </a:t>
            </a:r>
            <a:r>
              <a:rPr lang="en-US" altLang="en-US" sz="1400" dirty="0">
                <a:cs typeface="Arial" charset="0"/>
              </a:rPr>
              <a:t>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sz="1400" dirty="0">
                <a:cs typeface="Arial" charset="0"/>
              </a:rPr>
              <a:t> to moles of H</a:t>
            </a:r>
            <a:r>
              <a:rPr lang="en-US" sz="1400" baseline="-25000" dirty="0">
                <a:cs typeface="Arial" charset="0"/>
              </a:rPr>
              <a:t>2</a:t>
            </a:r>
            <a:r>
              <a:rPr lang="en-US" sz="1400" dirty="0">
                <a:cs typeface="Arial" charset="0"/>
              </a:rPr>
              <a:t>O using the stoichiometric relationship </a:t>
            </a:r>
            <a:br>
              <a:rPr lang="en-US" sz="1400" dirty="0">
                <a:cs typeface="Arial" charset="0"/>
              </a:rPr>
            </a:br>
            <a:r>
              <a:rPr lang="en-US" sz="1400" dirty="0">
                <a:cs typeface="Arial" charset="0"/>
              </a:rPr>
              <a:t>1 </a:t>
            </a:r>
            <a:r>
              <a:rPr lang="en-US" sz="1400" dirty="0" err="1">
                <a:cs typeface="Arial" charset="0"/>
              </a:rPr>
              <a:t>mol</a:t>
            </a:r>
            <a:r>
              <a:rPr lang="en-US" sz="1400" dirty="0">
                <a:cs typeface="Arial" charset="0"/>
              </a:rPr>
              <a:t> </a:t>
            </a:r>
            <a:r>
              <a:rPr lang="en-US" altLang="en-US" sz="1400" dirty="0">
                <a:cs typeface="Arial" charset="0"/>
              </a:rPr>
              <a:t>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altLang="en-US" sz="1400" dirty="0">
                <a:cs typeface="Arial" charset="0"/>
              </a:rPr>
              <a:t>O</a:t>
            </a:r>
            <a:r>
              <a:rPr lang="en-US" altLang="en-US" sz="1400" baseline="-25000" dirty="0">
                <a:cs typeface="Arial" charset="0"/>
              </a:rPr>
              <a:t>6</a:t>
            </a:r>
            <a:r>
              <a:rPr lang="en-US" sz="1400" dirty="0">
                <a:cs typeface="Arial" charset="0"/>
              </a:rPr>
              <a:t> 6       </a:t>
            </a:r>
            <a:r>
              <a:rPr lang="en-US" sz="1400" dirty="0" err="1">
                <a:cs typeface="Arial" charset="0"/>
              </a:rPr>
              <a:t>mol</a:t>
            </a:r>
            <a:r>
              <a:rPr lang="en-US" sz="1400" dirty="0">
                <a:cs typeface="Arial" charset="0"/>
              </a:rPr>
              <a:t> H</a:t>
            </a:r>
            <a:r>
              <a:rPr lang="en-US" sz="1400" baseline="-25000" dirty="0">
                <a:cs typeface="Arial" charset="0"/>
              </a:rPr>
              <a:t>2</a:t>
            </a:r>
            <a:r>
              <a:rPr lang="en-US" sz="1400" dirty="0">
                <a:cs typeface="Arial" charset="0"/>
              </a:rPr>
              <a:t>O.</a:t>
            </a:r>
            <a:endParaRPr lang="en-US" altLang="en-US" sz="1400" dirty="0">
              <a:cs typeface="Arial" charset="0"/>
            </a:endParaRPr>
          </a:p>
          <a:p>
            <a:pPr eaLnBrk="0" hangingPunct="0">
              <a:defRPr/>
            </a:pPr>
            <a:endParaRPr lang="en-US" altLang="en-US" sz="1400" dirty="0">
              <a:cs typeface="Arial" charset="0"/>
            </a:endParaRPr>
          </a:p>
          <a:p>
            <a:pPr eaLnBrk="0" hangingPunct="0">
              <a:defRPr/>
            </a:pPr>
            <a:endParaRPr lang="en-US" altLang="en-US" sz="1400" dirty="0">
              <a:cs typeface="Arial" charset="0"/>
            </a:endParaRPr>
          </a:p>
          <a:p>
            <a:pPr eaLnBrk="0" hangingPunct="0">
              <a:defRPr/>
            </a:pPr>
            <a:endParaRPr lang="en-US" altLang="en-US" sz="1400" dirty="0">
              <a:cs typeface="Arial" charset="0"/>
            </a:endParaRPr>
          </a:p>
          <a:p>
            <a:pPr eaLnBrk="0" hangingPunct="0">
              <a:defRPr/>
            </a:pPr>
            <a:endParaRPr lang="en-US" altLang="en-US" sz="1400" dirty="0">
              <a:cs typeface="Arial" charset="0"/>
            </a:endParaRPr>
          </a:p>
          <a:p>
            <a:pPr eaLnBrk="0" hangingPunct="0">
              <a:defRPr/>
            </a:pPr>
            <a:endParaRPr lang="en-US" altLang="en-US" sz="1400" dirty="0">
              <a:cs typeface="Arial" charset="0"/>
            </a:endParaRPr>
          </a:p>
          <a:p>
            <a:pPr eaLnBrk="0" hangingPunct="0">
              <a:defRPr/>
            </a:pPr>
            <a:endParaRPr lang="en-US" altLang="en-US" sz="1200" dirty="0">
              <a:cs typeface="Arial" charset="0"/>
            </a:endParaRPr>
          </a:p>
          <a:p>
            <a:pPr eaLnBrk="0" hangingPunct="0">
              <a:defRPr/>
            </a:pPr>
            <a:endParaRPr lang="en-US" altLang="en-US" sz="1200" dirty="0">
              <a:cs typeface="Arial" charset="0"/>
            </a:endParaRPr>
          </a:p>
          <a:p>
            <a:pPr marL="283464" indent="-283464" eaLnBrk="0" hangingPunct="0">
              <a:defRPr/>
            </a:pPr>
            <a:r>
              <a:rPr lang="en-US" altLang="en-US" sz="1400" b="1" dirty="0">
                <a:cs typeface="Arial" charset="0"/>
              </a:rPr>
              <a:t>(3)	</a:t>
            </a:r>
            <a:r>
              <a:rPr lang="en-US" sz="1400" dirty="0">
                <a:cs typeface="Arial" charset="0"/>
              </a:rPr>
              <a:t>Finally, we convert moles of H</a:t>
            </a:r>
            <a:r>
              <a:rPr lang="en-US" sz="1400" baseline="-25000" dirty="0">
                <a:cs typeface="Arial" charset="0"/>
              </a:rPr>
              <a:t>2</a:t>
            </a:r>
            <a:r>
              <a:rPr lang="en-US" sz="1400" dirty="0">
                <a:cs typeface="Arial" charset="0"/>
              </a:rPr>
              <a:t>O to grams using the molar mass of H</a:t>
            </a:r>
            <a:r>
              <a:rPr lang="en-US" sz="1400" baseline="-25000" dirty="0">
                <a:cs typeface="Arial" charset="0"/>
              </a:rPr>
              <a:t>2</a:t>
            </a:r>
            <a:r>
              <a:rPr lang="en-US" sz="1400" dirty="0">
                <a:cs typeface="Arial" charset="0"/>
              </a:rPr>
              <a:t>O.</a:t>
            </a:r>
            <a:endParaRPr lang="en-US" altLang="en-US" sz="1400" dirty="0">
              <a:cs typeface="Arial" charset="0"/>
            </a:endParaRPr>
          </a:p>
          <a:p>
            <a:pPr eaLnBrk="0" hangingPunct="0">
              <a:defRPr/>
            </a:pPr>
            <a:endParaRPr lang="en-US" altLang="en-US" sz="1400" dirty="0">
              <a:cs typeface="Arial" charset="0"/>
            </a:endParaRPr>
          </a:p>
          <a:p>
            <a:pPr eaLnBrk="0" hangingPunct="0">
              <a:defRPr/>
            </a:pPr>
            <a:endParaRPr lang="en-US" altLang="en-US" sz="1400" dirty="0">
              <a:cs typeface="Arial" charset="0"/>
            </a:endParaRPr>
          </a:p>
          <a:p>
            <a:pPr eaLnBrk="0" hangingPunct="0">
              <a:defRPr/>
            </a:pPr>
            <a:endParaRPr lang="en-US" altLang="en-US" sz="1400" dirty="0">
              <a:cs typeface="Arial" charset="0"/>
            </a:endParaRPr>
          </a:p>
          <a:p>
            <a:pPr eaLnBrk="0" hangingPunct="0">
              <a:defRPr/>
            </a:pPr>
            <a:endParaRPr lang="en-US" altLang="en-US" sz="1400" dirty="0">
              <a:cs typeface="Arial" charset="0"/>
            </a:endParaRPr>
          </a:p>
          <a:p>
            <a:pPr eaLnBrk="0" hangingPunct="0">
              <a:defRPr/>
            </a:pPr>
            <a:endParaRPr lang="en-US" altLang="en-US" sz="1400" dirty="0">
              <a:cs typeface="Arial" charset="0"/>
            </a:endParaRPr>
          </a:p>
          <a:p>
            <a:pPr eaLnBrk="0" hangingPunct="0">
              <a:defRPr/>
            </a:pPr>
            <a:endParaRPr lang="en-US" altLang="en-US" sz="1400" dirty="0">
              <a:cs typeface="Arial" charset="0"/>
            </a:endParaRPr>
          </a:p>
          <a:p>
            <a:pPr eaLnBrk="0" hangingPunct="0">
              <a:defRPr/>
            </a:pPr>
            <a:endParaRPr lang="en-US" altLang="en-US" sz="1400" b="1" dirty="0">
              <a:cs typeface="Arial" charset="0"/>
            </a:endParaRPr>
          </a:p>
          <a:p>
            <a:pPr eaLnBrk="0" hangingPunct="0">
              <a:defRPr/>
            </a:pPr>
            <a:endParaRPr lang="en-US" altLang="en-US" sz="1400" b="1" dirty="0">
              <a:cs typeface="Arial" charset="0"/>
            </a:endParaRPr>
          </a:p>
          <a:p>
            <a:pPr eaLnBrk="0" hangingPunct="0">
              <a:defRPr/>
            </a:pPr>
            <a:r>
              <a:rPr lang="en-US" altLang="en-US" sz="1400" b="1" dirty="0">
                <a:cs typeface="Arial" charset="0"/>
              </a:rPr>
              <a:t>Check</a:t>
            </a:r>
            <a:r>
              <a:rPr lang="en-US" altLang="en-US" sz="1400" dirty="0">
                <a:cs typeface="Arial" charset="0"/>
              </a:rPr>
              <a:t> We can check how reasonable our result is by doing a ballpark estimate of the mass of H</a:t>
            </a:r>
            <a:r>
              <a:rPr lang="en-US" altLang="en-US" sz="1400" baseline="-25000" dirty="0">
                <a:cs typeface="Arial" charset="0"/>
              </a:rPr>
              <a:t>2</a:t>
            </a:r>
            <a:r>
              <a:rPr lang="en-US" altLang="en-US" sz="1400" dirty="0">
                <a:cs typeface="Arial" charset="0"/>
              </a:rPr>
              <a:t>O. Because the molar mass of glucose is 180 g/</a:t>
            </a:r>
            <a:r>
              <a:rPr lang="en-US" altLang="en-US" sz="1400" dirty="0" err="1">
                <a:cs typeface="Arial" charset="0"/>
              </a:rPr>
              <a:t>mol</a:t>
            </a:r>
            <a:r>
              <a:rPr lang="en-US" altLang="en-US" sz="1400" dirty="0">
                <a:cs typeface="Arial" charset="0"/>
              </a:rPr>
              <a:t>, 1 g of glucose equals 1/180 mol. Because 1 </a:t>
            </a:r>
            <a:r>
              <a:rPr lang="en-US" altLang="en-US" sz="1400" dirty="0" err="1">
                <a:cs typeface="Arial" charset="0"/>
              </a:rPr>
              <a:t>mol</a:t>
            </a:r>
            <a:r>
              <a:rPr lang="en-US" altLang="en-US" sz="1400" dirty="0">
                <a:cs typeface="Arial" charset="0"/>
              </a:rPr>
              <a:t> of glucose yields 6 </a:t>
            </a:r>
            <a:r>
              <a:rPr lang="en-US" altLang="en-US" sz="1400" dirty="0" err="1">
                <a:cs typeface="Arial" charset="0"/>
              </a:rPr>
              <a:t>mol</a:t>
            </a:r>
            <a:r>
              <a:rPr lang="en-US" altLang="en-US" sz="1400" dirty="0">
                <a:cs typeface="Arial" charset="0"/>
              </a:rPr>
              <a:t> H</a:t>
            </a:r>
            <a:r>
              <a:rPr lang="en-US" altLang="en-US" sz="1400" baseline="-25000" dirty="0">
                <a:cs typeface="Arial" charset="0"/>
              </a:rPr>
              <a:t>2</a:t>
            </a:r>
            <a:r>
              <a:rPr lang="en-US" altLang="en-US" sz="1400" dirty="0">
                <a:cs typeface="Arial" charset="0"/>
              </a:rPr>
              <a:t>O, we would have 6/180 = 1/30 </a:t>
            </a:r>
            <a:r>
              <a:rPr lang="en-US" altLang="en-US" sz="1400" dirty="0" err="1">
                <a:cs typeface="Arial" charset="0"/>
              </a:rPr>
              <a:t>mol</a:t>
            </a:r>
            <a:r>
              <a:rPr lang="en-US" altLang="en-US" sz="1400" dirty="0">
                <a:cs typeface="Arial" charset="0"/>
              </a:rPr>
              <a:t> H</a:t>
            </a:r>
            <a:r>
              <a:rPr lang="en-US" altLang="en-US" sz="1400" baseline="-25000" dirty="0">
                <a:cs typeface="Arial" charset="0"/>
              </a:rPr>
              <a:t>2</a:t>
            </a:r>
            <a:r>
              <a:rPr lang="en-US" altLang="en-US" sz="1400" dirty="0">
                <a:cs typeface="Arial" charset="0"/>
              </a:rPr>
              <a:t>O. The molar mass of water is 18 g/</a:t>
            </a:r>
            <a:r>
              <a:rPr lang="en-US" altLang="en-US" sz="1400" dirty="0" err="1">
                <a:cs typeface="Arial" charset="0"/>
              </a:rPr>
              <a:t>mol</a:t>
            </a:r>
            <a:r>
              <a:rPr lang="en-US" altLang="en-US" sz="1400" dirty="0">
                <a:cs typeface="Arial" charset="0"/>
              </a:rPr>
              <a:t>, so we have 1/30 × 18 = 6/10 = 0.6 g of H</a:t>
            </a:r>
            <a:r>
              <a:rPr lang="en-US" altLang="en-US" sz="1400" baseline="-25000" dirty="0">
                <a:cs typeface="Arial" charset="0"/>
              </a:rPr>
              <a:t>2</a:t>
            </a:r>
            <a:r>
              <a:rPr lang="en-US" altLang="en-US" sz="1400" dirty="0">
                <a:cs typeface="Arial" charset="0"/>
              </a:rPr>
              <a:t>O, which agrees with the full calculation. The units, grams H</a:t>
            </a:r>
            <a:r>
              <a:rPr lang="en-US" altLang="en-US" sz="1400" baseline="-25000" dirty="0">
                <a:cs typeface="Arial" charset="0"/>
              </a:rPr>
              <a:t>2</a:t>
            </a:r>
            <a:r>
              <a:rPr lang="en-US" altLang="en-US" sz="1400" dirty="0">
                <a:cs typeface="Arial" charset="0"/>
              </a:rPr>
              <a:t>O, are correct. The initial data had three significant figures, so three significant figures for the answer is correct.</a:t>
            </a:r>
          </a:p>
        </p:txBody>
      </p:sp>
      <p:sp>
        <p:nvSpPr>
          <p:cNvPr id="34822"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3" name="Rectangle 20"/>
          <p:cNvSpPr>
            <a:spLocks noChangeArrowheads="1"/>
          </p:cNvSpPr>
          <p:nvPr/>
        </p:nvSpPr>
        <p:spPr bwMode="auto">
          <a:xfrm>
            <a:off x="320675" y="825500"/>
            <a:ext cx="933450"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34824" name="Rectangle 58"/>
          <p:cNvSpPr>
            <a:spLocks noChangeArrowheads="1"/>
          </p:cNvSpPr>
          <p:nvPr/>
        </p:nvSpPr>
        <p:spPr bwMode="auto">
          <a:xfrm>
            <a:off x="317500" y="396875"/>
            <a:ext cx="8824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indent="-2505075" eaLnBrk="0" hangingPunct="0">
              <a:spcBef>
                <a:spcPct val="50000"/>
              </a:spcBef>
            </a:pPr>
            <a:r>
              <a:rPr lang="en-US" altLang="en-US" b="1">
                <a:solidFill>
                  <a:srgbClr val="3366FF"/>
                </a:solidFill>
                <a:latin typeface="Arial" charset="0"/>
              </a:rPr>
              <a:t>Sample Exercise 3.16</a:t>
            </a:r>
            <a:r>
              <a:rPr lang="en-US" altLang="en-US" b="1">
                <a:solidFill>
                  <a:srgbClr val="4C4BE5"/>
                </a:solidFill>
                <a:latin typeface="Arial" charset="0"/>
              </a:rPr>
              <a:t> </a:t>
            </a:r>
            <a:r>
              <a:rPr lang="en-US" altLang="en-US" b="1">
                <a:latin typeface="Arial" charset="0"/>
              </a:rPr>
              <a:t>Calculating Amounts of Reactants and Products</a:t>
            </a:r>
          </a:p>
        </p:txBody>
      </p:sp>
      <p:sp>
        <p:nvSpPr>
          <p:cNvPr id="34825"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 name="Picture 16" descr="03_Pg108_UnFigure_3.jpg"/>
          <p:cNvPicPr>
            <a:picLocks noChangeAspect="1"/>
          </p:cNvPicPr>
          <p:nvPr/>
        </p:nvPicPr>
        <p:blipFill>
          <a:blip r:embed="rId3">
            <a:extLst>
              <a:ext uri="{28A0092B-C50C-407E-A947-70E740481C1C}">
                <a14:useLocalDpi xmlns:a14="http://schemas.microsoft.com/office/drawing/2010/main" val="0"/>
              </a:ext>
            </a:extLst>
          </a:blip>
          <a:srcRect l="28111" t="2" r="63976" b="-2"/>
          <a:stretch>
            <a:fillRect/>
          </a:stretch>
        </p:blipFill>
        <p:spPr bwMode="auto">
          <a:xfrm>
            <a:off x="1968500" y="1476375"/>
            <a:ext cx="2063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6" descr="W:\Victoria\55104 Brown WE\WE 3.16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238" y="2573338"/>
            <a:ext cx="4003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7" descr="C:\Users\GEX\Desktop\IRDVD NEW\55104 Brown\JPEGS\CH03_Jpegs\03_Pg104_UnFigure_2.jpg"/>
          <p:cNvPicPr>
            <a:picLocks noChangeAspect="1" noChangeArrowheads="1"/>
          </p:cNvPicPr>
          <p:nvPr/>
        </p:nvPicPr>
        <p:blipFill>
          <a:blip r:embed="rId5">
            <a:extLst>
              <a:ext uri="{28A0092B-C50C-407E-A947-70E740481C1C}">
                <a14:useLocalDpi xmlns:a14="http://schemas.microsoft.com/office/drawing/2010/main" val="0"/>
              </a:ext>
            </a:extLst>
          </a:blip>
          <a:srcRect b="18768"/>
          <a:stretch>
            <a:fillRect/>
          </a:stretch>
        </p:blipFill>
        <p:spPr bwMode="auto">
          <a:xfrm>
            <a:off x="981075" y="1812925"/>
            <a:ext cx="72009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18" descr="C:\Users\GEX\Desktop\IRDVD NEW\55104 Brown\JPEGS\CH03_Jpegs\03_Pg105_UnFigure.jpg"/>
          <p:cNvPicPr>
            <a:picLocks noChangeAspect="1" noChangeArrowheads="1"/>
          </p:cNvPicPr>
          <p:nvPr/>
        </p:nvPicPr>
        <p:blipFill>
          <a:blip r:embed="rId6">
            <a:extLst>
              <a:ext uri="{28A0092B-C50C-407E-A947-70E740481C1C}">
                <a14:useLocalDpi xmlns:a14="http://schemas.microsoft.com/office/drawing/2010/main" val="0"/>
              </a:ext>
            </a:extLst>
          </a:blip>
          <a:srcRect b="17575"/>
          <a:stretch>
            <a:fillRect/>
          </a:stretch>
        </p:blipFill>
        <p:spPr bwMode="auto">
          <a:xfrm>
            <a:off x="504825" y="3382963"/>
            <a:ext cx="8175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19" descr="W:\Victoria\55104 Brown WE\WE 3.16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7550" y="4294188"/>
            <a:ext cx="45720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499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8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499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7"/>
          <p:cNvSpPr>
            <a:spLocks noChangeShapeType="1"/>
          </p:cNvSpPr>
          <p:nvPr/>
        </p:nvSpPr>
        <p:spPr bwMode="auto">
          <a:xfrm>
            <a:off x="304800" y="304800"/>
            <a:ext cx="0" cy="386238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3" name="Line 10"/>
          <p:cNvSpPr>
            <a:spLocks noChangeShapeType="1"/>
          </p:cNvSpPr>
          <p:nvPr/>
        </p:nvSpPr>
        <p:spPr bwMode="auto">
          <a:xfrm>
            <a:off x="296863" y="416718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844" name="Group 11"/>
          <p:cNvGrpSpPr>
            <a:grpSpLocks/>
          </p:cNvGrpSpPr>
          <p:nvPr/>
        </p:nvGrpSpPr>
        <p:grpSpPr bwMode="auto">
          <a:xfrm>
            <a:off x="320675" y="2317750"/>
            <a:ext cx="7924800" cy="695325"/>
            <a:chOff x="192" y="1536"/>
            <a:chExt cx="4992" cy="438"/>
          </a:xfrm>
        </p:grpSpPr>
        <p:sp>
          <p:nvSpPr>
            <p:cNvPr id="35852"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35853"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4994" name="Text Box 18"/>
          <p:cNvSpPr txBox="1">
            <a:spLocks noChangeArrowheads="1"/>
          </p:cNvSpPr>
          <p:nvPr/>
        </p:nvSpPr>
        <p:spPr bwMode="auto">
          <a:xfrm>
            <a:off x="320675" y="1196975"/>
            <a:ext cx="8521700" cy="2319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600" b="1" dirty="0">
                <a:solidFill>
                  <a:srgbClr val="3366FF"/>
                </a:solidFill>
                <a:latin typeface="Arial" charset="0"/>
              </a:rPr>
              <a:t>Practice Exercise 1</a:t>
            </a:r>
          </a:p>
          <a:p>
            <a:endParaRPr lang="en-US" altLang="en-US" sz="1000" b="1" dirty="0">
              <a:solidFill>
                <a:srgbClr val="3366FF"/>
              </a:solidFill>
              <a:latin typeface="Arial" charset="0"/>
            </a:endParaRPr>
          </a:p>
          <a:p>
            <a:r>
              <a:rPr lang="en-US" altLang="en-US" sz="1400" dirty="0"/>
              <a:t>Sodium hydroxide reacts with carbon dioxide to form sodium carbonate and water:                       </a:t>
            </a:r>
          </a:p>
          <a:p>
            <a:pPr algn="ctr"/>
            <a:endParaRPr lang="en-US" altLang="en-US" sz="1400" dirty="0"/>
          </a:p>
          <a:p>
            <a:pPr algn="ctr"/>
            <a:r>
              <a:rPr lang="en-US" altLang="en-US" sz="1400" dirty="0"/>
              <a:t>2 </a:t>
            </a:r>
            <a:r>
              <a:rPr lang="en-US" altLang="en-US" sz="1400" dirty="0" err="1"/>
              <a:t>NaOH</a:t>
            </a:r>
            <a:r>
              <a:rPr lang="en-US" altLang="en-US" sz="1400" dirty="0"/>
              <a:t>(</a:t>
            </a:r>
            <a:r>
              <a:rPr lang="en-US" altLang="en-US" sz="1400" i="1" dirty="0"/>
              <a:t>s</a:t>
            </a:r>
            <a:r>
              <a:rPr lang="en-US" altLang="en-US" sz="1400" dirty="0"/>
              <a:t>) + CO</a:t>
            </a:r>
            <a:r>
              <a:rPr lang="en-US" altLang="en-US" sz="1400" baseline="-25000" dirty="0"/>
              <a:t>2</a:t>
            </a:r>
            <a:r>
              <a:rPr lang="en-US" altLang="en-US" sz="1400" dirty="0"/>
              <a:t>(</a:t>
            </a:r>
            <a:r>
              <a:rPr lang="en-US" altLang="en-US" sz="1400" i="1" dirty="0"/>
              <a:t>g</a:t>
            </a:r>
            <a:r>
              <a:rPr lang="en-US" altLang="en-US" sz="1400" dirty="0"/>
              <a:t>)           Na</a:t>
            </a:r>
            <a:r>
              <a:rPr lang="en-US" altLang="en-US" sz="1400" baseline="-25000" dirty="0"/>
              <a:t>2</a:t>
            </a:r>
            <a:r>
              <a:rPr lang="en-US" altLang="en-US" sz="1400" dirty="0"/>
              <a:t>CO</a:t>
            </a:r>
            <a:r>
              <a:rPr lang="en-US" altLang="en-US" sz="1400" baseline="-25000" dirty="0"/>
              <a:t>3</a:t>
            </a:r>
            <a:r>
              <a:rPr lang="en-US" altLang="en-US" sz="1400" dirty="0"/>
              <a:t>(</a:t>
            </a:r>
            <a:r>
              <a:rPr lang="en-US" altLang="en-US" sz="1400" i="1" dirty="0"/>
              <a:t>s</a:t>
            </a:r>
            <a:r>
              <a:rPr lang="en-US" altLang="en-US" sz="1400" dirty="0"/>
              <a:t>) + H</a:t>
            </a:r>
            <a:r>
              <a:rPr lang="en-US" altLang="en-US" sz="1400" baseline="-25000" dirty="0"/>
              <a:t>2</a:t>
            </a:r>
            <a:r>
              <a:rPr lang="en-US" altLang="en-US" sz="1400" dirty="0"/>
              <a:t>O(</a:t>
            </a:r>
            <a:r>
              <a:rPr lang="en-US" altLang="en-US" sz="1400" i="1" dirty="0"/>
              <a:t>l</a:t>
            </a:r>
            <a:r>
              <a:rPr lang="en-US" altLang="en-US" sz="1400" dirty="0"/>
              <a:t>)</a:t>
            </a:r>
          </a:p>
          <a:p>
            <a:pPr>
              <a:spcBef>
                <a:spcPct val="50000"/>
              </a:spcBef>
            </a:pPr>
            <a:r>
              <a:rPr lang="en-US" altLang="en-US" sz="1400" dirty="0"/>
              <a:t>How many grams of Na</a:t>
            </a:r>
            <a:r>
              <a:rPr lang="en-US" altLang="en-US" sz="1400" baseline="-25000" dirty="0"/>
              <a:t>2</a:t>
            </a:r>
            <a:r>
              <a:rPr lang="en-US" altLang="en-US" sz="1400" dirty="0"/>
              <a:t>CO</a:t>
            </a:r>
            <a:r>
              <a:rPr lang="en-US" altLang="en-US" sz="1400" baseline="-25000" dirty="0"/>
              <a:t>3</a:t>
            </a:r>
            <a:r>
              <a:rPr lang="en-US" altLang="en-US" sz="1400" dirty="0"/>
              <a:t> can be prepared from 2.40 g of </a:t>
            </a:r>
            <a:r>
              <a:rPr lang="en-US" altLang="en-US" sz="1400" dirty="0" err="1"/>
              <a:t>NaOH</a:t>
            </a:r>
            <a:r>
              <a:rPr lang="en-US" altLang="en-US" sz="1400" dirty="0"/>
              <a:t>?</a:t>
            </a:r>
          </a:p>
          <a:p>
            <a:pPr>
              <a:spcBef>
                <a:spcPct val="50000"/>
              </a:spcBef>
            </a:pPr>
            <a:r>
              <a:rPr lang="en-US" altLang="en-US" sz="1400" b="1" dirty="0"/>
              <a:t>(a) </a:t>
            </a:r>
            <a:r>
              <a:rPr lang="en-US" altLang="en-US" sz="1400" dirty="0"/>
              <a:t>3.18 g, </a:t>
            </a:r>
            <a:r>
              <a:rPr lang="en-US" altLang="en-US" sz="1400" b="1" dirty="0"/>
              <a:t>(b) </a:t>
            </a:r>
            <a:r>
              <a:rPr lang="en-US" altLang="en-US" sz="1400" dirty="0"/>
              <a:t>6.36 g, </a:t>
            </a:r>
            <a:r>
              <a:rPr lang="en-US" altLang="en-US" sz="1400" b="1" dirty="0"/>
              <a:t>(c) </a:t>
            </a:r>
            <a:r>
              <a:rPr lang="en-US" altLang="en-US" sz="1400" dirty="0"/>
              <a:t>1.20 g, </a:t>
            </a:r>
            <a:r>
              <a:rPr lang="en-US" altLang="en-US" sz="1400" b="1" dirty="0"/>
              <a:t>(d) </a:t>
            </a:r>
            <a:r>
              <a:rPr lang="en-US" altLang="en-US" sz="1400" dirty="0"/>
              <a:t>0.0300 g.</a:t>
            </a:r>
          </a:p>
          <a:p>
            <a:pPr>
              <a:spcBef>
                <a:spcPct val="50000"/>
              </a:spcBef>
            </a:pPr>
            <a:endParaRPr lang="en-US" altLang="en-US" sz="1400" dirty="0"/>
          </a:p>
          <a:p>
            <a:r>
              <a:rPr lang="en-US" altLang="en-US" sz="1600" b="1" dirty="0">
                <a:solidFill>
                  <a:srgbClr val="3366FF"/>
                </a:solidFill>
                <a:latin typeface="Arial" charset="0"/>
              </a:rPr>
              <a:t>Practice Exercise 2</a:t>
            </a:r>
          </a:p>
          <a:p>
            <a:endParaRPr lang="en-US" altLang="en-US" sz="1000" b="1" dirty="0">
              <a:solidFill>
                <a:srgbClr val="3366FF"/>
              </a:solidFill>
              <a:latin typeface="Arial" charset="0"/>
            </a:endParaRPr>
          </a:p>
          <a:p>
            <a:r>
              <a:rPr lang="en-US" altLang="en-US" sz="1400" dirty="0"/>
              <a:t>Decomposition of KClO</a:t>
            </a:r>
            <a:r>
              <a:rPr lang="en-US" altLang="en-US" sz="1400" baseline="-25000" dirty="0"/>
              <a:t>3</a:t>
            </a:r>
            <a:r>
              <a:rPr lang="en-US" altLang="en-US" sz="1400" dirty="0"/>
              <a:t> is sometimes used to prepare small amounts of O</a:t>
            </a:r>
            <a:r>
              <a:rPr lang="en-US" altLang="en-US" sz="1400" baseline="-25000" dirty="0"/>
              <a:t>2</a:t>
            </a:r>
            <a:r>
              <a:rPr lang="en-US" altLang="en-US" sz="1400" dirty="0"/>
              <a:t> in the laboratory:</a:t>
            </a:r>
            <a:br>
              <a:rPr lang="en-US" altLang="en-US" sz="1400" dirty="0"/>
            </a:br>
            <a:r>
              <a:rPr lang="en-US" altLang="en-US" sz="1400" dirty="0"/>
              <a:t>2 KClO</a:t>
            </a:r>
            <a:r>
              <a:rPr lang="en-US" altLang="en-US" sz="1400" baseline="-25000" dirty="0"/>
              <a:t>3</a:t>
            </a:r>
            <a:r>
              <a:rPr lang="en-US" altLang="en-US" sz="1400" dirty="0"/>
              <a:t>(</a:t>
            </a:r>
            <a:r>
              <a:rPr lang="en-US" altLang="en-US" sz="1400" i="1" dirty="0"/>
              <a:t>s</a:t>
            </a:r>
            <a:r>
              <a:rPr lang="en-US" altLang="en-US" sz="1400" dirty="0"/>
              <a:t>)          2 </a:t>
            </a:r>
            <a:r>
              <a:rPr lang="en-US" altLang="en-US" sz="1400" dirty="0" err="1"/>
              <a:t>KCl</a:t>
            </a:r>
            <a:r>
              <a:rPr lang="en-US" altLang="en-US" sz="1400" dirty="0"/>
              <a:t>(</a:t>
            </a:r>
            <a:r>
              <a:rPr lang="en-US" altLang="en-US" sz="1400" i="1" dirty="0"/>
              <a:t>s</a:t>
            </a:r>
            <a:r>
              <a:rPr lang="en-US" altLang="en-US" sz="1400" dirty="0"/>
              <a:t>) + 3 O</a:t>
            </a:r>
            <a:r>
              <a:rPr lang="en-US" altLang="en-US" sz="1400" baseline="-25000" dirty="0"/>
              <a:t>2</a:t>
            </a:r>
            <a:r>
              <a:rPr lang="en-US" altLang="en-US" sz="1400" dirty="0"/>
              <a:t>(</a:t>
            </a:r>
            <a:r>
              <a:rPr lang="en-US" altLang="en-US" sz="1400" i="1" dirty="0"/>
              <a:t>g</a:t>
            </a:r>
            <a:r>
              <a:rPr lang="en-US" altLang="en-US" sz="1400" dirty="0"/>
              <a:t>). How many grams of O</a:t>
            </a:r>
            <a:r>
              <a:rPr lang="en-US" altLang="en-US" sz="1400" baseline="-25000" dirty="0"/>
              <a:t>2</a:t>
            </a:r>
            <a:r>
              <a:rPr lang="en-US" altLang="en-US" sz="1400" dirty="0"/>
              <a:t> can be prepared from 4.50 g of KClO</a:t>
            </a:r>
            <a:r>
              <a:rPr lang="en-US" altLang="en-US" sz="1400" baseline="-25000" dirty="0"/>
              <a:t>3</a:t>
            </a:r>
            <a:r>
              <a:rPr lang="en-US" altLang="en-US" sz="1400" dirty="0"/>
              <a:t>?</a:t>
            </a:r>
          </a:p>
        </p:txBody>
      </p:sp>
      <p:sp>
        <p:nvSpPr>
          <p:cNvPr id="35846"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7" name="Rectangle 20"/>
          <p:cNvSpPr>
            <a:spLocks noChangeArrowheads="1"/>
          </p:cNvSpPr>
          <p:nvPr/>
        </p:nvSpPr>
        <p:spPr bwMode="auto">
          <a:xfrm>
            <a:off x="320675" y="825500"/>
            <a:ext cx="933450"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35848" name="Rectangle 58"/>
          <p:cNvSpPr>
            <a:spLocks noChangeArrowheads="1"/>
          </p:cNvSpPr>
          <p:nvPr/>
        </p:nvSpPr>
        <p:spPr bwMode="auto">
          <a:xfrm>
            <a:off x="317500" y="396875"/>
            <a:ext cx="8824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indent="-2505075" eaLnBrk="0" hangingPunct="0">
              <a:spcBef>
                <a:spcPct val="50000"/>
              </a:spcBef>
            </a:pPr>
            <a:r>
              <a:rPr lang="en-US" altLang="en-US" b="1">
                <a:solidFill>
                  <a:srgbClr val="3366FF"/>
                </a:solidFill>
                <a:latin typeface="Arial" charset="0"/>
              </a:rPr>
              <a:t>Sample Exercise 3.16</a:t>
            </a:r>
            <a:r>
              <a:rPr lang="en-US" altLang="en-US" b="1">
                <a:solidFill>
                  <a:srgbClr val="4C4BE5"/>
                </a:solidFill>
                <a:latin typeface="Arial" charset="0"/>
              </a:rPr>
              <a:t> </a:t>
            </a:r>
            <a:r>
              <a:rPr lang="en-US" altLang="en-US" b="1">
                <a:latin typeface="Arial" charset="0"/>
              </a:rPr>
              <a:t>Calculating Amounts of Reactants and Products</a:t>
            </a:r>
          </a:p>
        </p:txBody>
      </p:sp>
      <p:sp>
        <p:nvSpPr>
          <p:cNvPr id="35849"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4383088" y="2132013"/>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1219200" y="3921125"/>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499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99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99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5499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499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7"/>
          <p:cNvSpPr>
            <a:spLocks noChangeShapeType="1"/>
          </p:cNvSpPr>
          <p:nvPr/>
        </p:nvSpPr>
        <p:spPr bwMode="auto">
          <a:xfrm>
            <a:off x="304800" y="304800"/>
            <a:ext cx="0" cy="556101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7" name="Line 10"/>
          <p:cNvSpPr>
            <a:spLocks noChangeShapeType="1"/>
          </p:cNvSpPr>
          <p:nvPr/>
        </p:nvSpPr>
        <p:spPr bwMode="auto">
          <a:xfrm>
            <a:off x="295275" y="58483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868" name="Group 14"/>
          <p:cNvGrpSpPr>
            <a:grpSpLocks/>
          </p:cNvGrpSpPr>
          <p:nvPr/>
        </p:nvGrpSpPr>
        <p:grpSpPr bwMode="auto">
          <a:xfrm>
            <a:off x="304800" y="3733800"/>
            <a:ext cx="7924800" cy="695325"/>
            <a:chOff x="192" y="1536"/>
            <a:chExt cx="4992" cy="438"/>
          </a:xfrm>
        </p:grpSpPr>
        <p:sp>
          <p:nvSpPr>
            <p:cNvPr id="36878"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36879"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2945" name="Text Box 17"/>
          <p:cNvSpPr txBox="1">
            <a:spLocks noChangeArrowheads="1"/>
          </p:cNvSpPr>
          <p:nvPr/>
        </p:nvSpPr>
        <p:spPr bwMode="auto">
          <a:xfrm>
            <a:off x="320675" y="1669587"/>
            <a:ext cx="8364538" cy="294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marL="283464" lvl="0" indent="-283464" eaLnBrk="0" hangingPunct="0">
              <a:defRPr/>
            </a:pPr>
            <a:r>
              <a:rPr lang="en-US" altLang="en-US" sz="1600" b="1" dirty="0">
                <a:solidFill>
                  <a:srgbClr val="3366FF"/>
                </a:solidFill>
                <a:latin typeface="Arial" pitchFamily="34" charset="0"/>
                <a:ea typeface="ＭＳ Ｐゴシック" pitchFamily="34" charset="-128"/>
                <a:cs typeface="Arial" pitchFamily="34" charset="0"/>
              </a:rPr>
              <a:t>Solution</a:t>
            </a:r>
            <a:endParaRPr lang="en-US" altLang="en-US" sz="1600" dirty="0">
              <a:solidFill>
                <a:srgbClr val="FFFFFF"/>
              </a:solidFill>
              <a:latin typeface="Arial" pitchFamily="34" charset="0"/>
              <a:ea typeface="ＭＳ Ｐゴシック" pitchFamily="34" charset="-128"/>
              <a:cs typeface="Arial" pitchFamily="34" charset="0"/>
            </a:endParaRPr>
          </a:p>
          <a:p>
            <a:pPr marL="283464" lvl="0" indent="-283464" eaLnBrk="0" hangingPunct="0">
              <a:defRPr/>
            </a:pPr>
            <a:endParaRPr lang="en-US" sz="1000" b="1" dirty="0">
              <a:solidFill>
                <a:srgbClr val="000000"/>
              </a:solidFill>
              <a:ea typeface="ＭＳ Ｐゴシック" pitchFamily="34" charset="-128"/>
            </a:endParaRPr>
          </a:p>
          <a:p>
            <a:pPr marL="0" lvl="0" indent="0" eaLnBrk="0" hangingPunct="0">
              <a:defRPr/>
            </a:pPr>
            <a:r>
              <a:rPr lang="en-US" sz="1400" b="1" dirty="0"/>
              <a:t>Analyze </a:t>
            </a:r>
            <a:r>
              <a:rPr lang="en-US" sz="1400" dirty="0"/>
              <a:t>We are given a verbal description of a reaction and asked to calculate the number of grams of one reactant that reacts with 1.00 g of another.</a:t>
            </a:r>
          </a:p>
          <a:p>
            <a:pPr marL="0" indent="0" eaLnBrk="0" hangingPunct="0">
              <a:spcBef>
                <a:spcPts val="0"/>
              </a:spcBef>
              <a:defRPr/>
            </a:pPr>
            <a:endParaRPr lang="en-US" sz="1400" dirty="0"/>
          </a:p>
          <a:p>
            <a:pPr>
              <a:defRPr/>
            </a:pPr>
            <a:r>
              <a:rPr lang="en-US" sz="1400" b="1" dirty="0"/>
              <a:t>Plan </a:t>
            </a:r>
            <a:r>
              <a:rPr lang="en-US" sz="1400" dirty="0"/>
              <a:t>The verbal description of the reaction can be used to write a balanced equation:</a:t>
            </a:r>
            <a:br>
              <a:rPr lang="en-US" sz="1400" dirty="0"/>
            </a:br>
            <a:endParaRPr lang="en-US" sz="1000" dirty="0"/>
          </a:p>
          <a:p>
            <a:pPr algn="ctr" eaLnBrk="0" hangingPunct="0">
              <a:spcBef>
                <a:spcPts val="0"/>
              </a:spcBef>
              <a:defRPr/>
            </a:pPr>
            <a:r>
              <a:rPr lang="en-US" sz="1400" dirty="0"/>
              <a:t>2 </a:t>
            </a:r>
            <a:r>
              <a:rPr lang="en-US" sz="1400" dirty="0" err="1"/>
              <a:t>LiOH</a:t>
            </a:r>
            <a:r>
              <a:rPr lang="en-US" sz="1400" dirty="0"/>
              <a:t>(</a:t>
            </a:r>
            <a:r>
              <a:rPr lang="en-US" sz="1400" i="1" dirty="0"/>
              <a:t>s</a:t>
            </a:r>
            <a:r>
              <a:rPr lang="en-US" sz="1400" dirty="0"/>
              <a:t>) + CO</a:t>
            </a:r>
            <a:r>
              <a:rPr lang="en-US" sz="1400" baseline="-25000" dirty="0"/>
              <a:t>2</a:t>
            </a:r>
            <a:r>
              <a:rPr lang="en-US" sz="1400" dirty="0"/>
              <a:t>(</a:t>
            </a:r>
            <a:r>
              <a:rPr lang="en-US" sz="1400" i="1" dirty="0"/>
              <a:t>g</a:t>
            </a:r>
            <a:r>
              <a:rPr lang="en-US" sz="1400" dirty="0"/>
              <a:t>)           Li</a:t>
            </a:r>
            <a:r>
              <a:rPr lang="en-US" sz="1400" baseline="-25000" dirty="0"/>
              <a:t>2</a:t>
            </a:r>
            <a:r>
              <a:rPr lang="en-US" sz="1400" dirty="0"/>
              <a:t>CO</a:t>
            </a:r>
            <a:r>
              <a:rPr lang="en-US" sz="1400" baseline="-25000" dirty="0"/>
              <a:t>3</a:t>
            </a:r>
            <a:r>
              <a:rPr lang="en-US" sz="1400" dirty="0"/>
              <a:t>(</a:t>
            </a:r>
            <a:r>
              <a:rPr lang="en-US" sz="1400" i="1" dirty="0"/>
              <a:t>s</a:t>
            </a:r>
            <a:r>
              <a:rPr lang="en-US" sz="1400" dirty="0"/>
              <a:t>) + H</a:t>
            </a:r>
            <a:r>
              <a:rPr lang="en-US" sz="1400" baseline="-25000" dirty="0"/>
              <a:t>2</a:t>
            </a:r>
            <a:r>
              <a:rPr lang="en-US" sz="1400" dirty="0"/>
              <a:t>O(</a:t>
            </a:r>
            <a:r>
              <a:rPr lang="en-US" sz="1400" i="1" dirty="0"/>
              <a:t>l</a:t>
            </a:r>
            <a:r>
              <a:rPr lang="en-US" sz="1400" dirty="0"/>
              <a:t>)</a:t>
            </a:r>
          </a:p>
          <a:p>
            <a:pPr algn="ctr" eaLnBrk="0" hangingPunct="0">
              <a:spcBef>
                <a:spcPts val="0"/>
              </a:spcBef>
              <a:defRPr/>
            </a:pPr>
            <a:endParaRPr lang="en-US" sz="1400" dirty="0"/>
          </a:p>
          <a:p>
            <a:pPr marL="0" indent="0">
              <a:defRPr/>
            </a:pPr>
            <a:r>
              <a:rPr lang="en-US" sz="1400" dirty="0"/>
              <a:t>We are given the mass in grams of </a:t>
            </a:r>
            <a:r>
              <a:rPr lang="en-US" sz="1400" dirty="0" err="1"/>
              <a:t>LiOH</a:t>
            </a:r>
            <a:r>
              <a:rPr lang="en-US" sz="1400" dirty="0"/>
              <a:t> and asked to calculate the mass in grams of CO</a:t>
            </a:r>
            <a:r>
              <a:rPr lang="en-US" sz="1400" baseline="-25000" dirty="0"/>
              <a:t>2</a:t>
            </a:r>
            <a:r>
              <a:rPr lang="en-US" sz="1400" dirty="0"/>
              <a:t>. We can accomplish </a:t>
            </a:r>
            <a:br>
              <a:rPr lang="en-US" sz="1400" dirty="0"/>
            </a:br>
            <a:r>
              <a:rPr lang="en-US" sz="1400" dirty="0"/>
              <a:t>this with the three conversion steps in Figure 3.16. The conversion of Step 1 requires the molar mass of </a:t>
            </a:r>
            <a:r>
              <a:rPr lang="en-US" sz="1400" dirty="0" err="1"/>
              <a:t>LiOH</a:t>
            </a:r>
            <a:r>
              <a:rPr lang="en-US" sz="1400" dirty="0"/>
              <a:t> </a:t>
            </a:r>
            <a:br>
              <a:rPr lang="en-US" sz="1400" dirty="0"/>
            </a:br>
            <a:r>
              <a:rPr lang="en-US" sz="1400" dirty="0"/>
              <a:t>6.94 + 16.00 + 1.01 = 23.95 g</a:t>
            </a:r>
            <a:r>
              <a:rPr lang="en-US" altLang="en-US" sz="1400" dirty="0">
                <a:cs typeface="Arial" charset="0"/>
              </a:rPr>
              <a:t>/</a:t>
            </a:r>
            <a:r>
              <a:rPr lang="en-US" sz="1400" dirty="0" err="1"/>
              <a:t>mol</a:t>
            </a:r>
            <a:r>
              <a:rPr lang="en-US" sz="1400" dirty="0"/>
              <a:t>). The conversion of Step 2 is based on a stoichiometric relationship from the balanced chemical equation: 2 </a:t>
            </a:r>
            <a:r>
              <a:rPr lang="en-US" sz="1400" dirty="0" err="1"/>
              <a:t>mol</a:t>
            </a:r>
            <a:r>
              <a:rPr lang="en-US" sz="1400" dirty="0"/>
              <a:t> </a:t>
            </a:r>
            <a:r>
              <a:rPr lang="en-US" sz="1400" dirty="0" err="1"/>
              <a:t>LiOH</a:t>
            </a:r>
            <a:r>
              <a:rPr lang="en-US" sz="1400" dirty="0"/>
              <a:t>      1mol CO</a:t>
            </a:r>
            <a:r>
              <a:rPr lang="en-US" sz="1400" baseline="-25000" dirty="0"/>
              <a:t>2</a:t>
            </a:r>
            <a:r>
              <a:rPr lang="en-US" sz="1400" dirty="0"/>
              <a:t>. For the Step 3 conversion, we use the molar mass of </a:t>
            </a:r>
          </a:p>
          <a:p>
            <a:pPr marL="0" indent="0">
              <a:defRPr/>
            </a:pPr>
            <a:r>
              <a:rPr lang="en-US" sz="1400" dirty="0"/>
              <a:t>CO</a:t>
            </a:r>
            <a:r>
              <a:rPr lang="en-US" sz="1400" baseline="-25000" dirty="0"/>
              <a:t>2</a:t>
            </a:r>
            <a:r>
              <a:rPr lang="en-US" sz="1400" dirty="0"/>
              <a:t> : 12.01 + 2(16.00) = 44.01 g/mol.</a:t>
            </a:r>
          </a:p>
          <a:p>
            <a:pPr marL="0" indent="0" algn="ctr" eaLnBrk="0" hangingPunct="0">
              <a:spcBef>
                <a:spcPts val="0"/>
              </a:spcBef>
              <a:defRPr/>
            </a:pPr>
            <a:endParaRPr lang="en-US" sz="1400" dirty="0"/>
          </a:p>
          <a:p>
            <a:pPr eaLnBrk="0" hangingPunct="0">
              <a:spcBef>
                <a:spcPts val="0"/>
              </a:spcBef>
              <a:defRPr/>
            </a:pPr>
            <a:r>
              <a:rPr lang="en-US" sz="1400" b="1" dirty="0"/>
              <a:t>Solve</a:t>
            </a:r>
            <a:endParaRPr lang="en-US" sz="1400" dirty="0"/>
          </a:p>
        </p:txBody>
      </p:sp>
      <p:sp>
        <p:nvSpPr>
          <p:cNvPr id="36870" name="Rectangle 58"/>
          <p:cNvSpPr>
            <a:spLocks noChangeArrowheads="1"/>
          </p:cNvSpPr>
          <p:nvPr/>
        </p:nvSpPr>
        <p:spPr bwMode="auto">
          <a:xfrm>
            <a:off x="317500" y="396875"/>
            <a:ext cx="8824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eaLnBrk="0" hangingPunct="0">
              <a:spcBef>
                <a:spcPct val="50000"/>
              </a:spcBef>
            </a:pPr>
            <a:r>
              <a:rPr lang="en-US" altLang="en-US" b="1">
                <a:solidFill>
                  <a:srgbClr val="3366FF"/>
                </a:solidFill>
                <a:latin typeface="Arial" charset="0"/>
              </a:rPr>
              <a:t>Sample Exercise 3.17</a:t>
            </a:r>
            <a:r>
              <a:rPr lang="en-US" altLang="en-US" b="1">
                <a:solidFill>
                  <a:srgbClr val="4C4BE5"/>
                </a:solidFill>
                <a:latin typeface="Arial" charset="0"/>
              </a:rPr>
              <a:t> </a:t>
            </a:r>
            <a:r>
              <a:rPr lang="en-US" altLang="en-US" b="1">
                <a:latin typeface="Arial" charset="0"/>
              </a:rPr>
              <a:t>Calculating Amounts of Reactants and Products</a:t>
            </a:r>
          </a:p>
        </p:txBody>
      </p:sp>
      <p:sp>
        <p:nvSpPr>
          <p:cNvPr id="36872" name="Rectangle 20"/>
          <p:cNvSpPr>
            <a:spLocks noChangeArrowheads="1"/>
          </p:cNvSpPr>
          <p:nvPr/>
        </p:nvSpPr>
        <p:spPr bwMode="auto">
          <a:xfrm>
            <a:off x="320675" y="825500"/>
            <a:ext cx="8339138" cy="73818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spAutoFit/>
          </a:bodyPr>
          <a:lstStyle/>
          <a:p>
            <a:pPr eaLnBrk="0" hangingPunct="0">
              <a:spcBef>
                <a:spcPct val="50000"/>
              </a:spcBef>
            </a:pPr>
            <a:r>
              <a:rPr lang="en-US" altLang="en-US" sz="1400"/>
              <a:t>Solid lithium hydroxide is used in space vehicles to remove the carbon dioxide gas exhaled by astronauts. The hydroxide reacts with the carbon dioxide to form solid lithium carbonate and liquid water. How many grams of carbon dioxide can be absorbed by 1.00 g of lithium hydroxide?</a:t>
            </a:r>
          </a:p>
        </p:txBody>
      </p:sp>
      <p:sp>
        <p:nvSpPr>
          <p:cNvPr id="36873" name="Line 19"/>
          <p:cNvSpPr>
            <a:spLocks noChangeShapeType="1"/>
          </p:cNvSpPr>
          <p:nvPr/>
        </p:nvSpPr>
        <p:spPr bwMode="auto">
          <a:xfrm>
            <a:off x="396875" y="164941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9" name="Picture 18" descr="03_Pg108_UnFigure_3.jpg"/>
          <p:cNvPicPr>
            <a:picLocks noChangeAspect="1"/>
          </p:cNvPicPr>
          <p:nvPr/>
        </p:nvPicPr>
        <p:blipFill>
          <a:blip r:embed="rId3">
            <a:extLst>
              <a:ext uri="{28A0092B-C50C-407E-A947-70E740481C1C}">
                <a14:useLocalDpi xmlns:a14="http://schemas.microsoft.com/office/drawing/2010/main" val="0"/>
              </a:ext>
            </a:extLst>
          </a:blip>
          <a:srcRect l="28111" t="2" r="63976" b="-2"/>
          <a:stretch>
            <a:fillRect/>
          </a:stretch>
        </p:blipFill>
        <p:spPr bwMode="auto">
          <a:xfrm>
            <a:off x="3421063" y="4208463"/>
            <a:ext cx="20637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8924" name="Picture 15" descr="W:\Victoria\55104 Brown WE\WE 3.17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038" y="4975225"/>
            <a:ext cx="408781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l="42526" t="9157" r="47803" b="80331"/>
          <a:stretch>
            <a:fillRect/>
          </a:stretch>
        </p:blipFill>
        <p:spPr bwMode="auto">
          <a:xfrm>
            <a:off x="4325938" y="3182485"/>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94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294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294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294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294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7"/>
          <p:cNvSpPr>
            <a:spLocks noChangeShapeType="1"/>
          </p:cNvSpPr>
          <p:nvPr/>
        </p:nvSpPr>
        <p:spPr bwMode="auto">
          <a:xfrm flipH="1">
            <a:off x="293688" y="304800"/>
            <a:ext cx="11112" cy="411480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1" name="Line 10"/>
          <p:cNvSpPr>
            <a:spLocks noChangeShapeType="1"/>
          </p:cNvSpPr>
          <p:nvPr/>
        </p:nvSpPr>
        <p:spPr bwMode="auto">
          <a:xfrm>
            <a:off x="282575" y="4403725"/>
            <a:ext cx="473075"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892" name="Group 11"/>
          <p:cNvGrpSpPr>
            <a:grpSpLocks/>
          </p:cNvGrpSpPr>
          <p:nvPr/>
        </p:nvGrpSpPr>
        <p:grpSpPr bwMode="auto">
          <a:xfrm>
            <a:off x="320675" y="2317750"/>
            <a:ext cx="7924800" cy="695325"/>
            <a:chOff x="192" y="1536"/>
            <a:chExt cx="4992" cy="438"/>
          </a:xfrm>
        </p:grpSpPr>
        <p:sp>
          <p:nvSpPr>
            <p:cNvPr id="37898"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37899"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4994" name="Text Box 18"/>
          <p:cNvSpPr txBox="1">
            <a:spLocks noChangeArrowheads="1"/>
          </p:cNvSpPr>
          <p:nvPr/>
        </p:nvSpPr>
        <p:spPr bwMode="auto">
          <a:xfrm>
            <a:off x="320675" y="1200150"/>
            <a:ext cx="8521700" cy="267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defRPr/>
            </a:pPr>
            <a:r>
              <a:rPr lang="en-US" sz="1400" b="1" dirty="0">
                <a:solidFill>
                  <a:srgbClr val="000000"/>
                </a:solidFill>
              </a:rPr>
              <a:t>Check </a:t>
            </a:r>
            <a:r>
              <a:rPr lang="en-US" sz="1400" dirty="0">
                <a:solidFill>
                  <a:srgbClr val="000000"/>
                </a:solidFill>
              </a:rPr>
              <a:t>Notice that 23.95 g </a:t>
            </a:r>
            <a:r>
              <a:rPr lang="en-US" sz="1400" dirty="0" err="1">
                <a:solidFill>
                  <a:srgbClr val="000000"/>
                </a:solidFill>
              </a:rPr>
              <a:t>LiOH</a:t>
            </a:r>
            <a:r>
              <a:rPr lang="en-US" sz="1400" dirty="0">
                <a:solidFill>
                  <a:srgbClr val="000000"/>
                </a:solidFill>
              </a:rPr>
              <a:t>/</a:t>
            </a:r>
            <a:r>
              <a:rPr lang="en-US" sz="1400" dirty="0" err="1">
                <a:solidFill>
                  <a:srgbClr val="000000"/>
                </a:solidFill>
              </a:rPr>
              <a:t>mol</a:t>
            </a:r>
            <a:r>
              <a:rPr lang="en-US" sz="1400" dirty="0">
                <a:solidFill>
                  <a:srgbClr val="000000"/>
                </a:solidFill>
              </a:rPr>
              <a:t> </a:t>
            </a:r>
            <a:r>
              <a:rPr lang="en-US" sz="1400" dirty="0">
                <a:latin typeface="+mn-lt"/>
              </a:rPr>
              <a:t>≈</a:t>
            </a:r>
            <a:r>
              <a:rPr lang="en-US" sz="1400" dirty="0">
                <a:solidFill>
                  <a:srgbClr val="3366FF"/>
                </a:solidFill>
                <a:latin typeface="Arial" charset="0"/>
              </a:rPr>
              <a:t> </a:t>
            </a:r>
            <a:r>
              <a:rPr lang="en-US" sz="1400" dirty="0">
                <a:solidFill>
                  <a:srgbClr val="000000"/>
                </a:solidFill>
              </a:rPr>
              <a:t>24 g </a:t>
            </a:r>
            <a:r>
              <a:rPr lang="en-US" sz="1400" dirty="0" err="1">
                <a:solidFill>
                  <a:srgbClr val="000000"/>
                </a:solidFill>
              </a:rPr>
              <a:t>LiOH</a:t>
            </a:r>
            <a:r>
              <a:rPr lang="en-US" sz="1400" dirty="0">
                <a:solidFill>
                  <a:srgbClr val="000000"/>
                </a:solidFill>
              </a:rPr>
              <a:t>/mol, 24 g </a:t>
            </a:r>
            <a:r>
              <a:rPr lang="en-US" sz="1400" dirty="0" err="1">
                <a:solidFill>
                  <a:srgbClr val="000000"/>
                </a:solidFill>
              </a:rPr>
              <a:t>LiOH</a:t>
            </a:r>
            <a:r>
              <a:rPr lang="en-US" sz="1400" dirty="0">
                <a:solidFill>
                  <a:srgbClr val="000000"/>
                </a:solidFill>
              </a:rPr>
              <a:t>/</a:t>
            </a:r>
            <a:r>
              <a:rPr lang="en-US" sz="1400" dirty="0" err="1">
                <a:solidFill>
                  <a:srgbClr val="000000"/>
                </a:solidFill>
              </a:rPr>
              <a:t>mol</a:t>
            </a:r>
            <a:r>
              <a:rPr lang="en-US" sz="1400" dirty="0">
                <a:solidFill>
                  <a:srgbClr val="000000"/>
                </a:solidFill>
              </a:rPr>
              <a:t> </a:t>
            </a:r>
            <a:r>
              <a:rPr lang="en-US" sz="1400" dirty="0"/>
              <a:t>×</a:t>
            </a:r>
            <a:r>
              <a:rPr lang="en-US" sz="1400" dirty="0">
                <a:solidFill>
                  <a:srgbClr val="000000"/>
                </a:solidFill>
              </a:rPr>
              <a:t> 2 mol </a:t>
            </a:r>
            <a:r>
              <a:rPr lang="en-US" sz="1400" dirty="0" err="1">
                <a:solidFill>
                  <a:srgbClr val="000000"/>
                </a:solidFill>
              </a:rPr>
              <a:t>LiOH</a:t>
            </a:r>
            <a:r>
              <a:rPr lang="en-US" sz="1400" dirty="0">
                <a:solidFill>
                  <a:srgbClr val="000000"/>
                </a:solidFill>
              </a:rPr>
              <a:t> = 48 g </a:t>
            </a:r>
            <a:r>
              <a:rPr lang="en-US" sz="1400" dirty="0" err="1">
                <a:solidFill>
                  <a:srgbClr val="000000"/>
                </a:solidFill>
              </a:rPr>
              <a:t>LiOH</a:t>
            </a:r>
            <a:r>
              <a:rPr lang="en-US" sz="1400" dirty="0">
                <a:solidFill>
                  <a:srgbClr val="000000"/>
                </a:solidFill>
              </a:rPr>
              <a:t>, and </a:t>
            </a:r>
            <a:br>
              <a:rPr lang="en-US" sz="1400" dirty="0">
                <a:solidFill>
                  <a:srgbClr val="000000"/>
                </a:solidFill>
              </a:rPr>
            </a:br>
            <a:r>
              <a:rPr lang="en-US" sz="1400" dirty="0">
                <a:solidFill>
                  <a:srgbClr val="000000"/>
                </a:solidFill>
              </a:rPr>
              <a:t>(44 g CO</a:t>
            </a:r>
            <a:r>
              <a:rPr lang="en-US" sz="1400" baseline="-25000" dirty="0">
                <a:solidFill>
                  <a:srgbClr val="000000"/>
                </a:solidFill>
              </a:rPr>
              <a:t>2</a:t>
            </a:r>
            <a:r>
              <a:rPr lang="en-US" sz="1400" dirty="0">
                <a:solidFill>
                  <a:srgbClr val="000000"/>
                </a:solidFill>
              </a:rPr>
              <a:t>/mol)/(48 g </a:t>
            </a:r>
            <a:r>
              <a:rPr lang="en-US" sz="1400" dirty="0" err="1">
                <a:solidFill>
                  <a:srgbClr val="000000"/>
                </a:solidFill>
              </a:rPr>
              <a:t>LiOH</a:t>
            </a:r>
            <a:r>
              <a:rPr lang="en-US" sz="1400" dirty="0">
                <a:solidFill>
                  <a:srgbClr val="000000"/>
                </a:solidFill>
              </a:rPr>
              <a:t>) is slightly less than 1. Thus, the magnitude of our answer, 0.919 g CO</a:t>
            </a:r>
            <a:r>
              <a:rPr lang="en-US" sz="1400" baseline="-25000" dirty="0">
                <a:solidFill>
                  <a:srgbClr val="000000"/>
                </a:solidFill>
              </a:rPr>
              <a:t>2</a:t>
            </a:r>
            <a:r>
              <a:rPr lang="en-US" sz="1400" dirty="0">
                <a:solidFill>
                  <a:srgbClr val="000000"/>
                </a:solidFill>
              </a:rPr>
              <a:t>, </a:t>
            </a:r>
            <a:r>
              <a:rPr lang="en-US" sz="1400" dirty="0"/>
              <a:t>is reasonable based on the amount of starting </a:t>
            </a:r>
            <a:r>
              <a:rPr lang="en-US" sz="1400" dirty="0" err="1"/>
              <a:t>LiOH</a:t>
            </a:r>
            <a:r>
              <a:rPr lang="en-US" sz="1400" dirty="0"/>
              <a:t>. The number of significant figures and units are also appropriate.</a:t>
            </a:r>
            <a:endParaRPr lang="en-US" sz="1600" b="1" dirty="0">
              <a:solidFill>
                <a:srgbClr val="3366FF"/>
              </a:solidFill>
              <a:latin typeface="Arial" charset="0"/>
            </a:endParaRPr>
          </a:p>
          <a:p>
            <a:pPr eaLnBrk="0" hangingPunct="0">
              <a:defRPr/>
            </a:pPr>
            <a:endParaRPr lang="en-US" sz="1600" b="1" dirty="0">
              <a:solidFill>
                <a:srgbClr val="3366FF"/>
              </a:solidFill>
              <a:latin typeface="Arial" charset="0"/>
            </a:endParaRPr>
          </a:p>
          <a:p>
            <a:pPr eaLnBrk="0" hangingPunct="0">
              <a:defRPr/>
            </a:pPr>
            <a:r>
              <a:rPr lang="en-US" sz="1600" b="1" dirty="0">
                <a:solidFill>
                  <a:srgbClr val="3366FF"/>
                </a:solidFill>
                <a:latin typeface="Arial" charset="0"/>
              </a:rPr>
              <a:t>Practice Exercise 1</a:t>
            </a:r>
          </a:p>
          <a:p>
            <a:pPr eaLnBrk="0" hangingPunct="0">
              <a:defRPr/>
            </a:pPr>
            <a:endParaRPr lang="en-US" sz="1000" b="1" dirty="0">
              <a:solidFill>
                <a:srgbClr val="3366FF"/>
              </a:solidFill>
              <a:latin typeface="Arial" charset="0"/>
            </a:endParaRPr>
          </a:p>
          <a:p>
            <a:pPr>
              <a:defRPr/>
            </a:pPr>
            <a:r>
              <a:rPr lang="en-US" sz="1400" dirty="0"/>
              <a:t>Propane, C</a:t>
            </a:r>
            <a:r>
              <a:rPr lang="en-US" sz="1400" baseline="-25000" dirty="0"/>
              <a:t>3</a:t>
            </a:r>
            <a:r>
              <a:rPr lang="en-US" sz="1400" dirty="0"/>
              <a:t>H</a:t>
            </a:r>
            <a:r>
              <a:rPr lang="en-US" sz="1400" baseline="-25000" dirty="0"/>
              <a:t>8</a:t>
            </a:r>
            <a:r>
              <a:rPr lang="en-US" sz="1400" dirty="0"/>
              <a:t> (Figure 3.8), is a common fuel used for cooking and home heating. What mass of O</a:t>
            </a:r>
            <a:r>
              <a:rPr lang="en-US" sz="1400" baseline="-25000" dirty="0"/>
              <a:t>2</a:t>
            </a:r>
            <a:r>
              <a:rPr lang="en-US" sz="1400" dirty="0"/>
              <a:t> is consumed in the combustion of 1.00 g of propane?</a:t>
            </a:r>
          </a:p>
          <a:p>
            <a:pPr>
              <a:defRPr/>
            </a:pPr>
            <a:r>
              <a:rPr lang="en-US" sz="1400" b="1" dirty="0"/>
              <a:t>(a) </a:t>
            </a:r>
            <a:r>
              <a:rPr lang="en-US" sz="1400" dirty="0"/>
              <a:t>5.00 g     </a:t>
            </a:r>
            <a:r>
              <a:rPr lang="en-US" sz="1400" b="1" dirty="0"/>
              <a:t>(b)</a:t>
            </a:r>
            <a:r>
              <a:rPr lang="en-US" sz="1400" dirty="0"/>
              <a:t> 0.726 g     </a:t>
            </a:r>
            <a:r>
              <a:rPr lang="en-US" sz="1400" b="1" dirty="0"/>
              <a:t>(c) </a:t>
            </a:r>
            <a:r>
              <a:rPr lang="en-US" sz="1400" dirty="0"/>
              <a:t>2.18 g     </a:t>
            </a:r>
            <a:r>
              <a:rPr lang="en-US" sz="1400" b="1" dirty="0"/>
              <a:t>(d)</a:t>
            </a:r>
            <a:r>
              <a:rPr lang="en-US" sz="1400" dirty="0"/>
              <a:t> 3.63 g </a:t>
            </a:r>
          </a:p>
          <a:p>
            <a:pPr eaLnBrk="0" hangingPunct="0">
              <a:defRPr/>
            </a:pPr>
            <a:endParaRPr lang="en-US" sz="1600" dirty="0"/>
          </a:p>
          <a:p>
            <a:pPr eaLnBrk="0" hangingPunct="0">
              <a:defRPr/>
            </a:pPr>
            <a:r>
              <a:rPr lang="en-US" sz="1600" b="1" dirty="0">
                <a:solidFill>
                  <a:srgbClr val="3366FF"/>
                </a:solidFill>
                <a:latin typeface="Arial" charset="0"/>
              </a:rPr>
              <a:t>Practice Exercise 2</a:t>
            </a:r>
          </a:p>
          <a:p>
            <a:pPr eaLnBrk="0" hangingPunct="0">
              <a:defRPr/>
            </a:pPr>
            <a:endParaRPr lang="en-US" sz="1000" b="1" dirty="0">
              <a:solidFill>
                <a:srgbClr val="3366FF"/>
              </a:solidFill>
              <a:latin typeface="Arial" charset="0"/>
            </a:endParaRPr>
          </a:p>
          <a:p>
            <a:pPr>
              <a:defRPr/>
            </a:pPr>
            <a:r>
              <a:rPr lang="en-US" sz="1400" dirty="0"/>
              <a:t>Methanol, CH</a:t>
            </a:r>
            <a:r>
              <a:rPr lang="en-US" sz="1400" baseline="-25000" dirty="0"/>
              <a:t>3</a:t>
            </a:r>
            <a:r>
              <a:rPr lang="en-US" sz="1400" dirty="0"/>
              <a:t>OH, reacts with oxygen from air in a combustion reaction to form water and carbon dioxide. What</a:t>
            </a:r>
          </a:p>
          <a:p>
            <a:pPr>
              <a:defRPr/>
            </a:pPr>
            <a:r>
              <a:rPr lang="en-US" sz="1400" dirty="0"/>
              <a:t>mass of water is produced in the combustion of 23.6 g of methanol?</a:t>
            </a:r>
          </a:p>
        </p:txBody>
      </p:sp>
      <p:sp>
        <p:nvSpPr>
          <p:cNvPr id="37894"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5" name="Rectangle 20"/>
          <p:cNvSpPr>
            <a:spLocks noChangeArrowheads="1"/>
          </p:cNvSpPr>
          <p:nvPr/>
        </p:nvSpPr>
        <p:spPr bwMode="auto">
          <a:xfrm>
            <a:off x="320675" y="825500"/>
            <a:ext cx="933450"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37896" name="Rectangle 58"/>
          <p:cNvSpPr>
            <a:spLocks noChangeArrowheads="1"/>
          </p:cNvSpPr>
          <p:nvPr/>
        </p:nvSpPr>
        <p:spPr bwMode="auto">
          <a:xfrm>
            <a:off x="317500" y="396875"/>
            <a:ext cx="8824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eaLnBrk="0" hangingPunct="0">
              <a:spcBef>
                <a:spcPct val="50000"/>
              </a:spcBef>
            </a:pPr>
            <a:r>
              <a:rPr lang="en-US" altLang="en-US" b="1">
                <a:solidFill>
                  <a:srgbClr val="3366FF"/>
                </a:solidFill>
                <a:latin typeface="Arial" charset="0"/>
              </a:rPr>
              <a:t>Sample Exercise 3.17</a:t>
            </a:r>
            <a:r>
              <a:rPr lang="en-US" altLang="en-US" b="1">
                <a:solidFill>
                  <a:srgbClr val="4C4BE5"/>
                </a:solidFill>
                <a:latin typeface="Arial" charset="0"/>
              </a:rPr>
              <a:t> </a:t>
            </a:r>
            <a:r>
              <a:rPr lang="en-US" altLang="en-US" b="1">
                <a:latin typeface="Arial" charset="0"/>
              </a:rPr>
              <a:t>Calculating Amounts of Reactants and Products</a:t>
            </a:r>
          </a:p>
        </p:txBody>
      </p:sp>
      <p:sp>
        <p:nvSpPr>
          <p:cNvPr id="37897"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499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99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994">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499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499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499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7"/>
          <p:cNvSpPr>
            <a:spLocks noChangeShapeType="1"/>
          </p:cNvSpPr>
          <p:nvPr/>
        </p:nvSpPr>
        <p:spPr bwMode="auto">
          <a:xfrm>
            <a:off x="304800" y="304800"/>
            <a:ext cx="0" cy="492601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5" name="Line 10"/>
          <p:cNvSpPr>
            <a:spLocks noChangeShapeType="1"/>
          </p:cNvSpPr>
          <p:nvPr/>
        </p:nvSpPr>
        <p:spPr bwMode="auto">
          <a:xfrm>
            <a:off x="295275" y="523081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8916" name="Group 14"/>
          <p:cNvGrpSpPr>
            <a:grpSpLocks/>
          </p:cNvGrpSpPr>
          <p:nvPr/>
        </p:nvGrpSpPr>
        <p:grpSpPr bwMode="auto">
          <a:xfrm>
            <a:off x="304800" y="3733800"/>
            <a:ext cx="7924800" cy="695325"/>
            <a:chOff x="192" y="1536"/>
            <a:chExt cx="4992" cy="438"/>
          </a:xfrm>
        </p:grpSpPr>
        <p:sp>
          <p:nvSpPr>
            <p:cNvPr id="38925"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38926"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2945" name="Text Box 17"/>
          <p:cNvSpPr txBox="1">
            <a:spLocks noChangeArrowheads="1"/>
          </p:cNvSpPr>
          <p:nvPr/>
        </p:nvSpPr>
        <p:spPr bwMode="auto">
          <a:xfrm>
            <a:off x="320675" y="2246076"/>
            <a:ext cx="8364538" cy="201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marL="283464" lvl="0" indent="-283464">
              <a:defRPr/>
            </a:pPr>
            <a:r>
              <a:rPr lang="en-US" altLang="en-US" sz="1600" b="1" dirty="0">
                <a:solidFill>
                  <a:srgbClr val="3366FF"/>
                </a:solidFill>
                <a:latin typeface="Arial" pitchFamily="34" charset="0"/>
                <a:cs typeface="Arial" pitchFamily="34" charset="0"/>
              </a:rPr>
              <a:t>Solution</a:t>
            </a:r>
            <a:endParaRPr lang="en-US" altLang="en-US" sz="1600" dirty="0">
              <a:solidFill>
                <a:srgbClr val="FFFFFF"/>
              </a:solidFill>
              <a:latin typeface="Arial" pitchFamily="34" charset="0"/>
              <a:cs typeface="Arial" pitchFamily="34" charset="0"/>
            </a:endParaRPr>
          </a:p>
          <a:p>
            <a:pPr marL="283464" lvl="0" indent="-283464">
              <a:defRPr/>
            </a:pPr>
            <a:endParaRPr lang="en-US" sz="1000" b="1" dirty="0">
              <a:solidFill>
                <a:srgbClr val="000000"/>
              </a:solidFill>
            </a:endParaRPr>
          </a:p>
          <a:p>
            <a:pPr lvl="0">
              <a:defRPr/>
            </a:pPr>
            <a:r>
              <a:rPr lang="en-US" altLang="en-US" sz="1400" b="1" dirty="0"/>
              <a:t>Analyze </a:t>
            </a:r>
            <a:r>
              <a:rPr lang="en-US" altLang="en-US" sz="1400" dirty="0"/>
              <a:t>We are asked to calculate the number of moles of product, NH</a:t>
            </a:r>
            <a:r>
              <a:rPr lang="en-US" altLang="en-US" sz="1400" baseline="-25000" dirty="0"/>
              <a:t>3</a:t>
            </a:r>
            <a:r>
              <a:rPr lang="en-US" altLang="en-US" sz="1400" dirty="0"/>
              <a:t>, given the quantities of each reactant, N</a:t>
            </a:r>
            <a:r>
              <a:rPr lang="en-US" altLang="en-US" sz="1400" baseline="-25000" dirty="0"/>
              <a:t>2</a:t>
            </a:r>
            <a:r>
              <a:rPr lang="en-US" altLang="en-US" sz="1400" dirty="0"/>
              <a:t> and H</a:t>
            </a:r>
            <a:r>
              <a:rPr lang="en-US" altLang="en-US" sz="1400" baseline="-25000" dirty="0"/>
              <a:t>2</a:t>
            </a:r>
            <a:r>
              <a:rPr lang="en-US" altLang="en-US" sz="1400" dirty="0"/>
              <a:t>, available in a reaction. This is a limiting reactant problem.</a:t>
            </a:r>
          </a:p>
          <a:p>
            <a:endParaRPr lang="en-US" altLang="en-US" sz="1400" dirty="0"/>
          </a:p>
          <a:p>
            <a:r>
              <a:rPr lang="en-US" altLang="en-US" sz="1400" b="1" dirty="0"/>
              <a:t>Plan </a:t>
            </a:r>
            <a:r>
              <a:rPr lang="en-US" altLang="en-US" sz="1400" dirty="0"/>
              <a:t>If we assume one reactant is completely consumed, we can calculate how much of the second reactant is needed. By comparing the calculated quantity of the second reactant with the amount available, we can determine which reactant is limiting. We then proceed with the calculation, using the quantity of the limiting reactant.</a:t>
            </a:r>
          </a:p>
          <a:p>
            <a:endParaRPr lang="en-US" altLang="en-US" sz="1400" b="1" dirty="0"/>
          </a:p>
          <a:p>
            <a:r>
              <a:rPr lang="en-US" altLang="en-US" sz="1400" b="1" dirty="0"/>
              <a:t>Solve </a:t>
            </a:r>
            <a:r>
              <a:rPr lang="en-US" altLang="en-US" sz="1400" dirty="0"/>
              <a:t>The number of moles of H</a:t>
            </a:r>
            <a:r>
              <a:rPr lang="en-US" altLang="en-US" sz="1400" baseline="-25000" dirty="0"/>
              <a:t>2</a:t>
            </a:r>
            <a:r>
              <a:rPr lang="en-US" altLang="en-US" sz="1400" dirty="0"/>
              <a:t> needed for complete consumption of 3.0 </a:t>
            </a:r>
            <a:r>
              <a:rPr lang="en-US" altLang="en-US" sz="1400" dirty="0" err="1"/>
              <a:t>mol</a:t>
            </a:r>
            <a:r>
              <a:rPr lang="en-US" altLang="en-US" sz="1400" dirty="0"/>
              <a:t> of N</a:t>
            </a:r>
            <a:r>
              <a:rPr lang="en-US" altLang="en-US" sz="1400" baseline="-25000" dirty="0"/>
              <a:t>2</a:t>
            </a:r>
            <a:r>
              <a:rPr lang="en-US" altLang="en-US" sz="1400" dirty="0"/>
              <a:t> is</a:t>
            </a:r>
          </a:p>
        </p:txBody>
      </p:sp>
      <p:sp>
        <p:nvSpPr>
          <p:cNvPr id="38919" name="Rectangle 20"/>
          <p:cNvSpPr>
            <a:spLocks noChangeArrowheads="1"/>
          </p:cNvSpPr>
          <p:nvPr/>
        </p:nvSpPr>
        <p:spPr bwMode="auto">
          <a:xfrm>
            <a:off x="320675" y="996950"/>
            <a:ext cx="8339138" cy="116998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spAutoFit/>
          </a:bodyPr>
          <a:lstStyle/>
          <a:p>
            <a:pPr eaLnBrk="0" hangingPunct="0">
              <a:spcBef>
                <a:spcPct val="50000"/>
              </a:spcBef>
            </a:pPr>
            <a:r>
              <a:rPr lang="en-US" altLang="en-US" sz="1400"/>
              <a:t>The most important commercial process for converting N</a:t>
            </a:r>
            <a:r>
              <a:rPr lang="en-US" altLang="en-US" sz="1400" baseline="-25000"/>
              <a:t>2</a:t>
            </a:r>
            <a:r>
              <a:rPr lang="en-US" altLang="en-US" sz="1400"/>
              <a:t> from the air into nitrogen-containing compounds is based on the reaction of N</a:t>
            </a:r>
            <a:r>
              <a:rPr lang="en-US" altLang="en-US" sz="1400" baseline="-25000"/>
              <a:t>2</a:t>
            </a:r>
            <a:r>
              <a:rPr lang="en-US" altLang="en-US" sz="1400"/>
              <a:t> and H</a:t>
            </a:r>
            <a:r>
              <a:rPr lang="en-US" altLang="en-US" sz="1400" baseline="-25000"/>
              <a:t>2</a:t>
            </a:r>
            <a:r>
              <a:rPr lang="en-US" altLang="en-US" sz="1400"/>
              <a:t> to form ammonia (NH</a:t>
            </a:r>
            <a:r>
              <a:rPr lang="en-US" altLang="en-US" sz="1400" baseline="-25000"/>
              <a:t>3</a:t>
            </a:r>
            <a:r>
              <a:rPr lang="en-US" altLang="en-US" sz="1400"/>
              <a:t>):</a:t>
            </a:r>
          </a:p>
          <a:p>
            <a:pPr algn="ctr" eaLnBrk="0" hangingPunct="0">
              <a:spcBef>
                <a:spcPct val="50000"/>
              </a:spcBef>
            </a:pPr>
            <a:r>
              <a:rPr lang="en-US" altLang="en-US" sz="1400"/>
              <a:t>N</a:t>
            </a:r>
            <a:r>
              <a:rPr lang="en-US" altLang="en-US" sz="1400" baseline="-25000"/>
              <a:t>2</a:t>
            </a:r>
            <a:r>
              <a:rPr lang="en-US" altLang="en-US" sz="1400"/>
              <a:t>(</a:t>
            </a:r>
            <a:r>
              <a:rPr lang="en-US" altLang="en-US" sz="1400" i="1"/>
              <a:t>g</a:t>
            </a:r>
            <a:r>
              <a:rPr lang="en-US" altLang="en-US" sz="1400"/>
              <a:t>) + 3 H</a:t>
            </a:r>
            <a:r>
              <a:rPr lang="en-US" altLang="en-US" sz="1400" baseline="-25000"/>
              <a:t>2</a:t>
            </a:r>
            <a:r>
              <a:rPr lang="en-US" altLang="en-US" sz="1400"/>
              <a:t>(</a:t>
            </a:r>
            <a:r>
              <a:rPr lang="en-US" altLang="en-US" sz="1400" i="1"/>
              <a:t>g</a:t>
            </a:r>
            <a:r>
              <a:rPr lang="en-US" altLang="en-US" sz="1400"/>
              <a:t>)           2 NH</a:t>
            </a:r>
            <a:r>
              <a:rPr lang="en-US" altLang="en-US" sz="1400" baseline="-25000"/>
              <a:t>3</a:t>
            </a:r>
            <a:r>
              <a:rPr lang="en-US" altLang="en-US" sz="1400"/>
              <a:t>(</a:t>
            </a:r>
            <a:r>
              <a:rPr lang="en-US" altLang="en-US" sz="1400" i="1"/>
              <a:t>g</a:t>
            </a:r>
            <a:r>
              <a:rPr lang="en-US" altLang="en-US" sz="1400"/>
              <a:t>)</a:t>
            </a:r>
          </a:p>
          <a:p>
            <a:pPr eaLnBrk="0" hangingPunct="0">
              <a:spcBef>
                <a:spcPct val="50000"/>
              </a:spcBef>
            </a:pPr>
            <a:r>
              <a:rPr lang="en-US" altLang="en-US" sz="1400"/>
              <a:t>How many moles of NH</a:t>
            </a:r>
            <a:r>
              <a:rPr lang="en-US" altLang="en-US" sz="1400" baseline="-25000"/>
              <a:t>3</a:t>
            </a:r>
            <a:r>
              <a:rPr lang="en-US" altLang="en-US" sz="1400"/>
              <a:t> can be formed from 3.0 mol of N</a:t>
            </a:r>
            <a:r>
              <a:rPr lang="en-US" altLang="en-US" sz="1400" baseline="-25000"/>
              <a:t>2</a:t>
            </a:r>
            <a:r>
              <a:rPr lang="en-US" altLang="en-US" sz="1400"/>
              <a:t> and 6.0 mol of H</a:t>
            </a:r>
            <a:r>
              <a:rPr lang="en-US" altLang="en-US" sz="1400" baseline="-25000"/>
              <a:t>2</a:t>
            </a:r>
            <a:r>
              <a:rPr lang="en-US" altLang="en-US" sz="1400"/>
              <a:t>?</a:t>
            </a:r>
          </a:p>
        </p:txBody>
      </p:sp>
      <p:sp>
        <p:nvSpPr>
          <p:cNvPr id="38920" name="Line 19"/>
          <p:cNvSpPr>
            <a:spLocks noChangeShapeType="1"/>
          </p:cNvSpPr>
          <p:nvPr/>
        </p:nvSpPr>
        <p:spPr bwMode="auto">
          <a:xfrm>
            <a:off x="396875" y="22352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1" name="Rectangle 58"/>
          <p:cNvSpPr>
            <a:spLocks noChangeArrowheads="1"/>
          </p:cNvSpPr>
          <p:nvPr/>
        </p:nvSpPr>
        <p:spPr bwMode="auto">
          <a:xfrm>
            <a:off x="317501" y="547688"/>
            <a:ext cx="7347656"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86050" indent="-2686050" eaLnBrk="0" hangingPunct="0">
              <a:spcBef>
                <a:spcPct val="50000"/>
              </a:spcBef>
              <a:tabLst>
                <a:tab pos="2282825" algn="l"/>
              </a:tabLst>
            </a:pPr>
            <a:r>
              <a:rPr lang="en-US" altLang="en-US" b="1" dirty="0">
                <a:solidFill>
                  <a:srgbClr val="3366FF"/>
                </a:solidFill>
                <a:latin typeface="Arial" charset="0"/>
              </a:rPr>
              <a:t>Sample Exercise 3.18</a:t>
            </a:r>
            <a:r>
              <a:rPr lang="en-US" altLang="en-US" b="1" dirty="0">
                <a:solidFill>
                  <a:srgbClr val="4C4BE5"/>
                </a:solidFill>
                <a:latin typeface="Arial" charset="0"/>
              </a:rPr>
              <a:t> </a:t>
            </a:r>
            <a:r>
              <a:rPr lang="en-US" altLang="en-US" b="1" dirty="0">
                <a:latin typeface="Arial" charset="0"/>
              </a:rPr>
              <a:t>Calculating the Amount of Product Formed  from a Limiting Reactant</a:t>
            </a:r>
          </a:p>
        </p:txBody>
      </p:sp>
      <p:sp>
        <p:nvSpPr>
          <p:cNvPr id="38922"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0971" name="Picture 14" descr="W:\Victoria\55104 Brown WE\WE 3.1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150" y="4552950"/>
            <a:ext cx="34337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4"/>
          <p:cNvPicPr>
            <a:picLocks noChangeAspect="1"/>
          </p:cNvPicPr>
          <p:nvPr/>
        </p:nvPicPr>
        <p:blipFill>
          <a:blip r:embed="rId4">
            <a:extLst>
              <a:ext uri="{28A0092B-C50C-407E-A947-70E740481C1C}">
                <a14:useLocalDpi xmlns:a14="http://schemas.microsoft.com/office/drawing/2010/main" val="0"/>
              </a:ext>
            </a:extLst>
          </a:blip>
          <a:srcRect l="42526" t="9157" r="47803" b="80331"/>
          <a:stretch>
            <a:fillRect/>
          </a:stretch>
        </p:blipFill>
        <p:spPr bwMode="auto">
          <a:xfrm>
            <a:off x="4508500" y="1657350"/>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94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294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7"/>
          <p:cNvSpPr>
            <a:spLocks noChangeShapeType="1"/>
          </p:cNvSpPr>
          <p:nvPr/>
        </p:nvSpPr>
        <p:spPr bwMode="auto">
          <a:xfrm>
            <a:off x="304800" y="304800"/>
            <a:ext cx="0" cy="577373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9" name="Line 10"/>
          <p:cNvSpPr>
            <a:spLocks noChangeShapeType="1"/>
          </p:cNvSpPr>
          <p:nvPr/>
        </p:nvSpPr>
        <p:spPr bwMode="auto">
          <a:xfrm>
            <a:off x="295275" y="607853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940" name="Group 11"/>
          <p:cNvGrpSpPr>
            <a:grpSpLocks/>
          </p:cNvGrpSpPr>
          <p:nvPr/>
        </p:nvGrpSpPr>
        <p:grpSpPr bwMode="auto">
          <a:xfrm>
            <a:off x="320675" y="2317750"/>
            <a:ext cx="7924800" cy="695325"/>
            <a:chOff x="192" y="1536"/>
            <a:chExt cx="4992" cy="438"/>
          </a:xfrm>
        </p:grpSpPr>
        <p:sp>
          <p:nvSpPr>
            <p:cNvPr id="39948"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39949"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4994" name="Text Box 18"/>
          <p:cNvSpPr txBox="1">
            <a:spLocks noChangeArrowheads="1"/>
          </p:cNvSpPr>
          <p:nvPr/>
        </p:nvSpPr>
        <p:spPr bwMode="auto">
          <a:xfrm>
            <a:off x="320675" y="1293813"/>
            <a:ext cx="8521700" cy="436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r>
              <a:rPr lang="en-US" sz="1400" dirty="0"/>
              <a:t>Because only 6.0 </a:t>
            </a:r>
            <a:r>
              <a:rPr lang="en-US" sz="1400" dirty="0" err="1"/>
              <a:t>mol</a:t>
            </a:r>
            <a:r>
              <a:rPr lang="en-US" sz="1400" dirty="0"/>
              <a:t> H</a:t>
            </a:r>
            <a:r>
              <a:rPr lang="en-US" sz="1400" baseline="-25000" dirty="0"/>
              <a:t>2</a:t>
            </a:r>
            <a:r>
              <a:rPr lang="en-US" sz="1400" dirty="0"/>
              <a:t> is available, we will run out of H</a:t>
            </a:r>
            <a:r>
              <a:rPr lang="en-US" sz="1400" baseline="-25000" dirty="0"/>
              <a:t>2</a:t>
            </a:r>
            <a:r>
              <a:rPr lang="en-US" sz="1400" dirty="0"/>
              <a:t> before the N</a:t>
            </a:r>
            <a:r>
              <a:rPr lang="en-US" sz="1400" baseline="-25000" dirty="0"/>
              <a:t>2</a:t>
            </a:r>
            <a:r>
              <a:rPr lang="en-US" sz="1400" dirty="0"/>
              <a:t> is gone, which tells us that H</a:t>
            </a:r>
            <a:r>
              <a:rPr lang="en-US" sz="1400" baseline="-25000" dirty="0"/>
              <a:t>2</a:t>
            </a:r>
            <a:r>
              <a:rPr lang="en-US" sz="1400" dirty="0"/>
              <a:t> is the limiting reactant. Therefore, we use the quantity of H</a:t>
            </a:r>
            <a:r>
              <a:rPr lang="en-US" sz="1400" baseline="-25000" dirty="0"/>
              <a:t>2</a:t>
            </a:r>
            <a:r>
              <a:rPr lang="en-US" sz="1400" dirty="0"/>
              <a:t> to calculate the quantity of NH</a:t>
            </a:r>
            <a:r>
              <a:rPr lang="en-US" sz="1400" baseline="-25000" dirty="0"/>
              <a:t>3</a:t>
            </a:r>
            <a:r>
              <a:rPr lang="en-US" sz="1400" dirty="0"/>
              <a:t> produced:</a:t>
            </a:r>
          </a:p>
          <a:p>
            <a:pPr eaLnBrk="1" hangingPunct="1"/>
            <a:endParaRPr lang="en-US" sz="1400" b="1" dirty="0">
              <a:solidFill>
                <a:srgbClr val="000000"/>
              </a:solidFill>
            </a:endParaRPr>
          </a:p>
          <a:p>
            <a:pPr eaLnBrk="1" hangingPunct="1"/>
            <a:endParaRPr lang="en-US" sz="1400" b="1" dirty="0">
              <a:solidFill>
                <a:srgbClr val="000000"/>
              </a:solidFill>
            </a:endParaRPr>
          </a:p>
          <a:p>
            <a:pPr eaLnBrk="1" hangingPunct="1"/>
            <a:endParaRPr lang="en-US" sz="1400" b="1" dirty="0">
              <a:solidFill>
                <a:srgbClr val="000000"/>
              </a:solidFill>
            </a:endParaRPr>
          </a:p>
          <a:p>
            <a:pPr eaLnBrk="1" hangingPunct="1"/>
            <a:endParaRPr lang="en-US" sz="1400" b="1" dirty="0">
              <a:solidFill>
                <a:srgbClr val="000000"/>
              </a:solidFill>
            </a:endParaRPr>
          </a:p>
          <a:p>
            <a:pPr eaLnBrk="1" hangingPunct="1"/>
            <a:r>
              <a:rPr lang="en-US" sz="1400" dirty="0"/>
              <a:t>Notice that we can calculate not only the number of moles of NH</a:t>
            </a:r>
            <a:r>
              <a:rPr lang="en-US" sz="1400" baseline="-25000" dirty="0"/>
              <a:t>3</a:t>
            </a:r>
            <a:r>
              <a:rPr lang="en-US" sz="1400" dirty="0"/>
              <a:t> formed but also the number of moles of each reactant remaining after the reaction. Notice also that although the initial (before) number of moles of H</a:t>
            </a:r>
            <a:r>
              <a:rPr lang="en-US" sz="1400" baseline="-25000" dirty="0"/>
              <a:t>2</a:t>
            </a:r>
            <a:r>
              <a:rPr lang="en-US" sz="1400" dirty="0"/>
              <a:t> is greater than the final (after) number of moles of N</a:t>
            </a:r>
            <a:r>
              <a:rPr lang="en-US" sz="1400" baseline="-25000" dirty="0"/>
              <a:t>2</a:t>
            </a:r>
            <a:r>
              <a:rPr lang="en-US" sz="1400" dirty="0"/>
              <a:t>, H</a:t>
            </a:r>
            <a:r>
              <a:rPr lang="en-US" sz="1400" baseline="-25000" dirty="0"/>
              <a:t>2</a:t>
            </a:r>
            <a:r>
              <a:rPr lang="en-US" sz="1400" dirty="0"/>
              <a:t> is nevertheless the limiting reactant because of its larger coefficient in the balanced equation.</a:t>
            </a:r>
            <a:endParaRPr lang="en-US" sz="1400" b="1" dirty="0">
              <a:solidFill>
                <a:srgbClr val="000000"/>
              </a:solidFill>
            </a:endParaRPr>
          </a:p>
          <a:p>
            <a:endParaRPr lang="en-US" sz="1400" b="1" dirty="0">
              <a:solidFill>
                <a:srgbClr val="000000"/>
              </a:solidFill>
            </a:endParaRPr>
          </a:p>
          <a:p>
            <a:pPr eaLnBrk="1" hangingPunct="1"/>
            <a:r>
              <a:rPr lang="en-US" altLang="en-US" sz="1400" b="1" dirty="0">
                <a:solidFill>
                  <a:srgbClr val="000000"/>
                </a:solidFill>
              </a:rPr>
              <a:t>Check </a:t>
            </a:r>
            <a:r>
              <a:rPr lang="en-US" sz="1400" dirty="0"/>
              <a:t>Examine the change row of the summary table to see that the mole ratio of reactants consumed and product formed, 2:6:4, is a multiple of the coefficients in the balanced equation, 1:3:2. We confirm that H</a:t>
            </a:r>
            <a:r>
              <a:rPr lang="en-US" sz="1400" baseline="-25000" dirty="0"/>
              <a:t>2</a:t>
            </a:r>
            <a:r>
              <a:rPr lang="en-US" sz="1400" dirty="0"/>
              <a:t> is the limiting reactant because it is completely consumed in the reaction, leaving 0 </a:t>
            </a:r>
            <a:r>
              <a:rPr lang="en-US" sz="1400" dirty="0" err="1"/>
              <a:t>mol</a:t>
            </a:r>
            <a:r>
              <a:rPr lang="en-US" sz="1400" dirty="0"/>
              <a:t> at the end. Because 6.0 </a:t>
            </a:r>
            <a:r>
              <a:rPr lang="en-US" sz="1400" dirty="0" err="1"/>
              <a:t>mol</a:t>
            </a:r>
            <a:r>
              <a:rPr lang="en-US" sz="1400" dirty="0"/>
              <a:t> H</a:t>
            </a:r>
            <a:r>
              <a:rPr lang="en-US" sz="1400" baseline="-25000" dirty="0"/>
              <a:t>2</a:t>
            </a:r>
            <a:r>
              <a:rPr lang="en-US" sz="1400" dirty="0"/>
              <a:t> has two significant figures, our answer has two significant figures.</a:t>
            </a:r>
            <a:endParaRPr lang="en-US" sz="1400" b="1" dirty="0">
              <a:solidFill>
                <a:srgbClr val="000000"/>
              </a:solidFill>
            </a:endParaRPr>
          </a:p>
          <a:p>
            <a:endParaRPr lang="en-US" sz="1400" b="1" dirty="0">
              <a:solidFill>
                <a:srgbClr val="000000"/>
              </a:solidFill>
            </a:endParaRPr>
          </a:p>
          <a:p>
            <a:r>
              <a:rPr lang="en-US" sz="1400" b="1" dirty="0"/>
              <a:t>Comment</a:t>
            </a:r>
            <a:r>
              <a:rPr lang="en-US" sz="1400" b="1" dirty="0">
                <a:solidFill>
                  <a:srgbClr val="000000"/>
                </a:solidFill>
              </a:rPr>
              <a:t> </a:t>
            </a:r>
            <a:r>
              <a:rPr lang="en-US" sz="1400" dirty="0"/>
              <a:t>It is useful to summarize the </a:t>
            </a:r>
            <a:br>
              <a:rPr lang="en-US" sz="1400" dirty="0"/>
            </a:br>
            <a:r>
              <a:rPr lang="en-US" sz="1400" dirty="0"/>
              <a:t>reaction data in a table:</a:t>
            </a:r>
          </a:p>
        </p:txBody>
      </p:sp>
      <p:sp>
        <p:nvSpPr>
          <p:cNvPr id="39942" name="Line 19"/>
          <p:cNvSpPr>
            <a:spLocks noChangeShapeType="1"/>
          </p:cNvSpPr>
          <p:nvPr/>
        </p:nvSpPr>
        <p:spPr bwMode="auto">
          <a:xfrm>
            <a:off x="396875" y="128905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3" name="Rectangle 20"/>
          <p:cNvSpPr>
            <a:spLocks noChangeArrowheads="1"/>
          </p:cNvSpPr>
          <p:nvPr/>
        </p:nvSpPr>
        <p:spPr bwMode="auto">
          <a:xfrm>
            <a:off x="320675" y="923925"/>
            <a:ext cx="933450" cy="30638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39944" name="Rectangle 58"/>
          <p:cNvSpPr>
            <a:spLocks noChangeArrowheads="1"/>
          </p:cNvSpPr>
          <p:nvPr/>
        </p:nvSpPr>
        <p:spPr bwMode="auto">
          <a:xfrm>
            <a:off x="317500" y="547688"/>
            <a:ext cx="7234767"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86050" indent="-2686050" eaLnBrk="0" hangingPunct="0">
              <a:spcBef>
                <a:spcPct val="50000"/>
              </a:spcBef>
              <a:tabLst>
                <a:tab pos="2282825" algn="l"/>
              </a:tabLst>
            </a:pPr>
            <a:r>
              <a:rPr lang="en-US" altLang="en-US" b="1" dirty="0">
                <a:solidFill>
                  <a:srgbClr val="3366FF"/>
                </a:solidFill>
                <a:latin typeface="Arial" charset="0"/>
              </a:rPr>
              <a:t>Sample Exercise 3.18</a:t>
            </a:r>
            <a:r>
              <a:rPr lang="en-US" altLang="en-US" b="1" dirty="0">
                <a:solidFill>
                  <a:srgbClr val="4C4BE5"/>
                </a:solidFill>
                <a:latin typeface="Arial" charset="0"/>
              </a:rPr>
              <a:t> </a:t>
            </a:r>
            <a:r>
              <a:rPr lang="en-US" altLang="en-US" b="1" dirty="0">
                <a:latin typeface="Arial" charset="0"/>
              </a:rPr>
              <a:t>Calculating the Amount of Product Formed  from a Limiting Reactant</a:t>
            </a:r>
          </a:p>
        </p:txBody>
      </p:sp>
      <p:sp>
        <p:nvSpPr>
          <p:cNvPr id="39945"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994" name="Picture 14" descr="W:\Victoria\55104 Brown WE\WE 3.18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188" y="2039938"/>
            <a:ext cx="3787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15" descr="C:\Users\GEX\Desktop\IRDVD NEW\55104 Brown\JPEGS\CH03_Jpegs\03_Pg107_UnTable.jpg"/>
          <p:cNvPicPr>
            <a:picLocks noChangeAspect="1" noChangeArrowheads="1"/>
          </p:cNvPicPr>
          <p:nvPr/>
        </p:nvPicPr>
        <p:blipFill>
          <a:blip r:embed="rId4">
            <a:extLst>
              <a:ext uri="{28A0092B-C50C-407E-A947-70E740481C1C}">
                <a14:useLocalDpi xmlns:a14="http://schemas.microsoft.com/office/drawing/2010/main" val="0"/>
              </a:ext>
            </a:extLst>
          </a:blip>
          <a:srcRect b="5794"/>
          <a:stretch>
            <a:fillRect/>
          </a:stretch>
        </p:blipFill>
        <p:spPr bwMode="auto">
          <a:xfrm>
            <a:off x="3859213" y="4791075"/>
            <a:ext cx="46355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499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499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7"/>
          <p:cNvSpPr>
            <a:spLocks noChangeShapeType="1"/>
          </p:cNvSpPr>
          <p:nvPr/>
        </p:nvSpPr>
        <p:spPr bwMode="auto">
          <a:xfrm>
            <a:off x="304800" y="304800"/>
            <a:ext cx="0" cy="353060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3" name="Line 10"/>
          <p:cNvSpPr>
            <a:spLocks noChangeShapeType="1"/>
          </p:cNvSpPr>
          <p:nvPr/>
        </p:nvSpPr>
        <p:spPr bwMode="auto">
          <a:xfrm>
            <a:off x="295275" y="38354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964" name="Group 11"/>
          <p:cNvGrpSpPr>
            <a:grpSpLocks/>
          </p:cNvGrpSpPr>
          <p:nvPr/>
        </p:nvGrpSpPr>
        <p:grpSpPr bwMode="auto">
          <a:xfrm>
            <a:off x="320675" y="2317750"/>
            <a:ext cx="7924800" cy="695325"/>
            <a:chOff x="192" y="1536"/>
            <a:chExt cx="4992" cy="438"/>
          </a:xfrm>
        </p:grpSpPr>
        <p:sp>
          <p:nvSpPr>
            <p:cNvPr id="40972"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40973"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4994" name="Text Box 18"/>
          <p:cNvSpPr txBox="1">
            <a:spLocks noChangeArrowheads="1"/>
          </p:cNvSpPr>
          <p:nvPr/>
        </p:nvSpPr>
        <p:spPr bwMode="auto">
          <a:xfrm>
            <a:off x="320675" y="1296988"/>
            <a:ext cx="8521700" cy="255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600" b="1">
                <a:solidFill>
                  <a:srgbClr val="3366FF"/>
                </a:solidFill>
                <a:latin typeface="Arial" charset="0"/>
              </a:rPr>
              <a:t>Practice Exercise 1</a:t>
            </a:r>
          </a:p>
          <a:p>
            <a:endParaRPr lang="en-US" altLang="en-US" sz="1000" b="1">
              <a:solidFill>
                <a:srgbClr val="3366FF"/>
              </a:solidFill>
              <a:latin typeface="Arial" charset="0"/>
            </a:endParaRPr>
          </a:p>
          <a:p>
            <a:r>
              <a:rPr lang="en-US" sz="1400"/>
              <a:t>When 24 mol of methanol and 15 mol of oxygen combine in the combustion reaction </a:t>
            </a:r>
            <a:r>
              <a:rPr lang="en-US" altLang="en-US" sz="1400"/>
              <a:t>2 CH</a:t>
            </a:r>
            <a:r>
              <a:rPr lang="en-US" altLang="en-US" sz="1400" baseline="-25000"/>
              <a:t>3</a:t>
            </a:r>
            <a:r>
              <a:rPr lang="en-US" altLang="en-US" sz="1400"/>
              <a:t>OH(</a:t>
            </a:r>
            <a:r>
              <a:rPr lang="en-US" altLang="en-US" sz="1400" i="1"/>
              <a:t>l</a:t>
            </a:r>
            <a:r>
              <a:rPr lang="en-US" altLang="en-US" sz="1400"/>
              <a:t>) + 3 O</a:t>
            </a:r>
            <a:r>
              <a:rPr lang="en-US" altLang="en-US" sz="1400" baseline="-25000"/>
              <a:t>2</a:t>
            </a:r>
            <a:r>
              <a:rPr lang="en-US" altLang="en-US" sz="1400"/>
              <a:t>(</a:t>
            </a:r>
            <a:r>
              <a:rPr lang="en-US" altLang="en-US" sz="1400" i="1"/>
              <a:t>g</a:t>
            </a:r>
            <a:r>
              <a:rPr lang="en-US" altLang="en-US" sz="1400"/>
              <a:t>)           </a:t>
            </a:r>
            <a:br>
              <a:rPr lang="en-US" altLang="en-US" sz="1400"/>
            </a:br>
            <a:r>
              <a:rPr lang="en-US" altLang="en-US" sz="1400"/>
              <a:t>2 CO</a:t>
            </a:r>
            <a:r>
              <a:rPr lang="en-US" altLang="en-US" sz="1400" baseline="-25000"/>
              <a:t>2</a:t>
            </a:r>
            <a:r>
              <a:rPr lang="en-US" altLang="en-US" sz="1400"/>
              <a:t>(</a:t>
            </a:r>
            <a:r>
              <a:rPr lang="en-US" altLang="en-US" sz="1400" i="1"/>
              <a:t>g</a:t>
            </a:r>
            <a:r>
              <a:rPr lang="en-US" altLang="en-US" sz="1400"/>
              <a:t>) + 4 H</a:t>
            </a:r>
            <a:r>
              <a:rPr lang="en-US" altLang="en-US" sz="1400" baseline="-25000"/>
              <a:t>2</a:t>
            </a:r>
            <a:r>
              <a:rPr lang="en-US" altLang="en-US" sz="1400"/>
              <a:t>O(</a:t>
            </a:r>
            <a:r>
              <a:rPr lang="en-US" altLang="en-US" sz="1400" i="1"/>
              <a:t>g</a:t>
            </a:r>
            <a:r>
              <a:rPr lang="en-US" altLang="en-US" sz="1400"/>
              <a:t>), what is the excess reactant and how many moles of it remains at the end of the reaction?</a:t>
            </a:r>
          </a:p>
          <a:p>
            <a:r>
              <a:rPr lang="en-US" altLang="en-US" sz="1400" b="1"/>
              <a:t>(a) </a:t>
            </a:r>
            <a:r>
              <a:rPr lang="en-US" altLang="en-US" sz="1400"/>
              <a:t>9 mol CH</a:t>
            </a:r>
            <a:r>
              <a:rPr lang="en-US" altLang="en-US" sz="1400" baseline="-25000"/>
              <a:t>3</a:t>
            </a:r>
            <a:r>
              <a:rPr lang="en-US" altLang="en-US" sz="1400"/>
              <a:t>OH(</a:t>
            </a:r>
            <a:r>
              <a:rPr lang="en-US" altLang="en-US" sz="1400" i="1"/>
              <a:t>l</a:t>
            </a:r>
            <a:r>
              <a:rPr lang="en-US" altLang="en-US" sz="1400"/>
              <a:t>)    </a:t>
            </a:r>
            <a:r>
              <a:rPr lang="en-US" altLang="en-US" sz="1400" b="1"/>
              <a:t>(b)</a:t>
            </a:r>
            <a:r>
              <a:rPr lang="en-US" altLang="en-US" sz="1400"/>
              <a:t> 10 mol CO</a:t>
            </a:r>
            <a:r>
              <a:rPr lang="en-US" altLang="en-US" sz="1400" baseline="-25000"/>
              <a:t>2</a:t>
            </a:r>
            <a:r>
              <a:rPr lang="en-US" altLang="en-US" sz="1400"/>
              <a:t>(</a:t>
            </a:r>
            <a:r>
              <a:rPr lang="en-US" altLang="en-US" sz="1400" i="1"/>
              <a:t>g</a:t>
            </a:r>
            <a:r>
              <a:rPr lang="en-US" altLang="en-US" sz="1400"/>
              <a:t>)    </a:t>
            </a:r>
            <a:r>
              <a:rPr lang="en-US" altLang="en-US" sz="1400" b="1"/>
              <a:t>(c)</a:t>
            </a:r>
            <a:r>
              <a:rPr lang="en-US" altLang="en-US" sz="1400"/>
              <a:t> 10 mol CH</a:t>
            </a:r>
            <a:r>
              <a:rPr lang="en-US" altLang="en-US" sz="1400" baseline="-25000"/>
              <a:t>3</a:t>
            </a:r>
            <a:r>
              <a:rPr lang="en-US" altLang="en-US" sz="1400"/>
              <a:t>OH(</a:t>
            </a:r>
            <a:r>
              <a:rPr lang="en-US" altLang="en-US" sz="1400" i="1"/>
              <a:t>l</a:t>
            </a:r>
            <a:r>
              <a:rPr lang="en-US" altLang="en-US" sz="1400"/>
              <a:t>)    </a:t>
            </a:r>
            <a:r>
              <a:rPr lang="en-US" altLang="en-US" sz="1400" b="1"/>
              <a:t>(d)</a:t>
            </a:r>
            <a:r>
              <a:rPr lang="en-US" altLang="en-US" sz="1400"/>
              <a:t> 14 mol CH</a:t>
            </a:r>
            <a:r>
              <a:rPr lang="en-US" altLang="en-US" sz="1400" baseline="-25000"/>
              <a:t>3</a:t>
            </a:r>
            <a:r>
              <a:rPr lang="en-US" altLang="en-US" sz="1400"/>
              <a:t>OH(</a:t>
            </a:r>
            <a:r>
              <a:rPr lang="en-US" altLang="en-US" sz="1400" i="1"/>
              <a:t>l</a:t>
            </a:r>
            <a:r>
              <a:rPr lang="en-US" altLang="en-US" sz="1400"/>
              <a:t>)    </a:t>
            </a:r>
            <a:r>
              <a:rPr lang="en-US" altLang="en-US" sz="1400" b="1"/>
              <a:t>(e)</a:t>
            </a:r>
            <a:r>
              <a:rPr lang="en-US" altLang="en-US" sz="1400"/>
              <a:t> 1 mol O</a:t>
            </a:r>
            <a:r>
              <a:rPr lang="en-US" altLang="en-US" sz="1400" baseline="-25000"/>
              <a:t>2</a:t>
            </a:r>
            <a:r>
              <a:rPr lang="en-US" altLang="en-US" sz="1400"/>
              <a:t>(</a:t>
            </a:r>
            <a:r>
              <a:rPr lang="en-US" altLang="en-US" sz="1400" i="1"/>
              <a:t>g</a:t>
            </a:r>
            <a:r>
              <a:rPr lang="en-US" altLang="en-US" sz="1400"/>
              <a:t>) </a:t>
            </a:r>
          </a:p>
          <a:p>
            <a:endParaRPr lang="en-US" altLang="en-US" sz="1600"/>
          </a:p>
          <a:p>
            <a:r>
              <a:rPr lang="en-US" altLang="en-US" sz="1600" b="1">
                <a:solidFill>
                  <a:srgbClr val="3366FF"/>
                </a:solidFill>
                <a:latin typeface="Arial" charset="0"/>
              </a:rPr>
              <a:t>Practice Exercise 2</a:t>
            </a:r>
          </a:p>
          <a:p>
            <a:endParaRPr lang="en-US" altLang="en-US" sz="1000" b="1">
              <a:solidFill>
                <a:srgbClr val="3366FF"/>
              </a:solidFill>
              <a:latin typeface="Arial" charset="0"/>
            </a:endParaRPr>
          </a:p>
          <a:p>
            <a:r>
              <a:rPr lang="en-US" altLang="en-US" sz="1400" b="1"/>
              <a:t>(a) </a:t>
            </a:r>
            <a:r>
              <a:rPr lang="en-US" altLang="en-US" sz="1400"/>
              <a:t>When 1.50 mol of Al and 3.00 mol of Cl</a:t>
            </a:r>
            <a:r>
              <a:rPr lang="en-US" altLang="en-US" sz="1400" baseline="-25000"/>
              <a:t>2</a:t>
            </a:r>
            <a:r>
              <a:rPr lang="en-US" altLang="en-US" sz="1400"/>
              <a:t> combine in the reaction 2 Al(</a:t>
            </a:r>
            <a:r>
              <a:rPr lang="en-US" altLang="en-US" sz="1400" i="1"/>
              <a:t>s</a:t>
            </a:r>
            <a:r>
              <a:rPr lang="en-US" altLang="en-US" sz="1400"/>
              <a:t>) + 3 Cl</a:t>
            </a:r>
            <a:r>
              <a:rPr lang="en-US" altLang="en-US" sz="1400" baseline="-25000"/>
              <a:t>2</a:t>
            </a:r>
            <a:r>
              <a:rPr lang="en-US" altLang="en-US" sz="1400"/>
              <a:t>(</a:t>
            </a:r>
            <a:r>
              <a:rPr lang="en-US" altLang="en-US" sz="1400" i="1"/>
              <a:t>g</a:t>
            </a:r>
            <a:r>
              <a:rPr lang="en-US" altLang="en-US" sz="1400"/>
              <a:t>)           2 AlCl</a:t>
            </a:r>
            <a:r>
              <a:rPr lang="en-US" altLang="en-US" sz="1400" baseline="-25000"/>
              <a:t>3</a:t>
            </a:r>
            <a:r>
              <a:rPr lang="en-US" altLang="en-US" sz="1400"/>
              <a:t>(</a:t>
            </a:r>
            <a:r>
              <a:rPr lang="en-US" altLang="en-US" sz="1400" i="1"/>
              <a:t>s</a:t>
            </a:r>
            <a:r>
              <a:rPr lang="en-US" altLang="en-US" sz="1400"/>
              <a:t>), which is the limiting reactant? </a:t>
            </a:r>
            <a:r>
              <a:rPr lang="en-US" altLang="en-US" sz="1400" b="1"/>
              <a:t>(b) </a:t>
            </a:r>
            <a:r>
              <a:rPr lang="en-US" sz="1400"/>
              <a:t>How many moles of AlCl</a:t>
            </a:r>
            <a:r>
              <a:rPr lang="en-US" sz="1400" baseline="-25000"/>
              <a:t>3</a:t>
            </a:r>
            <a:r>
              <a:rPr lang="en-US" sz="1400"/>
              <a:t> are formed? </a:t>
            </a:r>
            <a:r>
              <a:rPr lang="en-US" altLang="en-US" sz="1400" b="1"/>
              <a:t>(c)</a:t>
            </a:r>
            <a:r>
              <a:rPr lang="en-US" altLang="en-US" sz="1400"/>
              <a:t> How many moles of the excess reactant remain at the end of the reaction?</a:t>
            </a:r>
          </a:p>
        </p:txBody>
      </p:sp>
      <p:sp>
        <p:nvSpPr>
          <p:cNvPr id="40966" name="Line 19"/>
          <p:cNvSpPr>
            <a:spLocks noChangeShapeType="1"/>
          </p:cNvSpPr>
          <p:nvPr/>
        </p:nvSpPr>
        <p:spPr bwMode="auto">
          <a:xfrm>
            <a:off x="396875" y="128905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7" name="Rectangle 20"/>
          <p:cNvSpPr>
            <a:spLocks noChangeArrowheads="1"/>
          </p:cNvSpPr>
          <p:nvPr/>
        </p:nvSpPr>
        <p:spPr bwMode="auto">
          <a:xfrm>
            <a:off x="320675" y="923925"/>
            <a:ext cx="933450" cy="30638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40968" name="Rectangle 58"/>
          <p:cNvSpPr>
            <a:spLocks noChangeArrowheads="1"/>
          </p:cNvSpPr>
          <p:nvPr/>
        </p:nvSpPr>
        <p:spPr bwMode="auto">
          <a:xfrm>
            <a:off x="317500" y="547688"/>
            <a:ext cx="7291211"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86050" indent="-2686050" eaLnBrk="0" hangingPunct="0">
              <a:spcBef>
                <a:spcPct val="50000"/>
              </a:spcBef>
              <a:tabLst>
                <a:tab pos="2282825" algn="l"/>
              </a:tabLst>
            </a:pPr>
            <a:r>
              <a:rPr lang="en-US" altLang="en-US" b="1" dirty="0">
                <a:solidFill>
                  <a:srgbClr val="3366FF"/>
                </a:solidFill>
                <a:latin typeface="Arial" charset="0"/>
              </a:rPr>
              <a:t>Sample Exercise 3.18</a:t>
            </a:r>
            <a:r>
              <a:rPr lang="en-US" altLang="en-US" b="1" dirty="0">
                <a:solidFill>
                  <a:srgbClr val="4C4BE5"/>
                </a:solidFill>
                <a:latin typeface="Arial" charset="0"/>
              </a:rPr>
              <a:t> </a:t>
            </a:r>
            <a:r>
              <a:rPr lang="en-US" altLang="en-US" b="1" dirty="0">
                <a:latin typeface="Arial" charset="0"/>
              </a:rPr>
              <a:t>Calculating the Amount of Product Formed  from a Limiting Reactant</a:t>
            </a:r>
          </a:p>
        </p:txBody>
      </p:sp>
      <p:sp>
        <p:nvSpPr>
          <p:cNvPr id="40969"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8128000" y="1795463"/>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6653213" y="3078163"/>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499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499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499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9" name="Text Box 5"/>
          <p:cNvSpPr txBox="1">
            <a:spLocks noChangeArrowheads="1"/>
          </p:cNvSpPr>
          <p:nvPr/>
        </p:nvSpPr>
        <p:spPr bwMode="auto">
          <a:xfrm>
            <a:off x="320675" y="1374548"/>
            <a:ext cx="8662988" cy="397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4213" indent="-684213">
              <a:spcBef>
                <a:spcPct val="0"/>
              </a:spcBef>
              <a:defRPr sz="2400">
                <a:solidFill>
                  <a:schemeClr val="tx1"/>
                </a:solidFill>
                <a:latin typeface="Arial" charset="0"/>
                <a:ea typeface="ＭＳ Ｐゴシック" pitchFamily="48" charset="-128"/>
              </a:defRPr>
            </a:lvl1pPr>
            <a:lvl2pPr marL="1255713" indent="-457200">
              <a:spcBef>
                <a:spcPct val="0"/>
              </a:spcBef>
              <a:defRPr sz="2400">
                <a:solidFill>
                  <a:schemeClr val="tx1"/>
                </a:solidFill>
                <a:latin typeface="Arial" charset="0"/>
                <a:ea typeface="ＭＳ Ｐゴシック" pitchFamily="48" charset="-128"/>
              </a:defRPr>
            </a:lvl2pPr>
            <a:lvl3pPr marL="1827213" indent="-457200">
              <a:spcBef>
                <a:spcPct val="0"/>
              </a:spcBef>
              <a:defRPr sz="2400">
                <a:solidFill>
                  <a:schemeClr val="tx1"/>
                </a:solidFill>
                <a:latin typeface="Arial" charset="0"/>
                <a:ea typeface="ＭＳ Ｐゴシック" pitchFamily="48" charset="-128"/>
              </a:defRPr>
            </a:lvl3pPr>
            <a:lvl4pPr marL="2398713" indent="-457200">
              <a:spcBef>
                <a:spcPct val="0"/>
              </a:spcBef>
              <a:defRPr sz="2400">
                <a:solidFill>
                  <a:schemeClr val="tx1"/>
                </a:solidFill>
                <a:latin typeface="Arial" charset="0"/>
                <a:ea typeface="ＭＳ Ｐゴシック" pitchFamily="48" charset="-128"/>
              </a:defRPr>
            </a:lvl4pPr>
            <a:lvl5pPr marL="2970213" indent="-457200">
              <a:spcBef>
                <a:spcPct val="0"/>
              </a:spcBef>
              <a:defRPr sz="2400">
                <a:solidFill>
                  <a:schemeClr val="tx1"/>
                </a:solidFill>
                <a:latin typeface="Arial" charset="0"/>
                <a:ea typeface="ＭＳ Ｐゴシック" pitchFamily="48" charset="-128"/>
              </a:defRPr>
            </a:lvl5pPr>
            <a:lvl6pPr marL="34274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8846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3418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7990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altLang="en-US" sz="1600" b="1" dirty="0">
                <a:solidFill>
                  <a:srgbClr val="3366FF"/>
                </a:solidFill>
              </a:rPr>
              <a:t>Solution</a:t>
            </a:r>
            <a:endParaRPr lang="en-US" altLang="en-US" sz="1600" dirty="0">
              <a:solidFill>
                <a:schemeClr val="bg1"/>
              </a:solidFill>
            </a:endParaRPr>
          </a:p>
          <a:p>
            <a:pPr marL="0" indent="0" eaLnBrk="0" hangingPunct="0">
              <a:defRPr/>
            </a:pPr>
            <a:endParaRPr lang="en-US" sz="1000" dirty="0">
              <a:latin typeface="Times New Roman" pitchFamily="18" charset="0"/>
            </a:endParaRPr>
          </a:p>
          <a:p>
            <a:pPr marL="0" indent="0" eaLnBrk="0" hangingPunct="0">
              <a:defRPr/>
            </a:pPr>
            <a:r>
              <a:rPr lang="en-US" sz="1400" dirty="0">
                <a:latin typeface="Times New Roman" pitchFamily="18" charset="0"/>
              </a:rPr>
              <a:t>Begin by counting each kind of atom on the two sides of the arrow. There are one Na, one O, and two H on the left side, and one Na, one O, and three H on the right. The Na and O atoms are balanced, but the number of H atoms is not. To increase the number of H atoms on the left, let’s try placing the coefficient </a:t>
            </a:r>
            <a:r>
              <a:rPr lang="en-US" sz="1400" dirty="0">
                <a:solidFill>
                  <a:srgbClr val="FF0000"/>
                </a:solidFill>
                <a:latin typeface="Times New Roman" pitchFamily="18" charset="0"/>
              </a:rPr>
              <a:t>2</a:t>
            </a:r>
            <a:r>
              <a:rPr lang="en-US" sz="1400" dirty="0">
                <a:latin typeface="Times New Roman" pitchFamily="18" charset="0"/>
              </a:rPr>
              <a:t> in front of H</a:t>
            </a:r>
            <a:r>
              <a:rPr lang="en-US" sz="1400" baseline="-25000" dirty="0">
                <a:latin typeface="Times New Roman" pitchFamily="18" charset="0"/>
              </a:rPr>
              <a:t>2</a:t>
            </a:r>
            <a:r>
              <a:rPr lang="en-US" sz="1400" dirty="0">
                <a:latin typeface="Times New Roman" pitchFamily="18" charset="0"/>
              </a:rPr>
              <a:t>O:</a:t>
            </a:r>
            <a:r>
              <a:rPr lang="de-DE" sz="1400" dirty="0">
                <a:latin typeface="Times New Roman" pitchFamily="18" charset="0"/>
              </a:rPr>
              <a:t>                </a:t>
            </a:r>
          </a:p>
          <a:p>
            <a:pPr marL="0" indent="0" eaLnBrk="0" hangingPunct="0">
              <a:defRPr/>
            </a:pPr>
            <a:r>
              <a:rPr lang="de-DE" sz="1400" dirty="0">
                <a:latin typeface="Times New Roman" pitchFamily="18" charset="0"/>
              </a:rPr>
              <a:t>                                        </a:t>
            </a:r>
          </a:p>
          <a:p>
            <a:pPr eaLnBrk="0" hangingPunct="0">
              <a:defRPr/>
            </a:pPr>
            <a:r>
              <a:rPr lang="de-DE" sz="1400" dirty="0">
                <a:latin typeface="Times New Roman" pitchFamily="18" charset="0"/>
              </a:rPr>
              <a:t>                                                           Na(</a:t>
            </a:r>
            <a:r>
              <a:rPr lang="en-US" sz="1400" i="1" dirty="0">
                <a:latin typeface="+mn-lt"/>
              </a:rPr>
              <a:t>s</a:t>
            </a:r>
            <a:r>
              <a:rPr lang="de-DE" sz="1400" dirty="0">
                <a:latin typeface="Times New Roman" pitchFamily="18" charset="0"/>
              </a:rPr>
              <a:t>) + </a:t>
            </a:r>
            <a:r>
              <a:rPr lang="de-DE" sz="1400" dirty="0">
                <a:solidFill>
                  <a:srgbClr val="FF0000"/>
                </a:solidFill>
                <a:latin typeface="Times New Roman" pitchFamily="18" charset="0"/>
              </a:rPr>
              <a:t>2</a:t>
            </a:r>
            <a:r>
              <a:rPr lang="de-DE" sz="1400" dirty="0">
                <a:latin typeface="Times New Roman" pitchFamily="18" charset="0"/>
              </a:rPr>
              <a:t>H</a:t>
            </a:r>
            <a:r>
              <a:rPr lang="de-DE" sz="1400" baseline="-25000" dirty="0">
                <a:latin typeface="Times New Roman" pitchFamily="18" charset="0"/>
              </a:rPr>
              <a:t>2</a:t>
            </a:r>
            <a:r>
              <a:rPr lang="de-DE" sz="1400" dirty="0">
                <a:latin typeface="Times New Roman" pitchFamily="18" charset="0"/>
              </a:rPr>
              <a:t>O (</a:t>
            </a:r>
            <a:r>
              <a:rPr lang="de-DE" sz="1400" i="1" dirty="0">
                <a:latin typeface="Times New Roman" pitchFamily="18" charset="0"/>
              </a:rPr>
              <a:t>l</a:t>
            </a:r>
            <a:r>
              <a:rPr lang="de-DE" sz="1400" dirty="0">
                <a:latin typeface="Times New Roman" pitchFamily="18" charset="0"/>
              </a:rPr>
              <a:t>)</a:t>
            </a:r>
            <a:r>
              <a:rPr lang="en-US" sz="1400" dirty="0">
                <a:latin typeface="Times New Roman" pitchFamily="18" charset="0"/>
              </a:rPr>
              <a:t>          </a:t>
            </a:r>
            <a:r>
              <a:rPr lang="de-DE" sz="1400" dirty="0">
                <a:latin typeface="Times New Roman" pitchFamily="18" charset="0"/>
              </a:rPr>
              <a:t>NaOH(</a:t>
            </a:r>
            <a:r>
              <a:rPr lang="de-DE" sz="1400" i="1" dirty="0">
                <a:latin typeface="Times New Roman" pitchFamily="18" charset="0"/>
              </a:rPr>
              <a:t>aq</a:t>
            </a:r>
            <a:r>
              <a:rPr lang="de-DE" sz="1400" dirty="0">
                <a:latin typeface="Times New Roman" pitchFamily="18" charset="0"/>
              </a:rPr>
              <a:t>) + H</a:t>
            </a:r>
            <a:r>
              <a:rPr lang="de-DE" sz="1400" baseline="-25000" dirty="0">
                <a:latin typeface="Times New Roman" pitchFamily="18" charset="0"/>
              </a:rPr>
              <a:t>2</a:t>
            </a:r>
            <a:r>
              <a:rPr lang="de-DE" sz="1400" dirty="0">
                <a:latin typeface="Times New Roman" pitchFamily="18" charset="0"/>
              </a:rPr>
              <a:t>(</a:t>
            </a:r>
            <a:r>
              <a:rPr lang="de-DE" sz="1400" i="1" dirty="0">
                <a:latin typeface="Times New Roman" pitchFamily="18" charset="0"/>
              </a:rPr>
              <a:t>g</a:t>
            </a:r>
            <a:r>
              <a:rPr lang="de-DE" sz="1400" dirty="0">
                <a:latin typeface="Times New Roman" pitchFamily="18" charset="0"/>
              </a:rPr>
              <a:t>)</a:t>
            </a:r>
          </a:p>
          <a:p>
            <a:pPr eaLnBrk="0" hangingPunct="0">
              <a:defRPr/>
            </a:pPr>
            <a:endParaRPr lang="de-DE" sz="1400" dirty="0">
              <a:latin typeface="Times New Roman" pitchFamily="18" charset="0"/>
            </a:endParaRPr>
          </a:p>
          <a:p>
            <a:pPr marL="0" indent="0" eaLnBrk="0" hangingPunct="0">
              <a:defRPr/>
            </a:pPr>
            <a:r>
              <a:rPr lang="en-US" sz="1400" dirty="0">
                <a:latin typeface="Times New Roman" pitchFamily="18" charset="0"/>
              </a:rPr>
              <a:t>Although beginning this way does not balance H, it does increase the number of reactant H atoms, which we need to do. (Also, adding the coefficient </a:t>
            </a:r>
            <a:r>
              <a:rPr lang="en-US" sz="1400" dirty="0">
                <a:solidFill>
                  <a:srgbClr val="FF0000"/>
                </a:solidFill>
                <a:latin typeface="Times New Roman" pitchFamily="18" charset="0"/>
              </a:rPr>
              <a:t>2</a:t>
            </a:r>
            <a:r>
              <a:rPr lang="en-US" sz="1400" dirty="0">
                <a:latin typeface="Times New Roman" pitchFamily="18" charset="0"/>
              </a:rPr>
              <a:t> on H</a:t>
            </a:r>
            <a:r>
              <a:rPr lang="en-US" sz="1400" baseline="-25000" dirty="0">
                <a:latin typeface="Times New Roman" pitchFamily="18" charset="0"/>
              </a:rPr>
              <a:t>2</a:t>
            </a:r>
            <a:r>
              <a:rPr lang="en-US" sz="1400" dirty="0">
                <a:latin typeface="Times New Roman" pitchFamily="18" charset="0"/>
              </a:rPr>
              <a:t>O unbalances O, but we will take care of that after we balance H.) Now that we have 2 H</a:t>
            </a:r>
            <a:r>
              <a:rPr lang="en-US" sz="1400" baseline="-25000" dirty="0">
                <a:latin typeface="Times New Roman" pitchFamily="18" charset="0"/>
              </a:rPr>
              <a:t>2</a:t>
            </a:r>
            <a:r>
              <a:rPr lang="en-US" sz="1400" dirty="0">
                <a:latin typeface="Times New Roman" pitchFamily="18" charset="0"/>
              </a:rPr>
              <a:t>O on the left, we balance H by putting the coefficient </a:t>
            </a:r>
            <a:r>
              <a:rPr lang="en-US" sz="1400" dirty="0">
                <a:solidFill>
                  <a:srgbClr val="FF0000"/>
                </a:solidFill>
                <a:latin typeface="Times New Roman" pitchFamily="18" charset="0"/>
              </a:rPr>
              <a:t>2</a:t>
            </a:r>
            <a:r>
              <a:rPr lang="en-US" sz="1400" dirty="0">
                <a:latin typeface="Times New Roman" pitchFamily="18" charset="0"/>
              </a:rPr>
              <a:t> in front of </a:t>
            </a:r>
            <a:r>
              <a:rPr lang="en-US" sz="1400" dirty="0" err="1">
                <a:latin typeface="Times New Roman" pitchFamily="18" charset="0"/>
              </a:rPr>
              <a:t>NaOH</a:t>
            </a:r>
            <a:r>
              <a:rPr lang="en-US" sz="1400" dirty="0">
                <a:latin typeface="Times New Roman" pitchFamily="18" charset="0"/>
              </a:rPr>
              <a:t>:</a:t>
            </a:r>
          </a:p>
          <a:p>
            <a:pPr marL="0" indent="0" eaLnBrk="0" hangingPunct="0">
              <a:defRPr/>
            </a:pPr>
            <a:endParaRPr lang="en-US" sz="1400" i="1" dirty="0">
              <a:latin typeface="Times New Roman" pitchFamily="18" charset="0"/>
            </a:endParaRPr>
          </a:p>
          <a:p>
            <a:pPr eaLnBrk="0" hangingPunct="0">
              <a:defRPr/>
            </a:pPr>
            <a:r>
              <a:rPr lang="de-DE" sz="1400" dirty="0">
                <a:latin typeface="Times New Roman" pitchFamily="18" charset="0"/>
              </a:rPr>
              <a:t>                                                           Na(</a:t>
            </a:r>
            <a:r>
              <a:rPr lang="en-US" sz="1400" i="1" dirty="0">
                <a:latin typeface="+mn-lt"/>
              </a:rPr>
              <a:t>s</a:t>
            </a:r>
            <a:r>
              <a:rPr lang="de-DE" sz="1400" dirty="0">
                <a:latin typeface="Times New Roman" pitchFamily="18" charset="0"/>
              </a:rPr>
              <a:t>) + 2H</a:t>
            </a:r>
            <a:r>
              <a:rPr lang="de-DE" sz="1400" baseline="-25000" dirty="0">
                <a:latin typeface="Times New Roman" pitchFamily="18" charset="0"/>
              </a:rPr>
              <a:t>2</a:t>
            </a:r>
            <a:r>
              <a:rPr lang="de-DE" sz="1400" dirty="0">
                <a:latin typeface="Times New Roman" pitchFamily="18" charset="0"/>
              </a:rPr>
              <a:t>O (</a:t>
            </a:r>
            <a:r>
              <a:rPr lang="de-DE" sz="1400" i="1" dirty="0">
                <a:latin typeface="Times New Roman" pitchFamily="18" charset="0"/>
              </a:rPr>
              <a:t>l</a:t>
            </a:r>
            <a:r>
              <a:rPr lang="de-DE" sz="1400" dirty="0">
                <a:latin typeface="Times New Roman" pitchFamily="18" charset="0"/>
              </a:rPr>
              <a:t>)</a:t>
            </a:r>
            <a:r>
              <a:rPr lang="en-US" sz="1400" dirty="0">
                <a:latin typeface="Times New Roman" pitchFamily="18" charset="0"/>
              </a:rPr>
              <a:t>           </a:t>
            </a:r>
            <a:r>
              <a:rPr lang="en-US" sz="1400" dirty="0">
                <a:solidFill>
                  <a:srgbClr val="FF0000"/>
                </a:solidFill>
                <a:latin typeface="+mn-lt"/>
              </a:rPr>
              <a:t>2</a:t>
            </a:r>
            <a:r>
              <a:rPr lang="en-US" sz="1400" dirty="0">
                <a:latin typeface="+mn-lt"/>
              </a:rPr>
              <a:t> </a:t>
            </a:r>
            <a:r>
              <a:rPr lang="de-DE" sz="1400" dirty="0">
                <a:latin typeface="Times New Roman" pitchFamily="18" charset="0"/>
              </a:rPr>
              <a:t>NaOH(</a:t>
            </a:r>
            <a:r>
              <a:rPr lang="de-DE" sz="1400" i="1" dirty="0">
                <a:latin typeface="Times New Roman" pitchFamily="18" charset="0"/>
              </a:rPr>
              <a:t>aq</a:t>
            </a:r>
            <a:r>
              <a:rPr lang="de-DE" sz="1400" dirty="0">
                <a:latin typeface="Times New Roman" pitchFamily="18" charset="0"/>
              </a:rPr>
              <a:t>) + H</a:t>
            </a:r>
            <a:r>
              <a:rPr lang="de-DE" sz="1400" baseline="-25000" dirty="0">
                <a:latin typeface="Times New Roman" pitchFamily="18" charset="0"/>
              </a:rPr>
              <a:t>2</a:t>
            </a:r>
            <a:r>
              <a:rPr lang="de-DE" sz="1400" dirty="0">
                <a:latin typeface="Times New Roman" pitchFamily="18" charset="0"/>
              </a:rPr>
              <a:t>(</a:t>
            </a:r>
            <a:r>
              <a:rPr lang="de-DE" sz="1400" i="1" dirty="0">
                <a:latin typeface="Times New Roman" pitchFamily="18" charset="0"/>
              </a:rPr>
              <a:t>g</a:t>
            </a:r>
            <a:r>
              <a:rPr lang="de-DE" sz="1400" dirty="0">
                <a:latin typeface="Times New Roman" pitchFamily="18" charset="0"/>
              </a:rPr>
              <a:t>)</a:t>
            </a:r>
          </a:p>
          <a:p>
            <a:pPr eaLnBrk="0" hangingPunct="0">
              <a:defRPr/>
            </a:pPr>
            <a:endParaRPr lang="de-DE" sz="1400" dirty="0">
              <a:latin typeface="Times New Roman" pitchFamily="18" charset="0"/>
            </a:endParaRPr>
          </a:p>
          <a:p>
            <a:pPr marL="0" indent="0" eaLnBrk="0" hangingPunct="0">
              <a:defRPr/>
            </a:pPr>
            <a:r>
              <a:rPr lang="en-US" sz="1400" dirty="0">
                <a:latin typeface="Times New Roman" pitchFamily="18" charset="0"/>
              </a:rPr>
              <a:t>Balancing H in this way brings O into balance, but now Na is unbalanced, with one Na on the left and two on the right. To rebalance Na, we put the coefficient </a:t>
            </a:r>
            <a:r>
              <a:rPr lang="en-US" sz="1400" dirty="0">
                <a:solidFill>
                  <a:srgbClr val="FF0000"/>
                </a:solidFill>
                <a:latin typeface="Times New Roman" pitchFamily="18" charset="0"/>
              </a:rPr>
              <a:t>2 </a:t>
            </a:r>
            <a:r>
              <a:rPr lang="en-US" sz="1400" dirty="0">
                <a:latin typeface="Times New Roman" pitchFamily="18" charset="0"/>
              </a:rPr>
              <a:t>in front of the reactant:</a:t>
            </a:r>
          </a:p>
          <a:p>
            <a:pPr eaLnBrk="0" hangingPunct="0">
              <a:defRPr/>
            </a:pPr>
            <a:endParaRPr lang="en-US" sz="1400" i="1" dirty="0">
              <a:latin typeface="Times New Roman" pitchFamily="18" charset="0"/>
            </a:endParaRPr>
          </a:p>
          <a:p>
            <a:pPr eaLnBrk="0" hangingPunct="0">
              <a:defRPr/>
            </a:pPr>
            <a:r>
              <a:rPr lang="de-DE" sz="1400" dirty="0">
                <a:latin typeface="Times New Roman" pitchFamily="18" charset="0"/>
              </a:rPr>
              <a:t>                                                           </a:t>
            </a:r>
            <a:r>
              <a:rPr lang="de-DE" sz="1400" dirty="0">
                <a:solidFill>
                  <a:srgbClr val="FF0000"/>
                </a:solidFill>
                <a:latin typeface="Times New Roman" pitchFamily="18" charset="0"/>
              </a:rPr>
              <a:t>2</a:t>
            </a:r>
            <a:r>
              <a:rPr lang="de-DE" sz="1400" dirty="0">
                <a:latin typeface="Times New Roman" pitchFamily="18" charset="0"/>
              </a:rPr>
              <a:t> </a:t>
            </a:r>
            <a:r>
              <a:rPr lang="pt-BR" sz="1400" dirty="0">
                <a:latin typeface="Times New Roman" pitchFamily="18" charset="0"/>
              </a:rPr>
              <a:t>Na(</a:t>
            </a:r>
            <a:r>
              <a:rPr lang="pt-BR" sz="1400" i="1" dirty="0">
                <a:latin typeface="Times New Roman" pitchFamily="18" charset="0"/>
              </a:rPr>
              <a:t>s</a:t>
            </a:r>
            <a:r>
              <a:rPr lang="pt-BR" sz="1400" dirty="0">
                <a:latin typeface="Times New Roman" pitchFamily="18" charset="0"/>
              </a:rPr>
              <a:t>) + 2H</a:t>
            </a:r>
            <a:r>
              <a:rPr lang="pt-BR" sz="1400" baseline="-25000" dirty="0">
                <a:latin typeface="Times New Roman" pitchFamily="18" charset="0"/>
              </a:rPr>
              <a:t>2</a:t>
            </a:r>
            <a:r>
              <a:rPr lang="de-DE" sz="1400" dirty="0">
                <a:latin typeface="Times New Roman" pitchFamily="18" charset="0"/>
              </a:rPr>
              <a:t>O </a:t>
            </a:r>
            <a:r>
              <a:rPr lang="pt-BR" sz="1400" dirty="0">
                <a:latin typeface="Times New Roman" pitchFamily="18" charset="0"/>
              </a:rPr>
              <a:t>(</a:t>
            </a:r>
            <a:r>
              <a:rPr lang="pt-BR" sz="1400" i="1" dirty="0">
                <a:latin typeface="Times New Roman" pitchFamily="18" charset="0"/>
              </a:rPr>
              <a:t>l</a:t>
            </a:r>
            <a:r>
              <a:rPr lang="pt-BR" sz="1400" dirty="0">
                <a:latin typeface="Times New Roman" pitchFamily="18" charset="0"/>
              </a:rPr>
              <a:t>)           2 NaOH(</a:t>
            </a:r>
            <a:r>
              <a:rPr lang="pt-BR" sz="1400" i="1" dirty="0">
                <a:latin typeface="Times New Roman" pitchFamily="18" charset="0"/>
              </a:rPr>
              <a:t>aq</a:t>
            </a:r>
            <a:r>
              <a:rPr lang="pt-BR" sz="1400" dirty="0">
                <a:latin typeface="Times New Roman" pitchFamily="18" charset="0"/>
              </a:rPr>
              <a:t>) + H</a:t>
            </a:r>
            <a:r>
              <a:rPr lang="pt-BR" sz="1400" baseline="-25000" dirty="0">
                <a:latin typeface="Times New Roman" pitchFamily="18" charset="0"/>
              </a:rPr>
              <a:t>2</a:t>
            </a:r>
            <a:r>
              <a:rPr lang="pt-BR" sz="1400" dirty="0">
                <a:latin typeface="Times New Roman" pitchFamily="18" charset="0"/>
              </a:rPr>
              <a:t>(</a:t>
            </a:r>
            <a:r>
              <a:rPr lang="pt-BR" sz="1400" i="1" dirty="0">
                <a:latin typeface="Times New Roman" pitchFamily="18" charset="0"/>
              </a:rPr>
              <a:t>g</a:t>
            </a:r>
            <a:r>
              <a:rPr lang="pt-BR" sz="1400" dirty="0">
                <a:latin typeface="Times New Roman" pitchFamily="18" charset="0"/>
              </a:rPr>
              <a:t>)</a:t>
            </a:r>
          </a:p>
          <a:p>
            <a:pPr eaLnBrk="0" hangingPunct="0">
              <a:defRPr/>
            </a:pPr>
            <a:endParaRPr lang="pt-BR" sz="1400" dirty="0">
              <a:latin typeface="Times New Roman" pitchFamily="18" charset="0"/>
            </a:endParaRPr>
          </a:p>
          <a:p>
            <a:pPr eaLnBrk="0" hangingPunct="0">
              <a:defRPr/>
            </a:pPr>
            <a:r>
              <a:rPr lang="en-US" sz="1400" dirty="0">
                <a:latin typeface="Times New Roman" pitchFamily="18" charset="0"/>
              </a:rPr>
              <a:t>We now have two Na atoms, four H atoms, and two O atoms on each side. The equation is balanced.</a:t>
            </a:r>
          </a:p>
        </p:txBody>
      </p:sp>
      <p:sp>
        <p:nvSpPr>
          <p:cNvPr id="5124" name="Line 7"/>
          <p:cNvSpPr>
            <a:spLocks noChangeShapeType="1"/>
          </p:cNvSpPr>
          <p:nvPr/>
        </p:nvSpPr>
        <p:spPr bwMode="auto">
          <a:xfrm flipH="1">
            <a:off x="293599" y="304800"/>
            <a:ext cx="11201" cy="550930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Line 10"/>
          <p:cNvSpPr>
            <a:spLocks noChangeShapeType="1"/>
          </p:cNvSpPr>
          <p:nvPr/>
        </p:nvSpPr>
        <p:spPr bwMode="auto">
          <a:xfrm>
            <a:off x="282575" y="5814107"/>
            <a:ext cx="4699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8"/>
          <p:cNvSpPr txBox="1">
            <a:spLocks noChangeArrowheads="1"/>
          </p:cNvSpPr>
          <p:nvPr/>
        </p:nvSpPr>
        <p:spPr bwMode="auto">
          <a:xfrm>
            <a:off x="320675" y="762000"/>
            <a:ext cx="8288338"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0" hangingPunct="0">
              <a:defRPr/>
            </a:pPr>
            <a:r>
              <a:rPr lang="en-US" sz="1400" dirty="0">
                <a:latin typeface="Times New Roman" pitchFamily="18" charset="0"/>
              </a:rPr>
              <a:t>Balance the equation</a:t>
            </a:r>
          </a:p>
          <a:p>
            <a:pPr eaLnBrk="0" hangingPunct="0">
              <a:defRPr/>
            </a:pPr>
            <a:r>
              <a:rPr lang="en-US" sz="1400" dirty="0">
                <a:latin typeface="Times New Roman" pitchFamily="18" charset="0"/>
              </a:rPr>
              <a:t>                                                           </a:t>
            </a:r>
            <a:r>
              <a:rPr lang="de-DE" sz="1400" dirty="0">
                <a:latin typeface="Times New Roman" pitchFamily="18" charset="0"/>
              </a:rPr>
              <a:t>Na(</a:t>
            </a:r>
            <a:r>
              <a:rPr lang="en-US" sz="1400" i="1" dirty="0">
                <a:latin typeface="+mn-lt"/>
              </a:rPr>
              <a:t>s</a:t>
            </a:r>
            <a:r>
              <a:rPr lang="de-DE" sz="1400" dirty="0">
                <a:latin typeface="Times New Roman" pitchFamily="18" charset="0"/>
              </a:rPr>
              <a:t>) + H</a:t>
            </a:r>
            <a:r>
              <a:rPr lang="de-DE" sz="1400" baseline="-25000" dirty="0">
                <a:latin typeface="Times New Roman" pitchFamily="18" charset="0"/>
              </a:rPr>
              <a:t>2</a:t>
            </a:r>
            <a:r>
              <a:rPr lang="de-DE" sz="1400" dirty="0">
                <a:latin typeface="Times New Roman" pitchFamily="18" charset="0"/>
              </a:rPr>
              <a:t>O</a:t>
            </a:r>
            <a:r>
              <a:rPr lang="de-DE" sz="1400" baseline="-25000" dirty="0">
                <a:latin typeface="Times New Roman" pitchFamily="18" charset="0"/>
              </a:rPr>
              <a:t> </a:t>
            </a:r>
            <a:r>
              <a:rPr lang="de-DE" sz="1400" dirty="0">
                <a:latin typeface="Times New Roman" pitchFamily="18" charset="0"/>
              </a:rPr>
              <a:t>(</a:t>
            </a:r>
            <a:r>
              <a:rPr lang="de-DE" sz="1400" i="1" dirty="0">
                <a:latin typeface="Times New Roman" pitchFamily="18" charset="0"/>
              </a:rPr>
              <a:t>l</a:t>
            </a:r>
            <a:r>
              <a:rPr lang="de-DE" sz="1400" dirty="0">
                <a:latin typeface="Times New Roman" pitchFamily="18" charset="0"/>
              </a:rPr>
              <a:t>)</a:t>
            </a:r>
            <a:r>
              <a:rPr lang="en-US" sz="1400" dirty="0">
                <a:latin typeface="Times New Roman" pitchFamily="18" charset="0"/>
              </a:rPr>
              <a:t>           </a:t>
            </a:r>
            <a:r>
              <a:rPr lang="de-DE" sz="1400" dirty="0">
                <a:latin typeface="Times New Roman" pitchFamily="18" charset="0"/>
              </a:rPr>
              <a:t>NaOH(</a:t>
            </a:r>
            <a:r>
              <a:rPr lang="de-DE" sz="1400" i="1" dirty="0">
                <a:latin typeface="Times New Roman" pitchFamily="18" charset="0"/>
              </a:rPr>
              <a:t>aq</a:t>
            </a:r>
            <a:r>
              <a:rPr lang="de-DE" sz="1400" dirty="0">
                <a:latin typeface="Times New Roman" pitchFamily="18" charset="0"/>
              </a:rPr>
              <a:t>) + H</a:t>
            </a:r>
            <a:r>
              <a:rPr lang="de-DE" sz="1400" baseline="-25000" dirty="0">
                <a:latin typeface="Times New Roman" pitchFamily="18" charset="0"/>
              </a:rPr>
              <a:t>2</a:t>
            </a:r>
            <a:r>
              <a:rPr lang="de-DE" sz="1400" dirty="0">
                <a:latin typeface="Times New Roman" pitchFamily="18" charset="0"/>
              </a:rPr>
              <a:t>(</a:t>
            </a:r>
            <a:r>
              <a:rPr lang="de-DE" sz="1400" i="1" dirty="0">
                <a:latin typeface="Times New Roman" pitchFamily="18" charset="0"/>
              </a:rPr>
              <a:t>g</a:t>
            </a:r>
            <a:r>
              <a:rPr lang="de-DE" sz="1400" dirty="0">
                <a:latin typeface="Times New Roman" pitchFamily="18" charset="0"/>
              </a:rPr>
              <a:t>)</a:t>
            </a:r>
            <a:endParaRPr lang="en-US" sz="1400" dirty="0">
              <a:latin typeface="Times New Roman" pitchFamily="18" charset="0"/>
            </a:endParaRPr>
          </a:p>
        </p:txBody>
      </p:sp>
      <p:sp>
        <p:nvSpPr>
          <p:cNvPr id="5127"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476500" indent="-2476500" eaLnBrk="0" hangingPunct="0">
              <a:spcBef>
                <a:spcPct val="50000"/>
              </a:spcBef>
            </a:pPr>
            <a:r>
              <a:rPr lang="en-US" altLang="en-US" b="1">
                <a:solidFill>
                  <a:srgbClr val="3366FF"/>
                </a:solidFill>
                <a:latin typeface="Arial" charset="0"/>
              </a:rPr>
              <a:t>Sample Exercise 3.2</a:t>
            </a:r>
            <a:r>
              <a:rPr lang="en-US" altLang="en-US" b="1">
                <a:solidFill>
                  <a:srgbClr val="4C4BE5"/>
                </a:solidFill>
                <a:latin typeface="Arial" charset="0"/>
              </a:rPr>
              <a:t> </a:t>
            </a:r>
            <a:r>
              <a:rPr lang="en-US" altLang="en-US" b="1">
                <a:latin typeface="Arial" charset="0"/>
              </a:rPr>
              <a:t>Balancing Chemical Equations</a:t>
            </a:r>
          </a:p>
        </p:txBody>
      </p:sp>
      <p:sp>
        <p:nvSpPr>
          <p:cNvPr id="5128" name="Line 19"/>
          <p:cNvSpPr>
            <a:spLocks noChangeShapeType="1"/>
          </p:cNvSpPr>
          <p:nvPr/>
        </p:nvSpPr>
        <p:spPr bwMode="auto">
          <a:xfrm>
            <a:off x="396875" y="136207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9"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4243388" y="2745922"/>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4176713" y="1073150"/>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4262438" y="4020685"/>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4405313" y="5087485"/>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26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726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726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726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726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726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726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7269">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7269">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7"/>
          <p:cNvSpPr>
            <a:spLocks noChangeShapeType="1"/>
          </p:cNvSpPr>
          <p:nvPr/>
        </p:nvSpPr>
        <p:spPr bwMode="auto">
          <a:xfrm>
            <a:off x="304800" y="304800"/>
            <a:ext cx="0" cy="466883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7" name="Line 10"/>
          <p:cNvSpPr>
            <a:spLocks noChangeShapeType="1"/>
          </p:cNvSpPr>
          <p:nvPr/>
        </p:nvSpPr>
        <p:spPr bwMode="auto">
          <a:xfrm>
            <a:off x="295275" y="497363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988" name="Group 14"/>
          <p:cNvGrpSpPr>
            <a:grpSpLocks/>
          </p:cNvGrpSpPr>
          <p:nvPr/>
        </p:nvGrpSpPr>
        <p:grpSpPr bwMode="auto">
          <a:xfrm>
            <a:off x="304800" y="3733800"/>
            <a:ext cx="7924800" cy="695325"/>
            <a:chOff x="192" y="1536"/>
            <a:chExt cx="4992" cy="438"/>
          </a:xfrm>
        </p:grpSpPr>
        <p:sp>
          <p:nvSpPr>
            <p:cNvPr id="41997"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41998"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2945" name="Text Box 17"/>
          <p:cNvSpPr txBox="1">
            <a:spLocks noChangeArrowheads="1"/>
          </p:cNvSpPr>
          <p:nvPr/>
        </p:nvSpPr>
        <p:spPr bwMode="auto">
          <a:xfrm>
            <a:off x="320675" y="2296876"/>
            <a:ext cx="8364538" cy="1802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marL="283464" lvl="0" indent="-283464">
              <a:defRPr/>
            </a:pPr>
            <a:r>
              <a:rPr lang="en-US" altLang="en-US" sz="1600" b="1" dirty="0">
                <a:solidFill>
                  <a:srgbClr val="3366FF"/>
                </a:solidFill>
                <a:latin typeface="Arial" pitchFamily="34" charset="0"/>
                <a:cs typeface="Arial" pitchFamily="34" charset="0"/>
              </a:rPr>
              <a:t>Solution</a:t>
            </a:r>
            <a:endParaRPr lang="en-US" altLang="en-US" sz="1600" dirty="0">
              <a:solidFill>
                <a:srgbClr val="FFFFFF"/>
              </a:solidFill>
              <a:latin typeface="Arial" pitchFamily="34" charset="0"/>
              <a:cs typeface="Arial" pitchFamily="34" charset="0"/>
            </a:endParaRPr>
          </a:p>
          <a:p>
            <a:pPr marL="283464" lvl="0" indent="-283464">
              <a:defRPr/>
            </a:pPr>
            <a:endParaRPr lang="en-US" sz="1000" b="1" dirty="0">
              <a:solidFill>
                <a:srgbClr val="000000"/>
              </a:solidFill>
            </a:endParaRPr>
          </a:p>
          <a:p>
            <a:pPr lvl="0">
              <a:defRPr/>
            </a:pPr>
            <a:r>
              <a:rPr lang="en-US" altLang="en-US" sz="1400" b="1" dirty="0"/>
              <a:t>Analyze </a:t>
            </a:r>
            <a:r>
              <a:rPr lang="en-US" altLang="en-US" sz="1400" dirty="0"/>
              <a:t>We are asked to calculate the amount of a product, given the amounts of two reactants, so this is a limiting reactant problem.</a:t>
            </a:r>
            <a:endParaRPr lang="en-US" altLang="en-US" sz="1200" dirty="0"/>
          </a:p>
          <a:p>
            <a:pPr>
              <a:spcBef>
                <a:spcPct val="50000"/>
              </a:spcBef>
            </a:pPr>
            <a:r>
              <a:rPr lang="en-US" altLang="en-US" sz="1400" b="1" dirty="0"/>
              <a:t>Plan </a:t>
            </a:r>
            <a:r>
              <a:rPr lang="en-US" altLang="en-US" sz="1400" dirty="0"/>
              <a:t>To identify the limiting reactant, we can calculate the number of moles of each reactant and compare their ratio with the ratio of coefficients in the balanced equation. We then use the quantity of the limiting reactant to calculate the mass of water that forms.</a:t>
            </a:r>
          </a:p>
          <a:p>
            <a:pPr>
              <a:spcBef>
                <a:spcPct val="50000"/>
              </a:spcBef>
            </a:pPr>
            <a:endParaRPr lang="en-US" altLang="en-US" sz="1200" b="1" dirty="0"/>
          </a:p>
          <a:p>
            <a:r>
              <a:rPr lang="en-US" altLang="en-US" sz="1400" b="1" dirty="0"/>
              <a:t>Solve  </a:t>
            </a:r>
            <a:r>
              <a:rPr lang="en-US" altLang="en-US" sz="1400" dirty="0"/>
              <a:t>From the balanced equation, we have the stoichiometric relations</a:t>
            </a:r>
          </a:p>
          <a:p>
            <a:endParaRPr lang="en-US" altLang="en-US" sz="1400" dirty="0"/>
          </a:p>
          <a:p>
            <a:endParaRPr lang="en-US" altLang="en-US" sz="1400" dirty="0"/>
          </a:p>
          <a:p>
            <a:endParaRPr lang="en-US" altLang="en-US" sz="1400" dirty="0"/>
          </a:p>
        </p:txBody>
      </p:sp>
      <p:sp>
        <p:nvSpPr>
          <p:cNvPr id="41990" name="Rectangle 58"/>
          <p:cNvSpPr>
            <a:spLocks noChangeArrowheads="1"/>
          </p:cNvSpPr>
          <p:nvPr/>
        </p:nvSpPr>
        <p:spPr bwMode="auto">
          <a:xfrm>
            <a:off x="317500" y="547688"/>
            <a:ext cx="85836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86050" indent="-2686050" eaLnBrk="0" hangingPunct="0">
              <a:spcBef>
                <a:spcPct val="50000"/>
              </a:spcBef>
              <a:tabLst>
                <a:tab pos="2282825" algn="l"/>
              </a:tabLst>
            </a:pPr>
            <a:r>
              <a:rPr lang="en-US" altLang="en-US" b="1">
                <a:solidFill>
                  <a:srgbClr val="3366FF"/>
                </a:solidFill>
                <a:latin typeface="Arial" charset="0"/>
              </a:rPr>
              <a:t>Sample Exercise 3.19</a:t>
            </a:r>
            <a:r>
              <a:rPr lang="en-US" altLang="en-US" b="1">
                <a:solidFill>
                  <a:srgbClr val="4C4BE5"/>
                </a:solidFill>
                <a:latin typeface="Arial" charset="0"/>
              </a:rPr>
              <a:t> </a:t>
            </a:r>
            <a:r>
              <a:rPr lang="en-US" altLang="en-US" b="1">
                <a:latin typeface="Arial" charset="0"/>
              </a:rPr>
              <a:t>Calculating the Amount of Product Formed  from a Limiting Reactant</a:t>
            </a:r>
          </a:p>
        </p:txBody>
      </p:sp>
      <p:sp>
        <p:nvSpPr>
          <p:cNvPr id="41992" name="Rectangle 20"/>
          <p:cNvSpPr>
            <a:spLocks noChangeArrowheads="1"/>
          </p:cNvSpPr>
          <p:nvPr/>
        </p:nvSpPr>
        <p:spPr bwMode="auto">
          <a:xfrm>
            <a:off x="320675" y="1047750"/>
            <a:ext cx="8339138" cy="11684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spAutoFit/>
          </a:bodyPr>
          <a:lstStyle/>
          <a:p>
            <a:pPr eaLnBrk="0" hangingPunct="0">
              <a:spcBef>
                <a:spcPct val="50000"/>
              </a:spcBef>
            </a:pPr>
            <a:r>
              <a:rPr lang="en-US" altLang="en-US" sz="1400"/>
              <a:t>The reaction</a:t>
            </a:r>
          </a:p>
          <a:p>
            <a:pPr algn="ctr" eaLnBrk="0" hangingPunct="0">
              <a:spcBef>
                <a:spcPct val="50000"/>
              </a:spcBef>
            </a:pPr>
            <a:r>
              <a:rPr lang="en-US" altLang="en-US" sz="1400"/>
              <a:t>2 H</a:t>
            </a:r>
            <a:r>
              <a:rPr lang="en-US" altLang="en-US" sz="1400" baseline="-25000"/>
              <a:t>2</a:t>
            </a:r>
            <a:r>
              <a:rPr lang="en-US" altLang="en-US" sz="1400"/>
              <a:t>(</a:t>
            </a:r>
            <a:r>
              <a:rPr lang="en-US" altLang="en-US" sz="1400" i="1"/>
              <a:t>g</a:t>
            </a:r>
            <a:r>
              <a:rPr lang="en-US" altLang="en-US" sz="1400"/>
              <a:t>) + O</a:t>
            </a:r>
            <a:r>
              <a:rPr lang="en-US" altLang="en-US" sz="1400" baseline="-25000"/>
              <a:t>2</a:t>
            </a:r>
            <a:r>
              <a:rPr lang="en-US" altLang="en-US" sz="1400"/>
              <a:t>(</a:t>
            </a:r>
            <a:r>
              <a:rPr lang="en-US" altLang="en-US" sz="1400" i="1"/>
              <a:t>g</a:t>
            </a:r>
            <a:r>
              <a:rPr lang="en-US" altLang="en-US" sz="1400"/>
              <a:t>)           2 H</a:t>
            </a:r>
            <a:r>
              <a:rPr lang="en-US" altLang="en-US" sz="1400" baseline="-25000"/>
              <a:t>2</a:t>
            </a:r>
            <a:r>
              <a:rPr lang="en-US" altLang="en-US" sz="1400"/>
              <a:t>O(</a:t>
            </a:r>
            <a:r>
              <a:rPr lang="en-US" altLang="en-US" sz="1400" i="1"/>
              <a:t>g</a:t>
            </a:r>
            <a:r>
              <a:rPr lang="en-US" altLang="en-US" sz="1400"/>
              <a:t>)</a:t>
            </a:r>
          </a:p>
          <a:p>
            <a:pPr eaLnBrk="0" hangingPunct="0">
              <a:spcBef>
                <a:spcPct val="50000"/>
              </a:spcBef>
            </a:pPr>
            <a:r>
              <a:rPr lang="en-US" altLang="en-US" sz="1400"/>
              <a:t>is used to produce electricity in a hydrogen fuel cell. Suppose a fuel cell contains 150 g of H</a:t>
            </a:r>
            <a:r>
              <a:rPr lang="en-US" altLang="en-US" sz="1400" baseline="-25000"/>
              <a:t>2</a:t>
            </a:r>
            <a:r>
              <a:rPr lang="en-US" altLang="en-US" sz="1400"/>
              <a:t>(</a:t>
            </a:r>
            <a:r>
              <a:rPr lang="en-US" altLang="en-US" sz="1400" i="1"/>
              <a:t>g</a:t>
            </a:r>
            <a:r>
              <a:rPr lang="en-US" altLang="en-US" sz="1400"/>
              <a:t>) and 1500 g </a:t>
            </a:r>
            <a:br>
              <a:rPr lang="en-US" altLang="en-US" sz="1400"/>
            </a:br>
            <a:r>
              <a:rPr lang="en-US" altLang="en-US" sz="1400"/>
              <a:t>of O</a:t>
            </a:r>
            <a:r>
              <a:rPr lang="en-US" altLang="en-US" sz="1400" baseline="-25000"/>
              <a:t>2</a:t>
            </a:r>
            <a:r>
              <a:rPr lang="en-US" altLang="en-US" sz="1400"/>
              <a:t>(</a:t>
            </a:r>
            <a:r>
              <a:rPr lang="en-US" altLang="en-US" sz="1400" i="1"/>
              <a:t>g</a:t>
            </a:r>
            <a:r>
              <a:rPr lang="en-US" altLang="en-US" sz="1400"/>
              <a:t>) (each measured to two significant figures). How many grams of water can form?</a:t>
            </a:r>
          </a:p>
        </p:txBody>
      </p:sp>
      <p:sp>
        <p:nvSpPr>
          <p:cNvPr id="41993" name="Line 19"/>
          <p:cNvSpPr>
            <a:spLocks noChangeShapeType="1"/>
          </p:cNvSpPr>
          <p:nvPr/>
        </p:nvSpPr>
        <p:spPr bwMode="auto">
          <a:xfrm>
            <a:off x="396875" y="22860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4043" name="Picture 14" descr="W:\Victoria\55104 Brown WE\WE 3.1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738" y="4619625"/>
            <a:ext cx="308292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14"/>
          <p:cNvPicPr>
            <a:picLocks noChangeAspect="1"/>
          </p:cNvPicPr>
          <p:nvPr/>
        </p:nvPicPr>
        <p:blipFill>
          <a:blip r:embed="rId4">
            <a:extLst>
              <a:ext uri="{28A0092B-C50C-407E-A947-70E740481C1C}">
                <a14:useLocalDpi xmlns:a14="http://schemas.microsoft.com/office/drawing/2010/main" val="0"/>
              </a:ext>
            </a:extLst>
          </a:blip>
          <a:srcRect l="42526" t="9157" r="47803" b="80331"/>
          <a:stretch>
            <a:fillRect/>
          </a:stretch>
        </p:blipFill>
        <p:spPr bwMode="auto">
          <a:xfrm>
            <a:off x="4500563" y="1493838"/>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94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294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7"/>
          <p:cNvSpPr>
            <a:spLocks noChangeShapeType="1"/>
          </p:cNvSpPr>
          <p:nvPr/>
        </p:nvSpPr>
        <p:spPr bwMode="auto">
          <a:xfrm>
            <a:off x="304800" y="304800"/>
            <a:ext cx="0" cy="518636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1" name="Line 10"/>
          <p:cNvSpPr>
            <a:spLocks noChangeShapeType="1"/>
          </p:cNvSpPr>
          <p:nvPr/>
        </p:nvSpPr>
        <p:spPr bwMode="auto">
          <a:xfrm>
            <a:off x="295275" y="54911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12" name="Group 11"/>
          <p:cNvGrpSpPr>
            <a:grpSpLocks/>
          </p:cNvGrpSpPr>
          <p:nvPr/>
        </p:nvGrpSpPr>
        <p:grpSpPr bwMode="auto">
          <a:xfrm>
            <a:off x="320675" y="2317750"/>
            <a:ext cx="7924800" cy="695325"/>
            <a:chOff x="192" y="1536"/>
            <a:chExt cx="4992" cy="438"/>
          </a:xfrm>
        </p:grpSpPr>
        <p:sp>
          <p:nvSpPr>
            <p:cNvPr id="43020"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43021"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4994" name="Text Box 18"/>
          <p:cNvSpPr txBox="1">
            <a:spLocks noChangeArrowheads="1"/>
          </p:cNvSpPr>
          <p:nvPr/>
        </p:nvSpPr>
        <p:spPr bwMode="auto">
          <a:xfrm>
            <a:off x="320675" y="1293813"/>
            <a:ext cx="8521700" cy="336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spcBef>
                <a:spcPct val="50000"/>
              </a:spcBef>
            </a:pPr>
            <a:r>
              <a:rPr lang="en-US" altLang="en-US" sz="1400"/>
              <a:t>Using the molar mass of each substance, we calculate the number of moles of each reactant:</a:t>
            </a:r>
          </a:p>
          <a:p>
            <a:pPr>
              <a:spcBef>
                <a:spcPct val="50000"/>
              </a:spcBef>
            </a:pPr>
            <a:endParaRPr lang="en-US" altLang="en-US" sz="1400"/>
          </a:p>
          <a:p>
            <a:pPr>
              <a:spcBef>
                <a:spcPct val="50000"/>
              </a:spcBef>
            </a:pPr>
            <a:endParaRPr lang="en-US" altLang="en-US" sz="1400"/>
          </a:p>
          <a:p>
            <a:pPr>
              <a:spcBef>
                <a:spcPct val="50000"/>
              </a:spcBef>
            </a:pPr>
            <a:endParaRPr lang="en-US" altLang="en-US" sz="1400"/>
          </a:p>
          <a:p>
            <a:pPr>
              <a:spcBef>
                <a:spcPct val="50000"/>
              </a:spcBef>
            </a:pPr>
            <a:endParaRPr lang="en-US" altLang="en-US" sz="1400"/>
          </a:p>
          <a:p>
            <a:pPr>
              <a:spcBef>
                <a:spcPct val="20000"/>
              </a:spcBef>
            </a:pPr>
            <a:r>
              <a:rPr lang="en-US" sz="1400"/>
              <a:t>The coefficients in the balanced equation indicate that the reaction requires 2 mol of H</a:t>
            </a:r>
            <a:r>
              <a:rPr lang="en-US" sz="1400" baseline="-25000"/>
              <a:t>2</a:t>
            </a:r>
            <a:r>
              <a:rPr lang="en-US" sz="1400"/>
              <a:t> for every 1 mol of O</a:t>
            </a:r>
            <a:r>
              <a:rPr lang="en-US" sz="1400" baseline="-25000"/>
              <a:t>2</a:t>
            </a:r>
            <a:r>
              <a:rPr lang="en-US" sz="1400"/>
              <a:t>. Therefore, for all the O</a:t>
            </a:r>
            <a:r>
              <a:rPr lang="en-US" sz="1400" baseline="-25000"/>
              <a:t>2</a:t>
            </a:r>
            <a:r>
              <a:rPr lang="en-US" sz="1400"/>
              <a:t> to completely react, we would need</a:t>
            </a:r>
            <a:r>
              <a:rPr lang="en-US" altLang="en-US" sz="1400"/>
              <a:t> 2 × 47 = 94 mol of H</a:t>
            </a:r>
            <a:r>
              <a:rPr lang="en-US" altLang="en-US" sz="1400" baseline="-25000"/>
              <a:t>2</a:t>
            </a:r>
            <a:r>
              <a:rPr lang="en-US" altLang="en-US" sz="1400"/>
              <a:t>. Since there are only 74 mol of H</a:t>
            </a:r>
            <a:r>
              <a:rPr lang="en-US" altLang="en-US" sz="1400" baseline="-25000"/>
              <a:t>2</a:t>
            </a:r>
            <a:r>
              <a:rPr lang="en-US" altLang="en-US" sz="1400"/>
              <a:t>, all of the O</a:t>
            </a:r>
            <a:r>
              <a:rPr lang="en-US" altLang="en-US" sz="1400" baseline="-25000"/>
              <a:t>2</a:t>
            </a:r>
            <a:r>
              <a:rPr lang="en-US" altLang="en-US" sz="1400"/>
              <a:t> cannot react, so it is the excess reactant, and H</a:t>
            </a:r>
            <a:r>
              <a:rPr lang="en-US" altLang="en-US" sz="1400" baseline="-25000"/>
              <a:t>2</a:t>
            </a:r>
            <a:r>
              <a:rPr lang="en-US" altLang="en-US" sz="1400"/>
              <a:t> must be the limiting reactant. (Notice that the limiting reactant is not necessarily the one present in the lowest amount.)</a:t>
            </a:r>
          </a:p>
          <a:p>
            <a:pPr>
              <a:spcBef>
                <a:spcPct val="20000"/>
              </a:spcBef>
            </a:pPr>
            <a:endParaRPr lang="en-US" altLang="en-US" sz="600"/>
          </a:p>
          <a:p>
            <a:pPr>
              <a:spcBef>
                <a:spcPct val="20000"/>
              </a:spcBef>
            </a:pPr>
            <a:r>
              <a:rPr lang="en-US" altLang="en-US" sz="1400"/>
              <a:t>We use the given quantity of H</a:t>
            </a:r>
            <a:r>
              <a:rPr lang="en-US" altLang="en-US" sz="1400" baseline="-25000"/>
              <a:t>2</a:t>
            </a:r>
            <a:r>
              <a:rPr lang="en-US" altLang="en-US" sz="1400"/>
              <a:t> (the limiting reactant) to calculate the quantity of water formed. We could begin this calculation with the given H</a:t>
            </a:r>
            <a:r>
              <a:rPr lang="en-US" altLang="en-US" sz="1400" baseline="-25000"/>
              <a:t>2</a:t>
            </a:r>
            <a:r>
              <a:rPr lang="en-US" altLang="en-US" sz="1400"/>
              <a:t> mass, 150 g, but we can save a step by starting with the moles of H</a:t>
            </a:r>
            <a:r>
              <a:rPr lang="en-US" altLang="en-US" sz="1400" baseline="-25000"/>
              <a:t>2</a:t>
            </a:r>
            <a:r>
              <a:rPr lang="en-US" altLang="en-US" sz="1400"/>
              <a:t>, 74 mol, we just calculated:</a:t>
            </a:r>
            <a:endParaRPr lang="en-US" altLang="en-US" sz="1400" b="1">
              <a:solidFill>
                <a:srgbClr val="000000"/>
              </a:solidFill>
            </a:endParaRPr>
          </a:p>
        </p:txBody>
      </p:sp>
      <p:sp>
        <p:nvSpPr>
          <p:cNvPr id="43014" name="Line 19"/>
          <p:cNvSpPr>
            <a:spLocks noChangeShapeType="1"/>
          </p:cNvSpPr>
          <p:nvPr/>
        </p:nvSpPr>
        <p:spPr bwMode="auto">
          <a:xfrm>
            <a:off x="396875" y="128905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5" name="Rectangle 20"/>
          <p:cNvSpPr>
            <a:spLocks noChangeArrowheads="1"/>
          </p:cNvSpPr>
          <p:nvPr/>
        </p:nvSpPr>
        <p:spPr bwMode="auto">
          <a:xfrm>
            <a:off x="320675" y="923925"/>
            <a:ext cx="933450" cy="30638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43016" name="Rectangle 58"/>
          <p:cNvSpPr>
            <a:spLocks noChangeArrowheads="1"/>
          </p:cNvSpPr>
          <p:nvPr/>
        </p:nvSpPr>
        <p:spPr bwMode="auto">
          <a:xfrm>
            <a:off x="317500" y="549275"/>
            <a:ext cx="85836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86050" indent="-2686050" eaLnBrk="0" hangingPunct="0">
              <a:spcBef>
                <a:spcPct val="50000"/>
              </a:spcBef>
              <a:tabLst>
                <a:tab pos="2282825" algn="l"/>
              </a:tabLst>
            </a:pPr>
            <a:r>
              <a:rPr lang="en-US" altLang="en-US" b="1">
                <a:solidFill>
                  <a:srgbClr val="3366FF"/>
                </a:solidFill>
                <a:latin typeface="Arial" charset="0"/>
              </a:rPr>
              <a:t>Sample Exercise 3.19</a:t>
            </a:r>
            <a:r>
              <a:rPr lang="en-US" altLang="en-US" b="1">
                <a:solidFill>
                  <a:srgbClr val="4C4BE5"/>
                </a:solidFill>
                <a:latin typeface="Arial" charset="0"/>
              </a:rPr>
              <a:t> </a:t>
            </a:r>
            <a:r>
              <a:rPr lang="en-US" altLang="en-US" b="1">
                <a:latin typeface="Arial" charset="0"/>
              </a:rPr>
              <a:t>Calculating the Amount of Product Formed  from a Limiting Reactant</a:t>
            </a:r>
          </a:p>
        </p:txBody>
      </p:sp>
      <p:sp>
        <p:nvSpPr>
          <p:cNvPr id="43017"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5066" name="Picture 14" descr="W:\Victoria\55104 Brown WE\WE 3.1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800225"/>
            <a:ext cx="31654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7" descr="W:\Victoria\55104 Brown WE\WE 3.19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950" y="4654550"/>
            <a:ext cx="37782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499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7"/>
          <p:cNvSpPr>
            <a:spLocks noChangeShapeType="1"/>
          </p:cNvSpPr>
          <p:nvPr/>
        </p:nvSpPr>
        <p:spPr bwMode="auto">
          <a:xfrm>
            <a:off x="304800" y="304800"/>
            <a:ext cx="0" cy="576103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5" name="Line 10"/>
          <p:cNvSpPr>
            <a:spLocks noChangeShapeType="1"/>
          </p:cNvSpPr>
          <p:nvPr/>
        </p:nvSpPr>
        <p:spPr bwMode="auto">
          <a:xfrm>
            <a:off x="295275" y="606583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036" name="Group 11"/>
          <p:cNvGrpSpPr>
            <a:grpSpLocks/>
          </p:cNvGrpSpPr>
          <p:nvPr/>
        </p:nvGrpSpPr>
        <p:grpSpPr bwMode="auto">
          <a:xfrm>
            <a:off x="320675" y="2317750"/>
            <a:ext cx="7924800" cy="695325"/>
            <a:chOff x="192" y="1536"/>
            <a:chExt cx="4992" cy="438"/>
          </a:xfrm>
        </p:grpSpPr>
        <p:sp>
          <p:nvSpPr>
            <p:cNvPr id="44045"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44046"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4994" name="Text Box 18"/>
          <p:cNvSpPr txBox="1">
            <a:spLocks noChangeArrowheads="1"/>
          </p:cNvSpPr>
          <p:nvPr/>
        </p:nvSpPr>
        <p:spPr bwMode="auto">
          <a:xfrm>
            <a:off x="314325" y="1296988"/>
            <a:ext cx="8521700" cy="239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defRPr/>
            </a:pPr>
            <a:r>
              <a:rPr lang="en-US" sz="1400" b="1" dirty="0">
                <a:solidFill>
                  <a:srgbClr val="000000"/>
                </a:solidFill>
                <a:latin typeface="+mn-lt"/>
              </a:rPr>
              <a:t>Check </a:t>
            </a:r>
            <a:r>
              <a:rPr lang="en-US" sz="1400" dirty="0"/>
              <a:t>The magnitude of the answer seems reasonable based on the amounts of the reactants. The units are correct, and the number of significant figures (two) corresponds to those in the values given in the problem statement.</a:t>
            </a:r>
          </a:p>
          <a:p>
            <a:pPr>
              <a:defRPr/>
            </a:pPr>
            <a:endParaRPr lang="en-US" sz="1400" b="1" dirty="0">
              <a:latin typeface="+mn-lt"/>
            </a:endParaRPr>
          </a:p>
          <a:p>
            <a:pPr>
              <a:defRPr/>
            </a:pPr>
            <a:r>
              <a:rPr lang="en-US" sz="1400" b="1" dirty="0">
                <a:latin typeface="+mn-lt"/>
              </a:rPr>
              <a:t>Comment</a:t>
            </a:r>
            <a:r>
              <a:rPr lang="en-US" sz="1400" b="1" dirty="0">
                <a:solidFill>
                  <a:srgbClr val="000000"/>
                </a:solidFill>
                <a:latin typeface="+mn-lt"/>
              </a:rPr>
              <a:t> </a:t>
            </a:r>
            <a:r>
              <a:rPr lang="en-US" sz="1400" dirty="0"/>
              <a:t>The quantity of the limiting reactant, H</a:t>
            </a:r>
            <a:r>
              <a:rPr lang="en-US" sz="1400" baseline="-25000" dirty="0"/>
              <a:t>2</a:t>
            </a:r>
            <a:r>
              <a:rPr lang="en-US" sz="1400" dirty="0"/>
              <a:t>, can also be used to determine the quantity of O</a:t>
            </a:r>
            <a:r>
              <a:rPr lang="en-US" sz="1400" baseline="-25000" dirty="0"/>
              <a:t>2</a:t>
            </a:r>
            <a:r>
              <a:rPr lang="en-US" sz="1400" dirty="0"/>
              <a:t> used:</a:t>
            </a:r>
            <a:endParaRPr lang="en-US" sz="1600" b="1" dirty="0">
              <a:solidFill>
                <a:srgbClr val="3366FF"/>
              </a:solidFill>
              <a:latin typeface="Arial" charset="0"/>
            </a:endParaRPr>
          </a:p>
          <a:p>
            <a:pPr eaLnBrk="0" hangingPunct="0">
              <a:defRPr/>
            </a:pPr>
            <a:endParaRPr lang="en-US" sz="1600" b="1" dirty="0">
              <a:solidFill>
                <a:srgbClr val="3366FF"/>
              </a:solidFill>
              <a:latin typeface="Arial" charset="0"/>
            </a:endParaRPr>
          </a:p>
          <a:p>
            <a:pPr eaLnBrk="0" hangingPunct="0">
              <a:defRPr/>
            </a:pPr>
            <a:endParaRPr lang="en-US" sz="1600" b="1" dirty="0">
              <a:solidFill>
                <a:srgbClr val="3366FF"/>
              </a:solidFill>
              <a:latin typeface="Arial" charset="0"/>
            </a:endParaRPr>
          </a:p>
          <a:p>
            <a:pPr eaLnBrk="0" hangingPunct="0">
              <a:defRPr/>
            </a:pPr>
            <a:endParaRPr lang="en-US" sz="1600" b="1" dirty="0">
              <a:solidFill>
                <a:srgbClr val="3366FF"/>
              </a:solidFill>
              <a:latin typeface="Arial" charset="0"/>
            </a:endParaRPr>
          </a:p>
          <a:p>
            <a:pPr eaLnBrk="0" hangingPunct="0">
              <a:defRPr/>
            </a:pPr>
            <a:endParaRPr lang="en-US" sz="1600" b="1" dirty="0">
              <a:solidFill>
                <a:srgbClr val="3366FF"/>
              </a:solidFill>
              <a:latin typeface="Arial" charset="0"/>
            </a:endParaRPr>
          </a:p>
          <a:p>
            <a:pPr>
              <a:defRPr/>
            </a:pPr>
            <a:r>
              <a:rPr lang="en-US" sz="1400" dirty="0"/>
              <a:t>The mass of O</a:t>
            </a:r>
            <a:r>
              <a:rPr lang="en-US" sz="1400" baseline="-25000" dirty="0"/>
              <a:t>2</a:t>
            </a:r>
            <a:r>
              <a:rPr lang="en-US" sz="1400" dirty="0"/>
              <a:t> remaining at the end of the reaction equals the starting amount minus the amount consumed:</a:t>
            </a:r>
          </a:p>
          <a:p>
            <a:pPr eaLnBrk="0" hangingPunct="0">
              <a:spcBef>
                <a:spcPts val="600"/>
              </a:spcBef>
              <a:defRPr/>
            </a:pPr>
            <a:r>
              <a:rPr lang="nn-NO" sz="1600" dirty="0"/>
              <a:t>                                                              </a:t>
            </a:r>
            <a:r>
              <a:rPr lang="nn-NO" sz="1400" dirty="0"/>
              <a:t>1500 g − 1200 g = 300 g.</a:t>
            </a:r>
            <a:endParaRPr lang="en-US" sz="1400" b="1" dirty="0">
              <a:solidFill>
                <a:srgbClr val="3366FF"/>
              </a:solidFill>
              <a:latin typeface="Arial" charset="0"/>
            </a:endParaRPr>
          </a:p>
        </p:txBody>
      </p:sp>
      <p:sp>
        <p:nvSpPr>
          <p:cNvPr id="44038" name="Line 19"/>
          <p:cNvSpPr>
            <a:spLocks noChangeShapeType="1"/>
          </p:cNvSpPr>
          <p:nvPr/>
        </p:nvSpPr>
        <p:spPr bwMode="auto">
          <a:xfrm>
            <a:off x="396875" y="128905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9" name="Rectangle 20"/>
          <p:cNvSpPr>
            <a:spLocks noChangeArrowheads="1"/>
          </p:cNvSpPr>
          <p:nvPr/>
        </p:nvSpPr>
        <p:spPr bwMode="auto">
          <a:xfrm>
            <a:off x="320675" y="923925"/>
            <a:ext cx="933450" cy="30638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44040" name="Rectangle 58"/>
          <p:cNvSpPr>
            <a:spLocks noChangeArrowheads="1"/>
          </p:cNvSpPr>
          <p:nvPr/>
        </p:nvSpPr>
        <p:spPr bwMode="auto">
          <a:xfrm>
            <a:off x="317500" y="549275"/>
            <a:ext cx="85836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86050" indent="-2686050" eaLnBrk="0" hangingPunct="0">
              <a:spcBef>
                <a:spcPct val="50000"/>
              </a:spcBef>
              <a:tabLst>
                <a:tab pos="2282825" algn="l"/>
              </a:tabLst>
            </a:pPr>
            <a:r>
              <a:rPr lang="en-US" altLang="en-US" b="1">
                <a:solidFill>
                  <a:srgbClr val="3366FF"/>
                </a:solidFill>
                <a:latin typeface="Arial" charset="0"/>
              </a:rPr>
              <a:t>Sample Exercise 3.19</a:t>
            </a:r>
            <a:r>
              <a:rPr lang="en-US" altLang="en-US" b="1">
                <a:solidFill>
                  <a:srgbClr val="4C4BE5"/>
                </a:solidFill>
                <a:latin typeface="Arial" charset="0"/>
              </a:rPr>
              <a:t> </a:t>
            </a:r>
            <a:r>
              <a:rPr lang="en-US" altLang="en-US" b="1">
                <a:latin typeface="Arial" charset="0"/>
              </a:rPr>
              <a:t>Calculating the Amount of Product Formed  from a Limiting Reactant</a:t>
            </a:r>
          </a:p>
        </p:txBody>
      </p:sp>
      <p:sp>
        <p:nvSpPr>
          <p:cNvPr id="17" name="Text Box 18"/>
          <p:cNvSpPr txBox="1">
            <a:spLocks noChangeArrowheads="1"/>
          </p:cNvSpPr>
          <p:nvPr/>
        </p:nvSpPr>
        <p:spPr bwMode="auto">
          <a:xfrm>
            <a:off x="317500" y="3930650"/>
            <a:ext cx="8521700" cy="123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600" b="1">
                <a:solidFill>
                  <a:srgbClr val="3366FF"/>
                </a:solidFill>
                <a:latin typeface="Arial" charset="0"/>
              </a:rPr>
              <a:t>Practice Exercise 1</a:t>
            </a:r>
          </a:p>
          <a:p>
            <a:endParaRPr lang="en-US" altLang="en-US" sz="1000" b="1">
              <a:solidFill>
                <a:srgbClr val="3366FF"/>
              </a:solidFill>
              <a:latin typeface="Arial" charset="0"/>
            </a:endParaRPr>
          </a:p>
          <a:p>
            <a:r>
              <a:rPr lang="en-US" altLang="en-US" sz="1400"/>
              <a:t>Molten gallium reacts with arsenic to form the semiconductor, gallium arsenide, GaAs, used in light–emitting diodes and solar cells:</a:t>
            </a:r>
          </a:p>
          <a:p>
            <a:pPr algn="ctr"/>
            <a:r>
              <a:rPr lang="en-US" altLang="en-US" sz="1400"/>
              <a:t>Ga(</a:t>
            </a:r>
            <a:r>
              <a:rPr lang="en-US" altLang="en-US" sz="1400" i="1"/>
              <a:t>l</a:t>
            </a:r>
            <a:r>
              <a:rPr lang="en-US" altLang="en-US" sz="1400"/>
              <a:t>) + As(</a:t>
            </a:r>
            <a:r>
              <a:rPr lang="en-US" altLang="en-US" sz="1400" i="1"/>
              <a:t>s</a:t>
            </a:r>
            <a:r>
              <a:rPr lang="en-US" altLang="en-US" sz="1400"/>
              <a:t>)          GaAs(</a:t>
            </a:r>
            <a:r>
              <a:rPr lang="en-US" altLang="en-US" sz="1400" i="1"/>
              <a:t>s</a:t>
            </a:r>
            <a:r>
              <a:rPr lang="en-US" altLang="en-US" sz="1400"/>
              <a:t>) </a:t>
            </a:r>
          </a:p>
          <a:p>
            <a:endParaRPr lang="en-US" altLang="en-US" sz="1400"/>
          </a:p>
          <a:p>
            <a:r>
              <a:rPr lang="en-US" altLang="en-US" sz="1400"/>
              <a:t>If 4.00 g of gallium is reacted with 5.50 g of arsenic, how many grams of the excess reactant are left at the end of the reaction?</a:t>
            </a:r>
          </a:p>
          <a:p>
            <a:r>
              <a:rPr lang="en-US" altLang="en-US" sz="1400" b="1"/>
              <a:t>(a) </a:t>
            </a:r>
            <a:r>
              <a:rPr lang="en-US" sz="1400"/>
              <a:t>1.20 g As     </a:t>
            </a:r>
            <a:r>
              <a:rPr lang="en-US" altLang="en-US" sz="1400" b="1"/>
              <a:t>(b) </a:t>
            </a:r>
            <a:r>
              <a:rPr lang="en-US" sz="1400"/>
              <a:t>1.50 g As     </a:t>
            </a:r>
            <a:r>
              <a:rPr lang="en-US" altLang="en-US" sz="1400" b="1"/>
              <a:t>(c) </a:t>
            </a:r>
            <a:r>
              <a:rPr lang="en-US" sz="1400"/>
              <a:t>4.30 g As     </a:t>
            </a:r>
            <a:r>
              <a:rPr lang="en-US" altLang="en-US" sz="1400" b="1"/>
              <a:t>(d)</a:t>
            </a:r>
            <a:r>
              <a:rPr lang="en-US" altLang="en-US" sz="1400"/>
              <a:t> </a:t>
            </a:r>
            <a:r>
              <a:rPr lang="en-US" sz="1400"/>
              <a:t>8.30 g Ga</a:t>
            </a:r>
            <a:endParaRPr lang="en-US" altLang="en-US" sz="1400"/>
          </a:p>
        </p:txBody>
      </p:sp>
      <p:sp>
        <p:nvSpPr>
          <p:cNvPr id="44042"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6091" name="Picture 14" descr="W:\Victoria\55104 Brown WE\WE 3.19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3088" y="2398713"/>
            <a:ext cx="30734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l="42526" t="9157" r="47803" b="80331"/>
          <a:stretch>
            <a:fillRect/>
          </a:stretch>
        </p:blipFill>
        <p:spPr bwMode="auto">
          <a:xfrm>
            <a:off x="4560888" y="4868863"/>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99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99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99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9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7"/>
          <p:cNvSpPr>
            <a:spLocks noChangeShapeType="1"/>
          </p:cNvSpPr>
          <p:nvPr/>
        </p:nvSpPr>
        <p:spPr bwMode="auto">
          <a:xfrm>
            <a:off x="304800" y="304800"/>
            <a:ext cx="0" cy="292576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9" name="Line 10"/>
          <p:cNvSpPr>
            <a:spLocks noChangeShapeType="1"/>
          </p:cNvSpPr>
          <p:nvPr/>
        </p:nvSpPr>
        <p:spPr bwMode="auto">
          <a:xfrm>
            <a:off x="295275" y="3230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060" name="Group 11"/>
          <p:cNvGrpSpPr>
            <a:grpSpLocks/>
          </p:cNvGrpSpPr>
          <p:nvPr/>
        </p:nvGrpSpPr>
        <p:grpSpPr bwMode="auto">
          <a:xfrm>
            <a:off x="320675" y="2317750"/>
            <a:ext cx="7924800" cy="695325"/>
            <a:chOff x="192" y="1536"/>
            <a:chExt cx="4992" cy="438"/>
          </a:xfrm>
        </p:grpSpPr>
        <p:sp>
          <p:nvSpPr>
            <p:cNvPr id="45067"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45068"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45061" name="Line 19"/>
          <p:cNvSpPr>
            <a:spLocks noChangeShapeType="1"/>
          </p:cNvSpPr>
          <p:nvPr/>
        </p:nvSpPr>
        <p:spPr bwMode="auto">
          <a:xfrm>
            <a:off x="396875" y="128905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2" name="Rectangle 20"/>
          <p:cNvSpPr>
            <a:spLocks noChangeArrowheads="1"/>
          </p:cNvSpPr>
          <p:nvPr/>
        </p:nvSpPr>
        <p:spPr bwMode="auto">
          <a:xfrm>
            <a:off x="320675" y="923925"/>
            <a:ext cx="933450" cy="30638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45063" name="Rectangle 58"/>
          <p:cNvSpPr>
            <a:spLocks noChangeArrowheads="1"/>
          </p:cNvSpPr>
          <p:nvPr/>
        </p:nvSpPr>
        <p:spPr bwMode="auto">
          <a:xfrm>
            <a:off x="317500" y="547688"/>
            <a:ext cx="85836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86050" indent="-2686050" eaLnBrk="0" hangingPunct="0">
              <a:spcBef>
                <a:spcPct val="50000"/>
              </a:spcBef>
              <a:tabLst>
                <a:tab pos="2282825" algn="l"/>
              </a:tabLst>
            </a:pPr>
            <a:r>
              <a:rPr lang="en-US" altLang="en-US" b="1">
                <a:solidFill>
                  <a:srgbClr val="3366FF"/>
                </a:solidFill>
                <a:latin typeface="Arial" charset="0"/>
              </a:rPr>
              <a:t>Sample Exercise 3.19</a:t>
            </a:r>
            <a:r>
              <a:rPr lang="en-US" altLang="en-US" b="1">
                <a:solidFill>
                  <a:srgbClr val="4C4BE5"/>
                </a:solidFill>
                <a:latin typeface="Arial" charset="0"/>
              </a:rPr>
              <a:t> </a:t>
            </a:r>
            <a:r>
              <a:rPr lang="en-US" altLang="en-US" b="1">
                <a:latin typeface="Arial" charset="0"/>
              </a:rPr>
              <a:t>Calculating the Amount of Product Formed  from a Limiting Reactant</a:t>
            </a:r>
          </a:p>
        </p:txBody>
      </p:sp>
      <p:sp>
        <p:nvSpPr>
          <p:cNvPr id="16" name="Text Box 18"/>
          <p:cNvSpPr txBox="1">
            <a:spLocks noChangeArrowheads="1"/>
          </p:cNvSpPr>
          <p:nvPr/>
        </p:nvSpPr>
        <p:spPr bwMode="auto">
          <a:xfrm>
            <a:off x="320675" y="1303338"/>
            <a:ext cx="8521700" cy="185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600" b="1">
                <a:solidFill>
                  <a:srgbClr val="3366FF"/>
                </a:solidFill>
                <a:latin typeface="Arial" charset="0"/>
              </a:rPr>
              <a:t>Practice Exercise 2</a:t>
            </a:r>
          </a:p>
          <a:p>
            <a:endParaRPr lang="en-US" altLang="en-US" sz="1000" b="1">
              <a:solidFill>
                <a:srgbClr val="3366FF"/>
              </a:solidFill>
              <a:latin typeface="Arial" charset="0"/>
            </a:endParaRPr>
          </a:p>
          <a:p>
            <a:r>
              <a:rPr lang="en-US" altLang="en-US" sz="1400"/>
              <a:t>When a 2.00-g strip of zinc metal is placed in an aqueous solution containing 2.50 g of silver nitrate, the reaction is</a:t>
            </a:r>
            <a:endParaRPr lang="en-US" altLang="en-US" sz="800"/>
          </a:p>
          <a:p>
            <a:pPr algn="ctr">
              <a:spcBef>
                <a:spcPct val="50000"/>
              </a:spcBef>
            </a:pPr>
            <a:r>
              <a:rPr lang="en-US" altLang="en-US" sz="1400"/>
              <a:t>Zn(</a:t>
            </a:r>
            <a:r>
              <a:rPr lang="en-US" altLang="en-US" sz="1400" i="1"/>
              <a:t>s</a:t>
            </a:r>
            <a:r>
              <a:rPr lang="en-US" altLang="en-US" sz="1400"/>
              <a:t>) + 2 AgNO</a:t>
            </a:r>
            <a:r>
              <a:rPr lang="en-US" altLang="en-US" sz="1400" baseline="-25000"/>
              <a:t>3</a:t>
            </a:r>
            <a:r>
              <a:rPr lang="en-US" altLang="en-US" sz="1400"/>
              <a:t>(</a:t>
            </a:r>
            <a:r>
              <a:rPr lang="en-US" altLang="en-US" sz="1400" i="1"/>
              <a:t>aq</a:t>
            </a:r>
            <a:r>
              <a:rPr lang="en-US" altLang="en-US" sz="1400"/>
              <a:t>)           2 Ag(</a:t>
            </a:r>
            <a:r>
              <a:rPr lang="en-US" altLang="en-US" sz="1400" i="1"/>
              <a:t>s</a:t>
            </a:r>
            <a:r>
              <a:rPr lang="en-US" altLang="en-US" sz="1400"/>
              <a:t>) + Zn(NO</a:t>
            </a:r>
            <a:r>
              <a:rPr lang="en-US" altLang="en-US" sz="1400" baseline="-25000"/>
              <a:t>3</a:t>
            </a:r>
            <a:r>
              <a:rPr lang="en-US" altLang="en-US" sz="1400"/>
              <a:t>)</a:t>
            </a:r>
            <a:r>
              <a:rPr lang="en-US" altLang="en-US" sz="1400" baseline="-25000"/>
              <a:t>2</a:t>
            </a:r>
            <a:r>
              <a:rPr lang="en-US" altLang="en-US" sz="1400"/>
              <a:t>(</a:t>
            </a:r>
            <a:r>
              <a:rPr lang="en-US" altLang="en-US" sz="1400" i="1"/>
              <a:t>aq</a:t>
            </a:r>
            <a:r>
              <a:rPr lang="en-US" altLang="en-US" sz="1400"/>
              <a:t>)</a:t>
            </a:r>
          </a:p>
          <a:p>
            <a:pPr>
              <a:spcBef>
                <a:spcPct val="50000"/>
              </a:spcBef>
            </a:pPr>
            <a:endParaRPr lang="en-US" altLang="en-US" sz="1000"/>
          </a:p>
          <a:p>
            <a:pPr>
              <a:spcBef>
                <a:spcPct val="50000"/>
              </a:spcBef>
            </a:pPr>
            <a:r>
              <a:rPr lang="en-US" altLang="en-US" sz="1400" b="1"/>
              <a:t>(a) </a:t>
            </a:r>
            <a:r>
              <a:rPr lang="en-US" altLang="en-US" sz="1400"/>
              <a:t>Which reactant is limiting? </a:t>
            </a:r>
            <a:r>
              <a:rPr lang="en-US" altLang="en-US" sz="1400" b="1"/>
              <a:t>(b)</a:t>
            </a:r>
            <a:r>
              <a:rPr lang="en-US" altLang="en-US" sz="1400"/>
              <a:t> How many grams of Ag form? </a:t>
            </a:r>
            <a:r>
              <a:rPr lang="en-US" altLang="en-US" sz="1400" b="1"/>
              <a:t>(c) </a:t>
            </a:r>
            <a:r>
              <a:rPr lang="en-US" altLang="en-US" sz="1400"/>
              <a:t>How many grams of Zn(NO</a:t>
            </a:r>
            <a:r>
              <a:rPr lang="en-US" altLang="en-US" sz="1400" baseline="-25000"/>
              <a:t>3</a:t>
            </a:r>
            <a:r>
              <a:rPr lang="en-US" altLang="en-US" sz="1400"/>
              <a:t>)</a:t>
            </a:r>
            <a:r>
              <a:rPr lang="en-US" altLang="en-US" sz="1400" baseline="-25000"/>
              <a:t>2</a:t>
            </a:r>
            <a:r>
              <a:rPr lang="en-US" altLang="en-US" sz="1400"/>
              <a:t> form? </a:t>
            </a:r>
            <a:br>
              <a:rPr lang="en-US" altLang="en-US" sz="1400"/>
            </a:br>
            <a:r>
              <a:rPr lang="en-US" altLang="en-US" sz="1400" b="1"/>
              <a:t>(d) </a:t>
            </a:r>
            <a:r>
              <a:rPr lang="en-US" altLang="en-US" sz="1400"/>
              <a:t>How many grams of the excess reactant are left at the end of the reaction?</a:t>
            </a:r>
          </a:p>
        </p:txBody>
      </p:sp>
      <p:sp>
        <p:nvSpPr>
          <p:cNvPr id="45065"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4279900" y="2149475"/>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7"/>
          <p:cNvSpPr>
            <a:spLocks noChangeShapeType="1"/>
          </p:cNvSpPr>
          <p:nvPr/>
        </p:nvSpPr>
        <p:spPr bwMode="auto">
          <a:xfrm>
            <a:off x="304800" y="304800"/>
            <a:ext cx="0" cy="557847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3" name="Line 10"/>
          <p:cNvSpPr>
            <a:spLocks noChangeShapeType="1"/>
          </p:cNvSpPr>
          <p:nvPr/>
        </p:nvSpPr>
        <p:spPr bwMode="auto">
          <a:xfrm>
            <a:off x="295275" y="58737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084" name="Group 14"/>
          <p:cNvGrpSpPr>
            <a:grpSpLocks/>
          </p:cNvGrpSpPr>
          <p:nvPr/>
        </p:nvGrpSpPr>
        <p:grpSpPr bwMode="auto">
          <a:xfrm>
            <a:off x="304800" y="3733800"/>
            <a:ext cx="7924800" cy="695325"/>
            <a:chOff x="192" y="1536"/>
            <a:chExt cx="4992" cy="438"/>
          </a:xfrm>
        </p:grpSpPr>
        <p:sp>
          <p:nvSpPr>
            <p:cNvPr id="46093"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46094"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2945" name="Text Box 17"/>
          <p:cNvSpPr txBox="1">
            <a:spLocks noChangeArrowheads="1"/>
          </p:cNvSpPr>
          <p:nvPr/>
        </p:nvSpPr>
        <p:spPr bwMode="auto">
          <a:xfrm>
            <a:off x="320675" y="2657465"/>
            <a:ext cx="8472488" cy="177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marL="283464" lvl="0" indent="-283464" eaLnBrk="0" hangingPunct="0">
              <a:defRPr/>
            </a:pPr>
            <a:r>
              <a:rPr lang="en-US" altLang="en-US" sz="1600" b="1" dirty="0">
                <a:solidFill>
                  <a:srgbClr val="3366FF"/>
                </a:solidFill>
                <a:latin typeface="Arial" pitchFamily="34" charset="0"/>
                <a:ea typeface="ＭＳ Ｐゴシック" pitchFamily="34" charset="-128"/>
                <a:cs typeface="Arial" pitchFamily="34" charset="0"/>
              </a:rPr>
              <a:t>Solution</a:t>
            </a:r>
            <a:endParaRPr lang="en-US" altLang="en-US" sz="1600" dirty="0">
              <a:solidFill>
                <a:srgbClr val="FFFFFF"/>
              </a:solidFill>
              <a:latin typeface="Arial" pitchFamily="34" charset="0"/>
              <a:ea typeface="ＭＳ Ｐゴシック" pitchFamily="34" charset="-128"/>
              <a:cs typeface="Arial" pitchFamily="34" charset="0"/>
            </a:endParaRPr>
          </a:p>
          <a:p>
            <a:pPr marL="283464" lvl="0" indent="-283464" eaLnBrk="0" hangingPunct="0">
              <a:defRPr/>
            </a:pPr>
            <a:endParaRPr lang="en-US" sz="1000" b="1" dirty="0">
              <a:solidFill>
                <a:srgbClr val="000000"/>
              </a:solidFill>
              <a:ea typeface="ＭＳ Ｐゴシック" pitchFamily="34" charset="-128"/>
            </a:endParaRPr>
          </a:p>
          <a:p>
            <a:pPr marL="0" lvl="0" indent="0" eaLnBrk="0" hangingPunct="0">
              <a:defRPr/>
            </a:pPr>
            <a:r>
              <a:rPr lang="en-US" sz="1400" b="1" dirty="0"/>
              <a:t>Analyze </a:t>
            </a:r>
            <a:r>
              <a:rPr lang="en-US" sz="1400" dirty="0"/>
              <a:t>We are given a chemical equation and the quantity of the limiting reactant (25.0 g of </a:t>
            </a:r>
            <a:r>
              <a:rPr lang="en-US" altLang="en-US" sz="1400" dirty="0">
                <a:cs typeface="Arial" charset="0"/>
              </a:rPr>
              <a:t>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12</a:t>
            </a:r>
            <a:r>
              <a:rPr lang="en-US" sz="1400" dirty="0"/>
              <a:t>). We are asked to calculate the theoretical yield of a product </a:t>
            </a:r>
            <a:r>
              <a:rPr lang="en-US" altLang="en-US" sz="1400" dirty="0">
                <a:cs typeface="Arial" charset="0"/>
              </a:rPr>
              <a:t>H</a:t>
            </a:r>
            <a:r>
              <a:rPr lang="en-US" altLang="en-US" sz="1400" baseline="-25000" dirty="0">
                <a:cs typeface="Arial" charset="0"/>
              </a:rPr>
              <a:t>2</a:t>
            </a:r>
            <a:r>
              <a:rPr lang="en-US" altLang="en-US" sz="1400" dirty="0">
                <a:cs typeface="Arial" charset="0"/>
              </a:rPr>
              <a:t>C</a:t>
            </a:r>
            <a:r>
              <a:rPr lang="en-US" altLang="en-US" sz="1400" baseline="-25000" dirty="0">
                <a:cs typeface="Arial" charset="0"/>
              </a:rPr>
              <a:t>6</a:t>
            </a:r>
            <a:r>
              <a:rPr lang="en-US" altLang="en-US" sz="1400" dirty="0">
                <a:cs typeface="Arial" charset="0"/>
              </a:rPr>
              <a:t>H</a:t>
            </a:r>
            <a:r>
              <a:rPr lang="en-US" altLang="en-US" sz="1400" baseline="-25000" dirty="0">
                <a:cs typeface="Arial" charset="0"/>
              </a:rPr>
              <a:t>8</a:t>
            </a:r>
            <a:r>
              <a:rPr lang="en-US" altLang="en-US" sz="1400" dirty="0">
                <a:cs typeface="Arial" charset="0"/>
              </a:rPr>
              <a:t>O</a:t>
            </a:r>
            <a:r>
              <a:rPr lang="en-US" altLang="en-US" sz="1400" baseline="-25000" dirty="0">
                <a:cs typeface="Arial" charset="0"/>
              </a:rPr>
              <a:t>4</a:t>
            </a:r>
            <a:r>
              <a:rPr lang="en-US" sz="1400" dirty="0"/>
              <a:t> and the percent yield if only 33.5 g of product is obtained.</a:t>
            </a:r>
          </a:p>
          <a:p>
            <a:pPr marL="0" indent="0">
              <a:defRPr/>
            </a:pPr>
            <a:endParaRPr lang="en-US" sz="1000" dirty="0"/>
          </a:p>
          <a:p>
            <a:pPr marL="0" indent="0" eaLnBrk="0" hangingPunct="0">
              <a:spcBef>
                <a:spcPts val="0"/>
              </a:spcBef>
              <a:defRPr/>
            </a:pPr>
            <a:r>
              <a:rPr lang="en-US" sz="1400" b="1" dirty="0"/>
              <a:t>Plan </a:t>
            </a:r>
            <a:endParaRPr lang="en-US" sz="1400" dirty="0"/>
          </a:p>
          <a:p>
            <a:pPr marL="285750" indent="-285750">
              <a:defRPr/>
            </a:pPr>
            <a:r>
              <a:rPr lang="en-US" sz="1400" b="1" dirty="0"/>
              <a:t>(a)  </a:t>
            </a:r>
            <a:r>
              <a:rPr lang="en-US" sz="1400" dirty="0"/>
              <a:t>The theoretical yield, which is the calculated quantity of </a:t>
            </a:r>
            <a:r>
              <a:rPr lang="en-US" sz="1400" dirty="0" err="1"/>
              <a:t>adipic</a:t>
            </a:r>
            <a:r>
              <a:rPr lang="en-US" sz="1400" dirty="0"/>
              <a:t> acid formed, can be calculated using the sequence of conversions shown in Figure 3.16.</a:t>
            </a:r>
            <a:endParaRPr lang="en-US" sz="900" dirty="0"/>
          </a:p>
          <a:p>
            <a:pPr marL="285750" indent="-285750">
              <a:defRPr/>
            </a:pPr>
            <a:r>
              <a:rPr lang="en-US" sz="1400" b="1" dirty="0"/>
              <a:t>(b)	</a:t>
            </a:r>
            <a:r>
              <a:rPr lang="en-US" sz="1400" dirty="0"/>
              <a:t>The percent yield is calculated by using Equation 3.14 to compare the given actual yield (33.5 g) with the theoretical yield.</a:t>
            </a:r>
          </a:p>
          <a:p>
            <a:pPr marL="285750" indent="-285750">
              <a:defRPr/>
            </a:pPr>
            <a:endParaRPr lang="en-US" sz="1400" b="1" dirty="0"/>
          </a:p>
          <a:p>
            <a:pPr eaLnBrk="0" hangingPunct="0">
              <a:spcBef>
                <a:spcPts val="0"/>
              </a:spcBef>
              <a:defRPr/>
            </a:pPr>
            <a:r>
              <a:rPr lang="en-US" sz="1400" b="1" dirty="0"/>
              <a:t>Solve </a:t>
            </a:r>
            <a:endParaRPr lang="en-US" sz="1400" dirty="0"/>
          </a:p>
          <a:p>
            <a:pPr marL="283464" indent="-283464" eaLnBrk="0" hangingPunct="0">
              <a:spcBef>
                <a:spcPct val="50000"/>
              </a:spcBef>
              <a:defRPr/>
            </a:pPr>
            <a:r>
              <a:rPr lang="en-US" sz="1400" b="1" dirty="0"/>
              <a:t>(a)</a:t>
            </a:r>
            <a:r>
              <a:rPr lang="en-US" sz="1400" dirty="0"/>
              <a:t>	The theoretical yield is:</a:t>
            </a:r>
            <a:endParaRPr lang="en-US" sz="1400" b="1" dirty="0"/>
          </a:p>
        </p:txBody>
      </p:sp>
      <p:sp>
        <p:nvSpPr>
          <p:cNvPr id="46087" name="Rectangle 20"/>
          <p:cNvSpPr>
            <a:spLocks noChangeArrowheads="1"/>
          </p:cNvSpPr>
          <p:nvPr/>
        </p:nvSpPr>
        <p:spPr bwMode="auto">
          <a:xfrm>
            <a:off x="320675" y="769938"/>
            <a:ext cx="8547100" cy="17938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spAutoFit/>
          </a:bodyPr>
          <a:lstStyle/>
          <a:p>
            <a:pPr eaLnBrk="0" hangingPunct="0">
              <a:spcBef>
                <a:spcPct val="50000"/>
              </a:spcBef>
            </a:pPr>
            <a:r>
              <a:rPr lang="en-US" altLang="en-US" sz="1400"/>
              <a:t>Adipic acid, H</a:t>
            </a:r>
            <a:r>
              <a:rPr lang="en-US" altLang="en-US" sz="1400" baseline="-25000"/>
              <a:t>2</a:t>
            </a:r>
            <a:r>
              <a:rPr lang="en-US" altLang="en-US" sz="1400"/>
              <a:t>C</a:t>
            </a:r>
            <a:r>
              <a:rPr lang="en-US" altLang="en-US" sz="1400" baseline="-25000"/>
              <a:t>6</a:t>
            </a:r>
            <a:r>
              <a:rPr lang="en-US" altLang="en-US" sz="1400"/>
              <a:t>H</a:t>
            </a:r>
            <a:r>
              <a:rPr lang="en-US" altLang="en-US" sz="1400" baseline="-25000"/>
              <a:t>8</a:t>
            </a:r>
            <a:r>
              <a:rPr lang="en-US" altLang="en-US" sz="1400"/>
              <a:t>O</a:t>
            </a:r>
            <a:r>
              <a:rPr lang="en-US" altLang="en-US" sz="1400" baseline="-25000"/>
              <a:t>4</a:t>
            </a:r>
            <a:r>
              <a:rPr lang="en-US" altLang="en-US" sz="1400"/>
              <a:t>, used to produce nylon, is made commercially by a reaction between cyclohexane (C</a:t>
            </a:r>
            <a:r>
              <a:rPr lang="en-US" altLang="en-US" sz="1400" baseline="-25000"/>
              <a:t>6</a:t>
            </a:r>
            <a:r>
              <a:rPr lang="en-US" altLang="en-US" sz="1400"/>
              <a:t>H</a:t>
            </a:r>
            <a:r>
              <a:rPr lang="en-US" altLang="en-US" sz="1400" baseline="-25000"/>
              <a:t>12</a:t>
            </a:r>
            <a:r>
              <a:rPr lang="en-US" altLang="en-US" sz="1400"/>
              <a:t>) and O</a:t>
            </a:r>
            <a:r>
              <a:rPr lang="en-US" altLang="en-US" sz="1400" baseline="-25000"/>
              <a:t>2</a:t>
            </a:r>
            <a:r>
              <a:rPr lang="en-US" altLang="en-US" sz="1400"/>
              <a:t>:</a:t>
            </a:r>
            <a:endParaRPr lang="en-US" altLang="en-US" sz="1200"/>
          </a:p>
          <a:p>
            <a:pPr algn="ctr" eaLnBrk="0" hangingPunct="0">
              <a:spcBef>
                <a:spcPct val="50000"/>
              </a:spcBef>
            </a:pPr>
            <a:r>
              <a:rPr lang="en-US" altLang="en-US" sz="1400"/>
              <a:t>2 C</a:t>
            </a:r>
            <a:r>
              <a:rPr lang="en-US" altLang="en-US" sz="1400" baseline="-25000"/>
              <a:t>6</a:t>
            </a:r>
            <a:r>
              <a:rPr lang="en-US" altLang="en-US" sz="1400"/>
              <a:t>H</a:t>
            </a:r>
            <a:r>
              <a:rPr lang="en-US" altLang="en-US" sz="1400" baseline="-25000"/>
              <a:t>12 </a:t>
            </a:r>
            <a:r>
              <a:rPr lang="en-US" altLang="en-US" sz="1400"/>
              <a:t>(</a:t>
            </a:r>
            <a:r>
              <a:rPr lang="en-US" altLang="en-US" sz="1400" i="1"/>
              <a:t>l</a:t>
            </a:r>
            <a:r>
              <a:rPr lang="en-US" altLang="en-US" sz="1400"/>
              <a:t>) + 5 O</a:t>
            </a:r>
            <a:r>
              <a:rPr lang="en-US" altLang="en-US" sz="1400" baseline="-25000"/>
              <a:t>2</a:t>
            </a:r>
            <a:r>
              <a:rPr lang="en-US" altLang="en-US" sz="1400"/>
              <a:t>(</a:t>
            </a:r>
            <a:r>
              <a:rPr lang="en-US" altLang="en-US" sz="1400" i="1"/>
              <a:t>g</a:t>
            </a:r>
            <a:r>
              <a:rPr lang="en-US" altLang="en-US" sz="1400"/>
              <a:t>)           2 H</a:t>
            </a:r>
            <a:r>
              <a:rPr lang="en-US" altLang="en-US" sz="1400" baseline="-25000"/>
              <a:t>2</a:t>
            </a:r>
            <a:r>
              <a:rPr lang="en-US" altLang="en-US" sz="1400"/>
              <a:t>C</a:t>
            </a:r>
            <a:r>
              <a:rPr lang="en-US" altLang="en-US" sz="1400" baseline="-25000"/>
              <a:t>6</a:t>
            </a:r>
            <a:r>
              <a:rPr lang="en-US" altLang="en-US" sz="1400"/>
              <a:t>H</a:t>
            </a:r>
            <a:r>
              <a:rPr lang="en-US" altLang="en-US" sz="1400" baseline="-25000"/>
              <a:t>8</a:t>
            </a:r>
            <a:r>
              <a:rPr lang="en-US" altLang="en-US" sz="1400"/>
              <a:t>O</a:t>
            </a:r>
            <a:r>
              <a:rPr lang="en-US" altLang="en-US" sz="1400" baseline="-25000"/>
              <a:t>4</a:t>
            </a:r>
            <a:r>
              <a:rPr lang="en-US" altLang="en-US" sz="1400"/>
              <a:t>(</a:t>
            </a:r>
            <a:r>
              <a:rPr lang="en-US" altLang="en-US" sz="1400" i="1"/>
              <a:t>l</a:t>
            </a:r>
            <a:r>
              <a:rPr lang="en-US" altLang="en-US" sz="1400"/>
              <a:t>) + 2 H</a:t>
            </a:r>
            <a:r>
              <a:rPr lang="en-US" altLang="en-US" sz="1400" baseline="-25000"/>
              <a:t>2</a:t>
            </a:r>
            <a:r>
              <a:rPr lang="en-US" altLang="en-US" sz="1400"/>
              <a:t>O(</a:t>
            </a:r>
            <a:r>
              <a:rPr lang="en-US" altLang="en-US" sz="1400" i="1"/>
              <a:t>g</a:t>
            </a:r>
            <a:r>
              <a:rPr lang="en-US" altLang="en-US" sz="1400"/>
              <a:t>)</a:t>
            </a:r>
          </a:p>
          <a:p>
            <a:pPr eaLnBrk="0" hangingPunct="0">
              <a:spcBef>
                <a:spcPct val="20000"/>
              </a:spcBef>
            </a:pPr>
            <a:endParaRPr lang="en-US" altLang="en-US" sz="1400" b="1"/>
          </a:p>
          <a:p>
            <a:pPr eaLnBrk="0" hangingPunct="0">
              <a:spcBef>
                <a:spcPct val="20000"/>
              </a:spcBef>
            </a:pPr>
            <a:r>
              <a:rPr lang="en-US" altLang="en-US" sz="1400" b="1"/>
              <a:t>(a) </a:t>
            </a:r>
            <a:r>
              <a:rPr lang="en-US" sz="1400"/>
              <a:t>Assume that you carry out this reaction with 25.0 g of cyclohexane and that cyclohexane is the limiting reactant. What is the theoretical yield of adipic acid? </a:t>
            </a:r>
            <a:r>
              <a:rPr lang="en-US" altLang="en-US" sz="1400" b="1"/>
              <a:t>(b)</a:t>
            </a:r>
            <a:r>
              <a:rPr lang="en-US" altLang="en-US" sz="1400"/>
              <a:t> </a:t>
            </a:r>
            <a:r>
              <a:rPr lang="en-US" sz="1400"/>
              <a:t>If you obtain 33.5 g of adipic acid, what is the percent yield for the reaction?</a:t>
            </a:r>
            <a:endParaRPr lang="en-US" altLang="en-US" sz="1400"/>
          </a:p>
        </p:txBody>
      </p:sp>
      <p:sp>
        <p:nvSpPr>
          <p:cNvPr id="46088" name="Line 19"/>
          <p:cNvSpPr>
            <a:spLocks noChangeShapeType="1"/>
          </p:cNvSpPr>
          <p:nvPr/>
        </p:nvSpPr>
        <p:spPr bwMode="auto">
          <a:xfrm>
            <a:off x="396875" y="264636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9" name="Rectangle 58"/>
          <p:cNvSpPr>
            <a:spLocks noChangeArrowheads="1"/>
          </p:cNvSpPr>
          <p:nvPr/>
        </p:nvSpPr>
        <p:spPr bwMode="auto">
          <a:xfrm>
            <a:off x="317500" y="396875"/>
            <a:ext cx="8824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25725" indent="-2625725" eaLnBrk="0" hangingPunct="0">
              <a:spcBef>
                <a:spcPct val="50000"/>
              </a:spcBef>
            </a:pPr>
            <a:r>
              <a:rPr lang="en-US" altLang="en-US" b="1">
                <a:solidFill>
                  <a:srgbClr val="3366FF"/>
                </a:solidFill>
                <a:latin typeface="Arial" charset="0"/>
              </a:rPr>
              <a:t>Sample Exercise 3.20</a:t>
            </a:r>
            <a:r>
              <a:rPr lang="en-US" altLang="en-US" b="1">
                <a:solidFill>
                  <a:srgbClr val="4C4BE5"/>
                </a:solidFill>
                <a:latin typeface="Arial" charset="0"/>
              </a:rPr>
              <a:t> </a:t>
            </a:r>
            <a:r>
              <a:rPr lang="en-US" altLang="en-US" b="1">
                <a:latin typeface="Arial" charset="0"/>
              </a:rPr>
              <a:t>Calculating Theoretical Yield and Percent Yield</a:t>
            </a:r>
          </a:p>
        </p:txBody>
      </p:sp>
      <p:sp>
        <p:nvSpPr>
          <p:cNvPr id="46090"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8139" name="Picture 14" descr="W:\Victoria\55104 Brown WE\WE 3.2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850" y="5226050"/>
            <a:ext cx="60039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14"/>
          <p:cNvPicPr>
            <a:picLocks noChangeAspect="1"/>
          </p:cNvPicPr>
          <p:nvPr/>
        </p:nvPicPr>
        <p:blipFill>
          <a:blip r:embed="rId4">
            <a:extLst>
              <a:ext uri="{28A0092B-C50C-407E-A947-70E740481C1C}">
                <a14:useLocalDpi xmlns:a14="http://schemas.microsoft.com/office/drawing/2010/main" val="0"/>
              </a:ext>
            </a:extLst>
          </a:blip>
          <a:srcRect l="42526" t="9157" r="47803" b="80331"/>
          <a:stretch>
            <a:fillRect/>
          </a:stretch>
        </p:blipFill>
        <p:spPr bwMode="auto">
          <a:xfrm>
            <a:off x="4188509" y="1428750"/>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94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294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94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94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294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7"/>
          <p:cNvSpPr>
            <a:spLocks noChangeShapeType="1"/>
          </p:cNvSpPr>
          <p:nvPr/>
        </p:nvSpPr>
        <p:spPr bwMode="auto">
          <a:xfrm>
            <a:off x="304800" y="304800"/>
            <a:ext cx="0" cy="561181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07" name="Line 10"/>
          <p:cNvSpPr>
            <a:spLocks noChangeShapeType="1"/>
          </p:cNvSpPr>
          <p:nvPr/>
        </p:nvSpPr>
        <p:spPr bwMode="auto">
          <a:xfrm>
            <a:off x="295275" y="591661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7108" name="Group 11"/>
          <p:cNvGrpSpPr>
            <a:grpSpLocks/>
          </p:cNvGrpSpPr>
          <p:nvPr/>
        </p:nvGrpSpPr>
        <p:grpSpPr bwMode="auto">
          <a:xfrm>
            <a:off x="320675" y="2317750"/>
            <a:ext cx="7924800" cy="695325"/>
            <a:chOff x="192" y="1536"/>
            <a:chExt cx="4992" cy="438"/>
          </a:xfrm>
        </p:grpSpPr>
        <p:sp>
          <p:nvSpPr>
            <p:cNvPr id="47116"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47117"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254994" name="Text Box 18"/>
          <p:cNvSpPr txBox="1">
            <a:spLocks noChangeArrowheads="1"/>
          </p:cNvSpPr>
          <p:nvPr/>
        </p:nvSpPr>
        <p:spPr bwMode="auto">
          <a:xfrm>
            <a:off x="320675" y="1130300"/>
            <a:ext cx="8521700" cy="336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3200">
                <a:solidFill>
                  <a:schemeClr val="tx1"/>
                </a:solidFill>
                <a:latin typeface="Times New Roman" pitchFamily="18" charset="0"/>
                <a:ea typeface="ＭＳ Ｐゴシック" pitchFamily="34" charset="-128"/>
              </a:defRPr>
            </a:lvl1pPr>
            <a:lvl2pPr>
              <a:defRPr sz="2800">
                <a:solidFill>
                  <a:schemeClr val="tx1"/>
                </a:solidFill>
                <a:latin typeface="Times New Roman" pitchFamily="18" charset="0"/>
                <a:ea typeface="ＭＳ Ｐゴシック" pitchFamily="34" charset="-128"/>
              </a:defRPr>
            </a:lvl2pPr>
            <a:lvl3pPr>
              <a:defRPr sz="2400">
                <a:solidFill>
                  <a:schemeClr val="tx1"/>
                </a:solidFill>
                <a:latin typeface="Times New Roman" pitchFamily="18" charset="0"/>
                <a:ea typeface="ＭＳ Ｐゴシック" pitchFamily="34" charset="-128"/>
              </a:defRPr>
            </a:lvl3pPr>
            <a:lvl4pPr>
              <a:defRPr sz="2000">
                <a:solidFill>
                  <a:schemeClr val="tx1"/>
                </a:solidFill>
                <a:latin typeface="Times New Roman" pitchFamily="18" charset="0"/>
                <a:ea typeface="ＭＳ Ｐゴシック" pitchFamily="34" charset="-128"/>
              </a:defRPr>
            </a:lvl4pPr>
            <a:lvl5pPr>
              <a:defRPr sz="2000">
                <a:solidFill>
                  <a:schemeClr val="tx1"/>
                </a:solidFill>
                <a:latin typeface="Times New Roman" pitchFamily="18" charset="0"/>
                <a:ea typeface="ＭＳ Ｐゴシック" pitchFamily="34" charset="-128"/>
              </a:defRPr>
            </a:lvl5pPr>
            <a:lvl6pPr eaLnBrk="0" hangingPunct="0">
              <a:defRPr sz="2000">
                <a:solidFill>
                  <a:schemeClr val="tx1"/>
                </a:solidFill>
                <a:latin typeface="Times New Roman" pitchFamily="18" charset="0"/>
                <a:ea typeface="ＭＳ Ｐゴシック" pitchFamily="34" charset="-128"/>
              </a:defRPr>
            </a:lvl6pPr>
            <a:lvl7pPr eaLnBrk="0" hangingPunct="0">
              <a:defRPr sz="2000">
                <a:solidFill>
                  <a:schemeClr val="tx1"/>
                </a:solidFill>
                <a:latin typeface="Times New Roman" pitchFamily="18" charset="0"/>
                <a:ea typeface="ＭＳ Ｐゴシック" pitchFamily="34" charset="-128"/>
              </a:defRPr>
            </a:lvl7pPr>
            <a:lvl8pPr eaLnBrk="0" hangingPunct="0">
              <a:defRPr sz="2000">
                <a:solidFill>
                  <a:schemeClr val="tx1"/>
                </a:solidFill>
                <a:latin typeface="Times New Roman" pitchFamily="18" charset="0"/>
                <a:ea typeface="ＭＳ Ｐゴシック" pitchFamily="34" charset="-128"/>
              </a:defRPr>
            </a:lvl8pPr>
            <a:lvl9pPr eaLnBrk="0" hangingPunct="0">
              <a:defRPr sz="2000">
                <a:solidFill>
                  <a:schemeClr val="tx1"/>
                </a:solidFill>
                <a:latin typeface="Times New Roman" pitchFamily="18" charset="0"/>
                <a:ea typeface="ＭＳ Ｐゴシック" pitchFamily="34" charset="-128"/>
              </a:defRPr>
            </a:lvl9pPr>
          </a:lstStyle>
          <a:p>
            <a:pPr marL="283464" indent="-283464" eaLnBrk="0" hangingPunct="0">
              <a:spcBef>
                <a:spcPct val="50000"/>
              </a:spcBef>
              <a:defRPr/>
            </a:pPr>
            <a:r>
              <a:rPr lang="en-US" sz="1400" b="1" dirty="0">
                <a:cs typeface="Arial" charset="0"/>
              </a:rPr>
              <a:t>(b)	</a:t>
            </a:r>
            <a:r>
              <a:rPr lang="en-US" sz="1400" dirty="0">
                <a:cs typeface="Arial" charset="0"/>
              </a:rPr>
              <a:t>The percent yield is:</a:t>
            </a:r>
            <a:endParaRPr lang="en-US" sz="1400" b="1" dirty="0">
              <a:cs typeface="Arial" charset="0"/>
            </a:endParaRPr>
          </a:p>
          <a:p>
            <a:pPr eaLnBrk="0" hangingPunct="0">
              <a:spcBef>
                <a:spcPct val="50000"/>
              </a:spcBef>
              <a:defRPr/>
            </a:pPr>
            <a:endParaRPr lang="en-US" sz="1400" b="1" dirty="0">
              <a:solidFill>
                <a:srgbClr val="000000"/>
              </a:solidFill>
              <a:cs typeface="Arial" charset="0"/>
            </a:endParaRPr>
          </a:p>
          <a:p>
            <a:pPr>
              <a:defRPr/>
            </a:pPr>
            <a:r>
              <a:rPr lang="en-US" sz="1400" b="1" dirty="0">
                <a:solidFill>
                  <a:srgbClr val="000000"/>
                </a:solidFill>
                <a:cs typeface="Arial" charset="0"/>
              </a:rPr>
              <a:t>Check </a:t>
            </a:r>
            <a:r>
              <a:rPr lang="en-US" sz="1400" dirty="0">
                <a:cs typeface="Arial" charset="0"/>
              </a:rPr>
              <a:t>We can check our answer in </a:t>
            </a:r>
            <a:r>
              <a:rPr lang="en-US" sz="1400" b="1" dirty="0">
                <a:cs typeface="Arial" charset="0"/>
              </a:rPr>
              <a:t>(a) </a:t>
            </a:r>
            <a:r>
              <a:rPr lang="en-US" sz="1400" dirty="0">
                <a:cs typeface="Arial" charset="0"/>
              </a:rPr>
              <a:t>by doing a ballpark calculation. From the balanced equation we know that each mole of cyclohexane gives 1 </a:t>
            </a:r>
            <a:r>
              <a:rPr lang="en-US" sz="1400" dirty="0" err="1">
                <a:cs typeface="Arial" charset="0"/>
              </a:rPr>
              <a:t>mol</a:t>
            </a:r>
            <a:r>
              <a:rPr lang="en-US" sz="1400" dirty="0">
                <a:cs typeface="Arial" charset="0"/>
              </a:rPr>
              <a:t> </a:t>
            </a:r>
            <a:r>
              <a:rPr lang="en-US" sz="1400" dirty="0" err="1">
                <a:cs typeface="Arial" charset="0"/>
              </a:rPr>
              <a:t>adipic</a:t>
            </a:r>
            <a:r>
              <a:rPr lang="en-US" sz="1400" dirty="0">
                <a:cs typeface="Arial" charset="0"/>
              </a:rPr>
              <a:t> acid. We have 25</a:t>
            </a:r>
            <a:r>
              <a:rPr lang="en-US" sz="1400" dirty="0">
                <a:solidFill>
                  <a:srgbClr val="000000"/>
                </a:solidFill>
                <a:cs typeface="Arial" charset="0"/>
              </a:rPr>
              <a:t>/</a:t>
            </a:r>
            <a:r>
              <a:rPr lang="en-US" sz="1400" dirty="0">
                <a:cs typeface="Arial" charset="0"/>
              </a:rPr>
              <a:t>84 ≈ 25/75 = 0.3 </a:t>
            </a:r>
            <a:r>
              <a:rPr lang="en-US" sz="1400" dirty="0" err="1">
                <a:cs typeface="Arial" charset="0"/>
              </a:rPr>
              <a:t>mol</a:t>
            </a:r>
            <a:r>
              <a:rPr lang="en-US" sz="1400" dirty="0">
                <a:cs typeface="Arial" charset="0"/>
              </a:rPr>
              <a:t> hexane, so we expect 0.3 </a:t>
            </a:r>
            <a:r>
              <a:rPr lang="en-US" sz="1400" dirty="0" err="1">
                <a:cs typeface="Arial" charset="0"/>
              </a:rPr>
              <a:t>mol</a:t>
            </a:r>
            <a:r>
              <a:rPr lang="en-US" sz="1400" dirty="0">
                <a:cs typeface="Arial" charset="0"/>
              </a:rPr>
              <a:t> </a:t>
            </a:r>
            <a:r>
              <a:rPr lang="en-US" sz="1400" dirty="0" err="1">
                <a:cs typeface="Arial" charset="0"/>
              </a:rPr>
              <a:t>adipic</a:t>
            </a:r>
            <a:r>
              <a:rPr lang="en-US" sz="1400" dirty="0">
                <a:cs typeface="Arial" charset="0"/>
              </a:rPr>
              <a:t> acid, which equals about 0.3 × 150 = 45 g, about the same magnitude as the 43.5 g obtained in the more detailed calculation given previously. In addition, our answer has the appropriate units and number of significant figures. In </a:t>
            </a:r>
            <a:r>
              <a:rPr lang="en-US" sz="1400" b="1" dirty="0">
                <a:cs typeface="Arial" charset="0"/>
              </a:rPr>
              <a:t>(b) </a:t>
            </a:r>
            <a:r>
              <a:rPr lang="en-US" sz="1400" dirty="0">
                <a:cs typeface="Arial" charset="0"/>
              </a:rPr>
              <a:t>the answer is less than 100%, as it must be from the definition of percent yield.</a:t>
            </a:r>
          </a:p>
          <a:p>
            <a:pPr>
              <a:defRPr/>
            </a:pPr>
            <a:endParaRPr lang="en-US" sz="1400" b="1" dirty="0">
              <a:cs typeface="Arial" charset="0"/>
            </a:endParaRPr>
          </a:p>
          <a:p>
            <a:pPr>
              <a:defRPr/>
            </a:pPr>
            <a:r>
              <a:rPr lang="en-US" altLang="en-US" sz="1600" b="1" dirty="0">
                <a:solidFill>
                  <a:srgbClr val="3366FF"/>
                </a:solidFill>
                <a:latin typeface="Arial" charset="0"/>
                <a:cs typeface="Arial" charset="0"/>
              </a:rPr>
              <a:t>Practice Exercise 1</a:t>
            </a:r>
          </a:p>
          <a:p>
            <a:pPr>
              <a:defRPr/>
            </a:pPr>
            <a:endParaRPr lang="en-US" altLang="en-US" sz="1000" b="1" dirty="0">
              <a:solidFill>
                <a:srgbClr val="3366FF"/>
              </a:solidFill>
              <a:latin typeface="Arial" charset="0"/>
              <a:cs typeface="Arial" charset="0"/>
            </a:endParaRPr>
          </a:p>
          <a:p>
            <a:pPr>
              <a:defRPr/>
            </a:pPr>
            <a:r>
              <a:rPr lang="en-US" sz="1400" dirty="0">
                <a:cs typeface="Arial" charset="0"/>
              </a:rPr>
              <a:t>If 3.00 g of titanium metal is reacted with 6.00 g of chlorine gas, Cl</a:t>
            </a:r>
            <a:r>
              <a:rPr lang="en-US" sz="1400" baseline="-25000" dirty="0">
                <a:cs typeface="Arial" charset="0"/>
              </a:rPr>
              <a:t>2</a:t>
            </a:r>
            <a:r>
              <a:rPr lang="en-US" sz="1400" dirty="0">
                <a:cs typeface="Arial" charset="0"/>
              </a:rPr>
              <a:t>, to form 7.7 g of titanium(IV) chloride in a combination reaction, what is the percent yield of the product?</a:t>
            </a:r>
            <a:r>
              <a:rPr lang="en-US" altLang="en-US" sz="1400" dirty="0">
                <a:cs typeface="Arial" charset="0"/>
              </a:rPr>
              <a:t> </a:t>
            </a:r>
          </a:p>
          <a:p>
            <a:pPr>
              <a:defRPr/>
            </a:pPr>
            <a:r>
              <a:rPr lang="en-US" altLang="en-US" sz="1400" b="1" dirty="0">
                <a:cs typeface="Arial" charset="0"/>
              </a:rPr>
              <a:t>(a)  </a:t>
            </a:r>
            <a:r>
              <a:rPr lang="en-US" altLang="en-US" sz="1400" dirty="0">
                <a:cs typeface="Arial" charset="0"/>
              </a:rPr>
              <a:t>65%     </a:t>
            </a:r>
            <a:r>
              <a:rPr lang="en-US" altLang="en-US" sz="1400" b="1" dirty="0">
                <a:cs typeface="Arial" charset="0"/>
              </a:rPr>
              <a:t>(b) </a:t>
            </a:r>
            <a:r>
              <a:rPr lang="en-US" altLang="en-US" sz="1400" dirty="0">
                <a:cs typeface="Arial" charset="0"/>
              </a:rPr>
              <a:t>96%     </a:t>
            </a:r>
            <a:r>
              <a:rPr lang="en-US" altLang="en-US" sz="1400" b="1" dirty="0">
                <a:cs typeface="Arial" charset="0"/>
              </a:rPr>
              <a:t>(c) </a:t>
            </a:r>
            <a:r>
              <a:rPr lang="en-US" altLang="en-US" sz="1400" dirty="0">
                <a:cs typeface="Arial" charset="0"/>
              </a:rPr>
              <a:t>48%     </a:t>
            </a:r>
            <a:r>
              <a:rPr lang="en-US" altLang="en-US" sz="1400" b="1" dirty="0">
                <a:cs typeface="Arial" charset="0"/>
              </a:rPr>
              <a:t>(d) </a:t>
            </a:r>
            <a:r>
              <a:rPr lang="en-US" altLang="en-US" sz="1400" dirty="0">
                <a:cs typeface="Arial" charset="0"/>
              </a:rPr>
              <a:t>86%</a:t>
            </a:r>
          </a:p>
          <a:p>
            <a:pPr marL="342900" indent="-342900">
              <a:buFontTx/>
              <a:buAutoNum type="alphaLcParenBoth"/>
              <a:defRPr/>
            </a:pPr>
            <a:endParaRPr lang="en-US" altLang="en-US" sz="1400" dirty="0">
              <a:cs typeface="Arial" charset="0"/>
            </a:endParaRPr>
          </a:p>
          <a:p>
            <a:pPr eaLnBrk="0" hangingPunct="0">
              <a:defRPr/>
            </a:pPr>
            <a:r>
              <a:rPr lang="en-US" altLang="en-US" sz="1600" b="1" dirty="0">
                <a:solidFill>
                  <a:srgbClr val="3366FF"/>
                </a:solidFill>
                <a:latin typeface="Arial" charset="0"/>
                <a:cs typeface="Arial" charset="0"/>
              </a:rPr>
              <a:t>Practice Exercise 2</a:t>
            </a:r>
          </a:p>
          <a:p>
            <a:pPr eaLnBrk="0" hangingPunct="0">
              <a:spcBef>
                <a:spcPts val="0"/>
              </a:spcBef>
              <a:defRPr/>
            </a:pPr>
            <a:endParaRPr lang="en-US" sz="1000" dirty="0">
              <a:cs typeface="Arial" charset="0"/>
            </a:endParaRPr>
          </a:p>
          <a:p>
            <a:pPr eaLnBrk="0" hangingPunct="0">
              <a:spcBef>
                <a:spcPts val="0"/>
              </a:spcBef>
              <a:defRPr/>
            </a:pPr>
            <a:r>
              <a:rPr lang="en-US" sz="1400" dirty="0">
                <a:cs typeface="Arial" charset="0"/>
              </a:rPr>
              <a:t>Imagine you are working on ways to improve the process by which iron ore containing Fe</a:t>
            </a:r>
            <a:r>
              <a:rPr lang="en-US" sz="1400" baseline="-25000" dirty="0">
                <a:cs typeface="Arial" charset="0"/>
              </a:rPr>
              <a:t>2</a:t>
            </a:r>
            <a:r>
              <a:rPr lang="en-US" sz="1400" dirty="0">
                <a:cs typeface="Arial" charset="0"/>
              </a:rPr>
              <a:t>O</a:t>
            </a:r>
            <a:r>
              <a:rPr lang="en-US" sz="1400" baseline="-25000" dirty="0">
                <a:cs typeface="Arial" charset="0"/>
              </a:rPr>
              <a:t>3</a:t>
            </a:r>
            <a:r>
              <a:rPr lang="en-US" sz="1400" dirty="0">
                <a:cs typeface="Arial" charset="0"/>
              </a:rPr>
              <a:t> is converted into iron:</a:t>
            </a:r>
            <a:r>
              <a:rPr lang="en-US" altLang="en-US" sz="1400" dirty="0">
                <a:cs typeface="Arial" charset="0"/>
              </a:rPr>
              <a:t> </a:t>
            </a:r>
            <a:br>
              <a:rPr lang="en-US" altLang="en-US" sz="1400" dirty="0">
                <a:cs typeface="Arial" charset="0"/>
              </a:rPr>
            </a:br>
            <a:br>
              <a:rPr lang="en-US" altLang="en-US" sz="1400" dirty="0">
                <a:cs typeface="Arial" charset="0"/>
              </a:rPr>
            </a:br>
            <a:br>
              <a:rPr lang="en-US" altLang="en-US" sz="1400" dirty="0">
                <a:cs typeface="Arial" charset="0"/>
              </a:rPr>
            </a:br>
            <a:r>
              <a:rPr lang="en-US" altLang="en-US" sz="1400" b="1" dirty="0">
                <a:cs typeface="Arial" charset="0"/>
              </a:rPr>
              <a:t>(a)  </a:t>
            </a:r>
            <a:r>
              <a:rPr lang="en-US" altLang="en-US" sz="1400" dirty="0">
                <a:cs typeface="Arial" charset="0"/>
              </a:rPr>
              <a:t>If you start with 150 g of Fe</a:t>
            </a:r>
            <a:r>
              <a:rPr lang="en-US" altLang="en-US" sz="1400" baseline="-25000" dirty="0">
                <a:cs typeface="Arial" charset="0"/>
              </a:rPr>
              <a:t>2</a:t>
            </a:r>
            <a:r>
              <a:rPr lang="en-US" altLang="en-US" sz="1400" dirty="0">
                <a:cs typeface="Arial" charset="0"/>
              </a:rPr>
              <a:t>O</a:t>
            </a:r>
            <a:r>
              <a:rPr lang="en-US" altLang="en-US" sz="1400" baseline="-25000" dirty="0">
                <a:cs typeface="Arial" charset="0"/>
              </a:rPr>
              <a:t>3</a:t>
            </a:r>
            <a:r>
              <a:rPr lang="en-US" altLang="en-US" sz="1400" dirty="0">
                <a:cs typeface="Arial" charset="0"/>
              </a:rPr>
              <a:t> as the limiting reactant, what is the theoretical yield of Fe?</a:t>
            </a:r>
          </a:p>
          <a:p>
            <a:pPr marL="283464" indent="-283464" eaLnBrk="0" hangingPunct="0">
              <a:spcBef>
                <a:spcPts val="0"/>
              </a:spcBef>
              <a:defRPr/>
            </a:pPr>
            <a:r>
              <a:rPr lang="en-US" altLang="en-US" sz="1400" b="1" dirty="0">
                <a:cs typeface="Arial" charset="0"/>
              </a:rPr>
              <a:t>(b)	</a:t>
            </a:r>
            <a:r>
              <a:rPr lang="en-US" sz="1400" dirty="0">
                <a:cs typeface="Arial" charset="0"/>
              </a:rPr>
              <a:t>If your actual yield is 87.9 g, what is the percent yield?</a:t>
            </a:r>
            <a:endParaRPr lang="en-US" altLang="en-US" sz="1400" dirty="0">
              <a:cs typeface="Arial" charset="0"/>
            </a:endParaRPr>
          </a:p>
        </p:txBody>
      </p:sp>
      <p:sp>
        <p:nvSpPr>
          <p:cNvPr id="47110" name="Line 19"/>
          <p:cNvSpPr>
            <a:spLocks noChangeShapeType="1"/>
          </p:cNvSpPr>
          <p:nvPr/>
        </p:nvSpPr>
        <p:spPr bwMode="auto">
          <a:xfrm>
            <a:off x="396875" y="112553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1" name="Rectangle 20"/>
          <p:cNvSpPr>
            <a:spLocks noChangeArrowheads="1"/>
          </p:cNvSpPr>
          <p:nvPr/>
        </p:nvSpPr>
        <p:spPr bwMode="auto">
          <a:xfrm>
            <a:off x="320675" y="760413"/>
            <a:ext cx="933450" cy="30638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47112" name="Rectangle 58"/>
          <p:cNvSpPr>
            <a:spLocks noChangeArrowheads="1"/>
          </p:cNvSpPr>
          <p:nvPr/>
        </p:nvSpPr>
        <p:spPr bwMode="auto">
          <a:xfrm>
            <a:off x="317500" y="396875"/>
            <a:ext cx="8824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25725" indent="-2625725" eaLnBrk="0" hangingPunct="0">
              <a:spcBef>
                <a:spcPct val="50000"/>
              </a:spcBef>
            </a:pPr>
            <a:r>
              <a:rPr lang="en-US" altLang="en-US" b="1">
                <a:solidFill>
                  <a:srgbClr val="3366FF"/>
                </a:solidFill>
                <a:latin typeface="Arial" charset="0"/>
              </a:rPr>
              <a:t>Sample Exercise 3.20</a:t>
            </a:r>
            <a:r>
              <a:rPr lang="en-US" altLang="en-US" b="1">
                <a:solidFill>
                  <a:srgbClr val="4C4BE5"/>
                </a:solidFill>
                <a:latin typeface="Arial" charset="0"/>
              </a:rPr>
              <a:t> </a:t>
            </a:r>
            <a:r>
              <a:rPr lang="en-US" altLang="en-US" b="1">
                <a:latin typeface="Arial" charset="0"/>
              </a:rPr>
              <a:t>Calculating Theoretical Yield and Percent Yield</a:t>
            </a:r>
          </a:p>
        </p:txBody>
      </p:sp>
      <p:sp>
        <p:nvSpPr>
          <p:cNvPr id="47113"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9162" name="Picture 14" descr="W:\Victoria\55104 Brown WE\WE 3.2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938" y="1203325"/>
            <a:ext cx="4621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DOCUME~1\ADMINI~1\LOCALS~1\Temp\vmware-Administrator\VMwareDnD\2e5e6016\M03_BROW4232_14_SE_C03_pp82-119-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612" y="4950714"/>
            <a:ext cx="3362325" cy="266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6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54994">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499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499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4994">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5499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4994">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499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1" name="Text Box 5"/>
          <p:cNvSpPr txBox="1">
            <a:spLocks noChangeArrowheads="1"/>
          </p:cNvSpPr>
          <p:nvPr/>
        </p:nvSpPr>
        <p:spPr bwMode="auto">
          <a:xfrm>
            <a:off x="320675" y="1195388"/>
            <a:ext cx="8501063" cy="142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b="1"/>
              <a:t>Comment </a:t>
            </a:r>
            <a:r>
              <a:rPr lang="en-US" altLang="en-US" sz="1400"/>
              <a:t>Notice that we moved back and forth, placing a coefficient in front of H</a:t>
            </a:r>
            <a:r>
              <a:rPr lang="en-US" altLang="en-US" sz="1400" baseline="-25000"/>
              <a:t>2</a:t>
            </a:r>
            <a:r>
              <a:rPr lang="en-US" altLang="en-US" sz="1400"/>
              <a:t>O, then NaOH, and finally Na. In balancing equations, we often find ourselves following this pattern of moving back and forth from one side of the arrow to the other, placing coefficients first in front of a formula on one side and then in front of a formula on the other side until the equation is balanced. You can always tell if you have balanced your equation correctly by checking that the number of atoms of each element is the same on the two sides of the arrow, and that you’ve chosen</a:t>
            </a:r>
          </a:p>
          <a:p>
            <a:r>
              <a:rPr lang="en-US" altLang="en-US" sz="1400"/>
              <a:t>the smallest set of coefficients that balances the equation.</a:t>
            </a:r>
            <a:endParaRPr lang="en-US" altLang="en-US" sz="1400" b="1">
              <a:solidFill>
                <a:srgbClr val="3366FF"/>
              </a:solidFill>
              <a:latin typeface="Arial" charset="0"/>
            </a:endParaRPr>
          </a:p>
        </p:txBody>
      </p:sp>
      <p:grpSp>
        <p:nvGrpSpPr>
          <p:cNvPr id="6147" name="Group 14"/>
          <p:cNvGrpSpPr>
            <a:grpSpLocks/>
          </p:cNvGrpSpPr>
          <p:nvPr/>
        </p:nvGrpSpPr>
        <p:grpSpPr bwMode="auto">
          <a:xfrm>
            <a:off x="304800" y="3733800"/>
            <a:ext cx="7924800" cy="695325"/>
            <a:chOff x="192" y="1536"/>
            <a:chExt cx="4992" cy="438"/>
          </a:xfrm>
        </p:grpSpPr>
        <p:sp>
          <p:nvSpPr>
            <p:cNvPr id="6159"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6160"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19" name="Text Box 4"/>
          <p:cNvSpPr txBox="1">
            <a:spLocks noChangeArrowheads="1"/>
          </p:cNvSpPr>
          <p:nvPr/>
        </p:nvSpPr>
        <p:spPr bwMode="auto">
          <a:xfrm>
            <a:off x="317500" y="2605088"/>
            <a:ext cx="8423275" cy="351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4213" indent="-684213">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eaLnBrk="0" hangingPunct="0">
              <a:defRPr/>
            </a:pPr>
            <a:r>
              <a:rPr lang="en-US" sz="1600" b="1" dirty="0">
                <a:solidFill>
                  <a:srgbClr val="3366FF"/>
                </a:solidFill>
                <a:latin typeface="Arial" charset="0"/>
              </a:rPr>
              <a:t>Practice Exercise 1</a:t>
            </a:r>
          </a:p>
          <a:p>
            <a:pPr eaLnBrk="0" hangingPunct="0">
              <a:defRPr/>
            </a:pPr>
            <a:endParaRPr lang="en-US" sz="1000" b="1" dirty="0">
              <a:solidFill>
                <a:srgbClr val="3366FF"/>
              </a:solidFill>
              <a:latin typeface="Arial" charset="0"/>
            </a:endParaRPr>
          </a:p>
          <a:p>
            <a:pPr eaLnBrk="0" hangingPunct="0">
              <a:spcBef>
                <a:spcPts val="0"/>
              </a:spcBef>
              <a:defRPr/>
            </a:pPr>
            <a:r>
              <a:rPr lang="en-US" sz="1400" dirty="0"/>
              <a:t>The unbalanced equation for the reaction between methane and bromine is</a:t>
            </a:r>
          </a:p>
          <a:p>
            <a:pPr eaLnBrk="0" hangingPunct="0">
              <a:spcBef>
                <a:spcPct val="50000"/>
              </a:spcBef>
              <a:defRPr/>
            </a:pPr>
            <a:endParaRPr lang="en-US" sz="800" dirty="0"/>
          </a:p>
          <a:p>
            <a:pPr eaLnBrk="0" hangingPunct="0">
              <a:defRPr/>
            </a:pPr>
            <a:r>
              <a:rPr lang="de-DE" sz="1400" dirty="0"/>
              <a:t>                                             __CH</a:t>
            </a:r>
            <a:r>
              <a:rPr lang="de-DE" sz="1400" baseline="-25000" dirty="0"/>
              <a:t>4</a:t>
            </a:r>
            <a:r>
              <a:rPr lang="de-DE" sz="1400" dirty="0"/>
              <a:t>(</a:t>
            </a:r>
            <a:r>
              <a:rPr lang="en-US" sz="1400" i="1" dirty="0"/>
              <a:t>g</a:t>
            </a:r>
            <a:r>
              <a:rPr lang="de-DE" sz="1400" dirty="0"/>
              <a:t>) + __ Br</a:t>
            </a:r>
            <a:r>
              <a:rPr lang="de-DE" sz="1400" baseline="-25000" dirty="0"/>
              <a:t>2</a:t>
            </a:r>
            <a:r>
              <a:rPr lang="de-DE" sz="1400" dirty="0"/>
              <a:t>(</a:t>
            </a:r>
            <a:r>
              <a:rPr lang="de-DE" sz="1400" i="1" dirty="0"/>
              <a:t>l</a:t>
            </a:r>
            <a:r>
              <a:rPr lang="de-DE" sz="1400" dirty="0"/>
              <a:t>)           __ CBr</a:t>
            </a:r>
            <a:r>
              <a:rPr lang="de-DE" sz="1400" baseline="-25000" dirty="0"/>
              <a:t>4 </a:t>
            </a:r>
            <a:r>
              <a:rPr lang="de-DE" sz="1400" dirty="0"/>
              <a:t>(</a:t>
            </a:r>
            <a:r>
              <a:rPr lang="de-DE" sz="1400" i="1" dirty="0"/>
              <a:t>s</a:t>
            </a:r>
            <a:r>
              <a:rPr lang="de-DE" sz="1400" dirty="0"/>
              <a:t>) + __ HBr(</a:t>
            </a:r>
            <a:r>
              <a:rPr lang="de-DE" sz="1400" i="1" dirty="0"/>
              <a:t>g</a:t>
            </a:r>
            <a:r>
              <a:rPr lang="de-DE" sz="1400" dirty="0"/>
              <a:t>)</a:t>
            </a:r>
            <a:endParaRPr lang="en-US" sz="1400" dirty="0"/>
          </a:p>
          <a:p>
            <a:pPr eaLnBrk="0" hangingPunct="0">
              <a:defRPr/>
            </a:pPr>
            <a:endParaRPr lang="en-US" sz="800" dirty="0"/>
          </a:p>
          <a:p>
            <a:pPr eaLnBrk="0" hangingPunct="0">
              <a:spcBef>
                <a:spcPct val="50000"/>
              </a:spcBef>
              <a:defRPr/>
            </a:pPr>
            <a:r>
              <a:rPr lang="en-US" sz="1400" dirty="0"/>
              <a:t>Once this equation is balanced, what is the value of the coefficient in front of bromine Br</a:t>
            </a:r>
            <a:r>
              <a:rPr lang="de-DE" sz="1400" baseline="-25000" dirty="0"/>
              <a:t>2</a:t>
            </a:r>
            <a:r>
              <a:rPr lang="en-US" sz="1400" dirty="0"/>
              <a:t>?</a:t>
            </a:r>
          </a:p>
          <a:p>
            <a:pPr marL="0" indent="0" eaLnBrk="0" hangingPunct="0">
              <a:defRPr/>
            </a:pPr>
            <a:r>
              <a:rPr lang="en-US" sz="1400" b="1" dirty="0"/>
              <a:t>(a) </a:t>
            </a:r>
            <a:r>
              <a:rPr lang="en-US" sz="1400" dirty="0"/>
              <a:t>1, </a:t>
            </a:r>
            <a:r>
              <a:rPr lang="en-US" sz="1400" b="1" dirty="0"/>
              <a:t>(b) </a:t>
            </a:r>
            <a:r>
              <a:rPr lang="en-US" sz="1400" dirty="0"/>
              <a:t>2, </a:t>
            </a:r>
            <a:r>
              <a:rPr lang="en-US" sz="1400" b="1" dirty="0"/>
              <a:t>(c) </a:t>
            </a:r>
            <a:r>
              <a:rPr lang="en-US" sz="1400" dirty="0"/>
              <a:t>3, </a:t>
            </a:r>
            <a:r>
              <a:rPr lang="en-US" sz="1400" b="1" dirty="0"/>
              <a:t>(d) </a:t>
            </a:r>
            <a:r>
              <a:rPr lang="en-US" sz="1400" dirty="0"/>
              <a:t>4, </a:t>
            </a:r>
            <a:r>
              <a:rPr lang="en-US" sz="1400" b="1" dirty="0"/>
              <a:t>(e) </a:t>
            </a:r>
            <a:r>
              <a:rPr lang="en-US" sz="1400" dirty="0"/>
              <a:t>6.</a:t>
            </a:r>
          </a:p>
          <a:p>
            <a:pPr marL="0" indent="0" eaLnBrk="0" hangingPunct="0">
              <a:defRPr/>
            </a:pPr>
            <a:endParaRPr lang="en-US" sz="1400" dirty="0"/>
          </a:p>
          <a:p>
            <a:pPr eaLnBrk="0" hangingPunct="0">
              <a:defRPr/>
            </a:pPr>
            <a:r>
              <a:rPr lang="en-US" sz="1600" b="1" dirty="0">
                <a:solidFill>
                  <a:srgbClr val="3366FF"/>
                </a:solidFill>
                <a:latin typeface="Arial" charset="0"/>
              </a:rPr>
              <a:t>Practice Exercise 2</a:t>
            </a:r>
          </a:p>
          <a:p>
            <a:pPr marL="283464" indent="-283464" eaLnBrk="0" hangingPunct="0">
              <a:spcBef>
                <a:spcPts val="0"/>
              </a:spcBef>
              <a:defRPr/>
            </a:pPr>
            <a:endParaRPr lang="en-US" sz="1000" dirty="0"/>
          </a:p>
          <a:p>
            <a:pPr marL="283464" indent="-283464" eaLnBrk="0" hangingPunct="0">
              <a:spcBef>
                <a:spcPts val="0"/>
              </a:spcBef>
              <a:defRPr/>
            </a:pPr>
            <a:r>
              <a:rPr lang="en-US" sz="1400" dirty="0"/>
              <a:t>Balance these equations by providing the missing coefficients:</a:t>
            </a:r>
          </a:p>
          <a:p>
            <a:pPr marL="283464" indent="-283464" eaLnBrk="0" hangingPunct="0">
              <a:spcBef>
                <a:spcPct val="50000"/>
              </a:spcBef>
              <a:defRPr/>
            </a:pPr>
            <a:r>
              <a:rPr lang="de-DE" sz="1400" b="1" dirty="0"/>
              <a:t>(a)</a:t>
            </a:r>
            <a:r>
              <a:rPr lang="de-DE" sz="1400" dirty="0"/>
              <a:t>	__ Fe(</a:t>
            </a:r>
            <a:r>
              <a:rPr lang="en-US" sz="1400" i="1" dirty="0"/>
              <a:t>s</a:t>
            </a:r>
            <a:r>
              <a:rPr lang="de-DE" sz="1400" dirty="0"/>
              <a:t>) + __ O</a:t>
            </a:r>
            <a:r>
              <a:rPr lang="de-DE" sz="1400" baseline="-25000" dirty="0"/>
              <a:t>2</a:t>
            </a:r>
            <a:r>
              <a:rPr lang="de-DE" sz="1400" dirty="0"/>
              <a:t>(</a:t>
            </a:r>
            <a:r>
              <a:rPr lang="de-DE" sz="1400" i="1" dirty="0"/>
              <a:t>g</a:t>
            </a:r>
            <a:r>
              <a:rPr lang="de-DE" sz="1400" dirty="0"/>
              <a:t>) </a:t>
            </a:r>
            <a:r>
              <a:rPr lang="en-US" sz="1400" dirty="0"/>
              <a:t>           </a:t>
            </a:r>
            <a:r>
              <a:rPr lang="de-DE" sz="1400" dirty="0"/>
              <a:t>__Fe</a:t>
            </a:r>
            <a:r>
              <a:rPr lang="de-DE" sz="1400" baseline="-25000" dirty="0"/>
              <a:t>2</a:t>
            </a:r>
            <a:r>
              <a:rPr lang="de-DE" sz="1400" dirty="0"/>
              <a:t>O</a:t>
            </a:r>
            <a:r>
              <a:rPr lang="de-DE" sz="1400" baseline="-25000" dirty="0"/>
              <a:t>3</a:t>
            </a:r>
            <a:r>
              <a:rPr lang="de-DE" sz="1400" dirty="0"/>
              <a:t>(</a:t>
            </a:r>
            <a:r>
              <a:rPr lang="de-DE" sz="1400" i="1" dirty="0"/>
              <a:t>s</a:t>
            </a:r>
            <a:r>
              <a:rPr lang="de-DE" sz="1400" dirty="0"/>
              <a:t>)</a:t>
            </a:r>
          </a:p>
          <a:p>
            <a:pPr marL="283464" indent="-283464" eaLnBrk="0" hangingPunct="0">
              <a:defRPr/>
            </a:pPr>
            <a:r>
              <a:rPr lang="en-US" sz="1400" b="1" dirty="0"/>
              <a:t>(b)</a:t>
            </a:r>
            <a:r>
              <a:rPr lang="en-US" sz="1400" dirty="0"/>
              <a:t>	</a:t>
            </a:r>
            <a:r>
              <a:rPr lang="de-DE" sz="1400" dirty="0"/>
              <a:t>__ </a:t>
            </a:r>
            <a:r>
              <a:rPr lang="en-US" sz="1400" dirty="0"/>
              <a:t>Al(</a:t>
            </a:r>
            <a:r>
              <a:rPr lang="en-US" sz="1400" i="1" dirty="0"/>
              <a:t>s</a:t>
            </a:r>
            <a:r>
              <a:rPr lang="en-US" sz="1400" dirty="0"/>
              <a:t>) + </a:t>
            </a:r>
            <a:r>
              <a:rPr lang="de-DE" sz="1400" dirty="0"/>
              <a:t>__ </a:t>
            </a:r>
            <a:r>
              <a:rPr lang="en-US" sz="1400" dirty="0" err="1"/>
              <a:t>HCl</a:t>
            </a:r>
            <a:r>
              <a:rPr lang="en-US" sz="1400" dirty="0"/>
              <a:t>(</a:t>
            </a:r>
            <a:r>
              <a:rPr lang="en-US" sz="1400" i="1" dirty="0" err="1"/>
              <a:t>aq</a:t>
            </a:r>
            <a:r>
              <a:rPr lang="en-US" sz="1400" dirty="0"/>
              <a:t>)           </a:t>
            </a:r>
            <a:r>
              <a:rPr lang="de-DE" sz="1400" dirty="0"/>
              <a:t>__ </a:t>
            </a:r>
            <a:r>
              <a:rPr lang="en-US" sz="1400" dirty="0"/>
              <a:t>AlCl</a:t>
            </a:r>
            <a:r>
              <a:rPr lang="en-US" sz="1400" baseline="-25000" dirty="0"/>
              <a:t>3</a:t>
            </a:r>
            <a:r>
              <a:rPr lang="en-US" sz="1400" dirty="0"/>
              <a:t>(</a:t>
            </a:r>
            <a:r>
              <a:rPr lang="en-US" sz="1400" i="1" dirty="0" err="1"/>
              <a:t>aq</a:t>
            </a:r>
            <a:r>
              <a:rPr lang="en-US" sz="1400" dirty="0"/>
              <a:t>) + </a:t>
            </a:r>
            <a:r>
              <a:rPr lang="de-DE" sz="1400" dirty="0"/>
              <a:t>__ </a:t>
            </a:r>
            <a:r>
              <a:rPr lang="en-US" sz="1400" dirty="0"/>
              <a:t>H</a:t>
            </a:r>
            <a:r>
              <a:rPr lang="en-US" sz="1400" baseline="-25000" dirty="0"/>
              <a:t>2</a:t>
            </a:r>
            <a:r>
              <a:rPr lang="en-US" sz="1400" dirty="0"/>
              <a:t>(</a:t>
            </a:r>
            <a:r>
              <a:rPr lang="en-US" sz="1400" i="1" dirty="0"/>
              <a:t>g</a:t>
            </a:r>
            <a:r>
              <a:rPr lang="en-US" sz="1400" dirty="0"/>
              <a:t>)</a:t>
            </a:r>
          </a:p>
          <a:p>
            <a:pPr marL="283464" indent="-283464" eaLnBrk="0" hangingPunct="0">
              <a:defRPr/>
            </a:pPr>
            <a:r>
              <a:rPr lang="de-DE" sz="1400" b="1" dirty="0"/>
              <a:t>(c)</a:t>
            </a:r>
            <a:r>
              <a:rPr lang="de-DE" sz="1400" dirty="0"/>
              <a:t>	__ </a:t>
            </a:r>
            <a:r>
              <a:rPr lang="pt-BR" sz="1400" dirty="0"/>
              <a:t>CaCO</a:t>
            </a:r>
            <a:r>
              <a:rPr lang="pt-BR" sz="1400" baseline="-25000" dirty="0"/>
              <a:t>3</a:t>
            </a:r>
            <a:r>
              <a:rPr lang="pt-BR" sz="1400" dirty="0"/>
              <a:t>(</a:t>
            </a:r>
            <a:r>
              <a:rPr lang="pt-BR" sz="1400" i="1" dirty="0"/>
              <a:t>s</a:t>
            </a:r>
            <a:r>
              <a:rPr lang="pt-BR" sz="1400" dirty="0"/>
              <a:t>) + </a:t>
            </a:r>
            <a:r>
              <a:rPr lang="de-DE" sz="1400" dirty="0"/>
              <a:t>__ </a:t>
            </a:r>
            <a:r>
              <a:rPr lang="pt-BR" sz="1400" dirty="0"/>
              <a:t>HCl(</a:t>
            </a:r>
            <a:r>
              <a:rPr lang="pt-BR" sz="1400" i="1" dirty="0"/>
              <a:t>aq</a:t>
            </a:r>
            <a:r>
              <a:rPr lang="pt-BR" sz="1400" dirty="0"/>
              <a:t>)           </a:t>
            </a:r>
            <a:r>
              <a:rPr lang="de-DE" sz="1400" dirty="0"/>
              <a:t>__ </a:t>
            </a:r>
            <a:r>
              <a:rPr lang="pt-BR" sz="1400" dirty="0"/>
              <a:t>CaCl</a:t>
            </a:r>
            <a:r>
              <a:rPr lang="pt-BR" sz="1400" baseline="-25000" dirty="0"/>
              <a:t>2</a:t>
            </a:r>
            <a:r>
              <a:rPr lang="pt-BR" sz="1400" dirty="0"/>
              <a:t>(</a:t>
            </a:r>
            <a:r>
              <a:rPr lang="pt-BR" sz="1400" i="1" dirty="0"/>
              <a:t>aq</a:t>
            </a:r>
            <a:r>
              <a:rPr lang="pt-BR" sz="1400" dirty="0"/>
              <a:t>) + </a:t>
            </a:r>
            <a:r>
              <a:rPr lang="de-DE" sz="1400" dirty="0"/>
              <a:t>__ </a:t>
            </a:r>
            <a:r>
              <a:rPr lang="pt-BR" sz="1400" dirty="0"/>
              <a:t>CO</a:t>
            </a:r>
            <a:r>
              <a:rPr lang="pt-BR" sz="1400" baseline="-25000" dirty="0"/>
              <a:t>2</a:t>
            </a:r>
            <a:r>
              <a:rPr lang="pt-BR" sz="1400" dirty="0"/>
              <a:t>(</a:t>
            </a:r>
            <a:r>
              <a:rPr lang="pt-BR" sz="1400" i="1" dirty="0"/>
              <a:t>g</a:t>
            </a:r>
            <a:r>
              <a:rPr lang="pt-BR" sz="1400" dirty="0"/>
              <a:t>) + </a:t>
            </a:r>
            <a:r>
              <a:rPr lang="de-DE" sz="1400" dirty="0"/>
              <a:t>__ </a:t>
            </a:r>
            <a:r>
              <a:rPr lang="pt-BR" sz="1400" dirty="0"/>
              <a:t>H</a:t>
            </a:r>
            <a:r>
              <a:rPr lang="pt-BR" sz="1400" baseline="-25000" dirty="0"/>
              <a:t>2</a:t>
            </a:r>
            <a:r>
              <a:rPr lang="pt-BR" sz="1400" dirty="0"/>
              <a:t>O(</a:t>
            </a:r>
            <a:r>
              <a:rPr lang="pt-BR" sz="1400" i="1" dirty="0"/>
              <a:t>l</a:t>
            </a:r>
            <a:r>
              <a:rPr lang="pt-BR" sz="1400" dirty="0"/>
              <a:t>)</a:t>
            </a:r>
            <a:endParaRPr lang="en-US" sz="1400" dirty="0"/>
          </a:p>
        </p:txBody>
      </p:sp>
      <p:sp>
        <p:nvSpPr>
          <p:cNvPr id="6149"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476500" indent="-2476500" eaLnBrk="0" hangingPunct="0">
              <a:spcBef>
                <a:spcPct val="50000"/>
              </a:spcBef>
            </a:pPr>
            <a:r>
              <a:rPr lang="en-US" altLang="en-US" b="1">
                <a:solidFill>
                  <a:srgbClr val="3366FF"/>
                </a:solidFill>
                <a:latin typeface="Arial" charset="0"/>
              </a:rPr>
              <a:t>Sample Exercise 3.2</a:t>
            </a:r>
            <a:r>
              <a:rPr lang="en-US" altLang="en-US" b="1">
                <a:solidFill>
                  <a:srgbClr val="4C4BE5"/>
                </a:solidFill>
                <a:latin typeface="Arial" charset="0"/>
              </a:rPr>
              <a:t> </a:t>
            </a:r>
            <a:r>
              <a:rPr lang="en-US" altLang="en-US" b="1">
                <a:latin typeface="Arial" charset="0"/>
              </a:rPr>
              <a:t>Balancing Chemical Equations</a:t>
            </a:r>
          </a:p>
        </p:txBody>
      </p:sp>
      <p:sp>
        <p:nvSpPr>
          <p:cNvPr id="6150"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1" name="Rectangle 20"/>
          <p:cNvSpPr>
            <a:spLocks noChangeArrowheads="1"/>
          </p:cNvSpPr>
          <p:nvPr/>
        </p:nvSpPr>
        <p:spPr bwMode="auto">
          <a:xfrm>
            <a:off x="320675" y="825500"/>
            <a:ext cx="933450"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6152" name="Line 7"/>
          <p:cNvSpPr>
            <a:spLocks noChangeShapeType="1"/>
          </p:cNvSpPr>
          <p:nvPr/>
        </p:nvSpPr>
        <p:spPr bwMode="auto">
          <a:xfrm flipH="1">
            <a:off x="293688" y="304800"/>
            <a:ext cx="11112" cy="581818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Line 10"/>
          <p:cNvSpPr>
            <a:spLocks noChangeShapeType="1"/>
          </p:cNvSpPr>
          <p:nvPr/>
        </p:nvSpPr>
        <p:spPr bwMode="auto">
          <a:xfrm>
            <a:off x="284163" y="6122988"/>
            <a:ext cx="4714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3968750" y="3497263"/>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2159000" y="5294313"/>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2324100" y="5522913"/>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2654300" y="5762625"/>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52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eaLnBrk="0" hangingPunct="0">
              <a:spcBef>
                <a:spcPct val="50000"/>
              </a:spcBef>
            </a:pPr>
            <a:r>
              <a:rPr lang="en-US" altLang="en-US" b="1">
                <a:solidFill>
                  <a:srgbClr val="3366FF"/>
                </a:solidFill>
                <a:latin typeface="Arial" charset="0"/>
              </a:rPr>
              <a:t>Sample Exercise 3.3</a:t>
            </a:r>
            <a:r>
              <a:rPr lang="en-US" altLang="en-US" b="1">
                <a:solidFill>
                  <a:srgbClr val="4C4BE5"/>
                </a:solidFill>
                <a:latin typeface="Arial" charset="0"/>
              </a:rPr>
              <a:t> </a:t>
            </a:r>
            <a:r>
              <a:rPr lang="en-US" altLang="en-US" b="1">
                <a:latin typeface="Arial" charset="0"/>
              </a:rPr>
              <a:t>Writing Balanced Equations for Combination and Decomposition Reactions</a:t>
            </a:r>
          </a:p>
        </p:txBody>
      </p:sp>
      <p:sp>
        <p:nvSpPr>
          <p:cNvPr id="7171" name="Line 19"/>
          <p:cNvSpPr>
            <a:spLocks noChangeShapeType="1"/>
          </p:cNvSpPr>
          <p:nvPr/>
        </p:nvSpPr>
        <p:spPr bwMode="auto">
          <a:xfrm>
            <a:off x="396875" y="15494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455295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10"/>
          <p:cNvSpPr>
            <a:spLocks noChangeShapeType="1"/>
          </p:cNvSpPr>
          <p:nvPr/>
        </p:nvSpPr>
        <p:spPr bwMode="auto">
          <a:xfrm>
            <a:off x="295275" y="485775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557791"/>
            <a:ext cx="8839200" cy="137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600" b="1" dirty="0">
                <a:solidFill>
                  <a:srgbClr val="3366FF"/>
                </a:solidFill>
              </a:rPr>
              <a:t>Solution</a:t>
            </a:r>
            <a:endParaRPr lang="en-US" altLang="en-US" sz="1600" dirty="0">
              <a:solidFill>
                <a:schemeClr val="bg1"/>
              </a:solidFill>
            </a:endParaRPr>
          </a:p>
          <a:p>
            <a:pPr marL="283464" indent="-283464" eaLnBrk="0" hangingPunct="0">
              <a:defRPr/>
            </a:pPr>
            <a:endParaRPr lang="en-US" sz="1000" b="1" dirty="0">
              <a:latin typeface="Times New Roman" pitchFamily="18" charset="0"/>
            </a:endParaRPr>
          </a:p>
          <a:p>
            <a:pPr marL="283464" indent="-283464" eaLnBrk="0" hangingPunct="0">
              <a:defRPr/>
            </a:pPr>
            <a:r>
              <a:rPr lang="en-US" sz="1400" b="1" dirty="0">
                <a:latin typeface="Times New Roman" pitchFamily="18" charset="0"/>
              </a:rPr>
              <a:t>(a)</a:t>
            </a:r>
            <a:r>
              <a:rPr lang="en-US" sz="1400" dirty="0">
                <a:latin typeface="Times New Roman" pitchFamily="18" charset="0"/>
              </a:rPr>
              <a:t>	</a:t>
            </a:r>
            <a:r>
              <a:rPr lang="en-US" sz="1400" dirty="0">
                <a:latin typeface="+mn-lt"/>
              </a:rPr>
              <a:t>With the exception of mercury, all metals are solids at room temperature. Fluorine occurs as a diatomic molecule. Thus, the reactants are Li</a:t>
            </a:r>
            <a:r>
              <a:rPr lang="en-US" sz="1400" dirty="0">
                <a:latin typeface="Times New Roman" pitchFamily="18" charset="0"/>
              </a:rPr>
              <a:t>(</a:t>
            </a:r>
            <a:r>
              <a:rPr lang="en-US" sz="1400" i="1" dirty="0">
                <a:latin typeface="Times New Roman" pitchFamily="18" charset="0"/>
              </a:rPr>
              <a:t>s</a:t>
            </a:r>
            <a:r>
              <a:rPr lang="en-US" sz="1400" dirty="0">
                <a:latin typeface="Times New Roman" pitchFamily="18" charset="0"/>
              </a:rPr>
              <a:t>)</a:t>
            </a:r>
            <a:r>
              <a:rPr lang="en-US" sz="1400" dirty="0">
                <a:latin typeface="+mn-lt"/>
              </a:rPr>
              <a:t> and F</a:t>
            </a:r>
            <a:r>
              <a:rPr lang="en-US" sz="1400" baseline="-25000" dirty="0">
                <a:latin typeface="Times New Roman" pitchFamily="18" charset="0"/>
              </a:rPr>
              <a:t>2</a:t>
            </a:r>
            <a:r>
              <a:rPr lang="en-US" sz="1400" dirty="0">
                <a:latin typeface="Times New Roman" pitchFamily="18" charset="0"/>
              </a:rPr>
              <a:t>(</a:t>
            </a:r>
            <a:r>
              <a:rPr lang="en-US" sz="1400" i="1" dirty="0">
                <a:latin typeface="Times New Roman" pitchFamily="18" charset="0"/>
              </a:rPr>
              <a:t>g</a:t>
            </a:r>
            <a:r>
              <a:rPr lang="en-US" sz="1400" dirty="0">
                <a:latin typeface="Times New Roman" pitchFamily="18" charset="0"/>
              </a:rPr>
              <a:t>)</a:t>
            </a:r>
            <a:r>
              <a:rPr lang="en-US" sz="1400" dirty="0">
                <a:latin typeface="+mn-lt"/>
              </a:rPr>
              <a:t>. The product will be composed of a metal and a nonmetal, so we expect it to be an ionic solid. Lithium ions have a 1+ charge, Li</a:t>
            </a:r>
            <a:r>
              <a:rPr lang="en-US" sz="1400" baseline="30000" dirty="0">
                <a:latin typeface="+mn-lt"/>
              </a:rPr>
              <a:t>+</a:t>
            </a:r>
            <a:r>
              <a:rPr lang="en-US" sz="1400" dirty="0">
                <a:latin typeface="+mn-lt"/>
              </a:rPr>
              <a:t>, whereas fluoride ions have a 1− charge, F</a:t>
            </a:r>
            <a:r>
              <a:rPr lang="en-US" sz="1400" baseline="30000" dirty="0">
                <a:latin typeface="+mn-lt"/>
              </a:rPr>
              <a:t>−</a:t>
            </a:r>
            <a:r>
              <a:rPr lang="en-US" sz="1400" dirty="0">
                <a:latin typeface="+mn-lt"/>
              </a:rPr>
              <a:t>. Thus, the chemical formula for the product is </a:t>
            </a:r>
            <a:r>
              <a:rPr lang="en-US" sz="1400" dirty="0" err="1">
                <a:latin typeface="+mn-lt"/>
              </a:rPr>
              <a:t>LiF</a:t>
            </a:r>
            <a:r>
              <a:rPr lang="en-US" sz="1400" dirty="0">
                <a:latin typeface="+mn-lt"/>
              </a:rPr>
              <a:t>. The balanced chemical equation is</a:t>
            </a:r>
          </a:p>
          <a:p>
            <a:pPr marL="0" indent="0" eaLnBrk="0" hangingPunct="0">
              <a:defRPr/>
            </a:pPr>
            <a:endParaRPr lang="en-US" sz="1200" b="1" dirty="0">
              <a:latin typeface="Times New Roman" pitchFamily="18" charset="0"/>
            </a:endParaRPr>
          </a:p>
          <a:p>
            <a:pPr marL="0" indent="0" eaLnBrk="0" hangingPunct="0">
              <a:defRPr/>
            </a:pPr>
            <a:r>
              <a:rPr lang="en-US" sz="1400" dirty="0">
                <a:latin typeface="Times New Roman" pitchFamily="18" charset="0"/>
              </a:rPr>
              <a:t>                                                          2 Li(</a:t>
            </a:r>
            <a:r>
              <a:rPr lang="en-US" sz="1400" i="1" dirty="0">
                <a:latin typeface="Times New Roman" pitchFamily="18" charset="0"/>
              </a:rPr>
              <a:t>s</a:t>
            </a:r>
            <a:r>
              <a:rPr lang="en-US" sz="1400" dirty="0">
                <a:latin typeface="Times New Roman" pitchFamily="18" charset="0"/>
              </a:rPr>
              <a:t>) + F</a:t>
            </a:r>
            <a:r>
              <a:rPr lang="en-US" sz="1400" baseline="-25000" dirty="0">
                <a:latin typeface="Times New Roman" pitchFamily="18" charset="0"/>
              </a:rPr>
              <a:t>2</a:t>
            </a:r>
            <a:r>
              <a:rPr lang="en-US" sz="1400" dirty="0">
                <a:latin typeface="Times New Roman" pitchFamily="18" charset="0"/>
              </a:rPr>
              <a:t>(</a:t>
            </a:r>
            <a:r>
              <a:rPr lang="en-US" sz="1400" i="1" dirty="0">
                <a:latin typeface="Times New Roman" pitchFamily="18" charset="0"/>
              </a:rPr>
              <a:t>g</a:t>
            </a:r>
            <a:r>
              <a:rPr lang="en-US" sz="1400" dirty="0">
                <a:latin typeface="Times New Roman" pitchFamily="18" charset="0"/>
              </a:rPr>
              <a:t>)           2 </a:t>
            </a:r>
            <a:r>
              <a:rPr lang="en-US" sz="1400" dirty="0" err="1">
                <a:latin typeface="Times New Roman" pitchFamily="18" charset="0"/>
              </a:rPr>
              <a:t>LiF</a:t>
            </a:r>
            <a:r>
              <a:rPr lang="en-US" sz="1400" dirty="0">
                <a:latin typeface="Times New Roman" pitchFamily="18" charset="0"/>
              </a:rPr>
              <a:t>(</a:t>
            </a:r>
            <a:r>
              <a:rPr lang="en-US" sz="1400" i="1" dirty="0">
                <a:latin typeface="Times New Roman" pitchFamily="18" charset="0"/>
              </a:rPr>
              <a:t>s</a:t>
            </a:r>
            <a:r>
              <a:rPr lang="en-US" sz="1400" dirty="0">
                <a:latin typeface="Times New Roman" pitchFamily="18" charset="0"/>
              </a:rPr>
              <a:t>)</a:t>
            </a:r>
          </a:p>
          <a:p>
            <a:pPr marL="0" indent="0" eaLnBrk="0" hangingPunct="0">
              <a:defRPr/>
            </a:pPr>
            <a:endParaRPr lang="en-US" sz="1200" b="1" dirty="0">
              <a:latin typeface="Times New Roman" pitchFamily="18" charset="0"/>
            </a:endParaRPr>
          </a:p>
          <a:p>
            <a:pPr marL="283464" indent="-283464" eaLnBrk="0" hangingPunct="0">
              <a:defRPr/>
            </a:pPr>
            <a:r>
              <a:rPr lang="en-US" sz="1400" b="1" dirty="0">
                <a:latin typeface="Times New Roman" pitchFamily="18" charset="0"/>
              </a:rPr>
              <a:t>(b)</a:t>
            </a:r>
            <a:r>
              <a:rPr lang="en-US" sz="1400" dirty="0">
                <a:latin typeface="Times New Roman" pitchFamily="18" charset="0"/>
              </a:rPr>
              <a:t>	</a:t>
            </a:r>
            <a:r>
              <a:rPr lang="en-US" sz="1400" dirty="0">
                <a:latin typeface="+mn-lt"/>
              </a:rPr>
              <a:t>The chemical formula for barium carbonate is BaCO</a:t>
            </a:r>
            <a:r>
              <a:rPr lang="en-US" sz="1400" baseline="-25000" dirty="0">
                <a:latin typeface="+mn-lt"/>
              </a:rPr>
              <a:t>3</a:t>
            </a:r>
            <a:r>
              <a:rPr lang="en-US" sz="1400" dirty="0">
                <a:latin typeface="+mn-lt"/>
              </a:rPr>
              <a:t>. As mentioned, many metal carbonates decompose to metal oxides and carbon dioxide when heated. In Equation 3.7, for example, CaCO</a:t>
            </a:r>
            <a:r>
              <a:rPr lang="en-US" sz="1400" baseline="-25000" dirty="0">
                <a:latin typeface="+mn-lt"/>
              </a:rPr>
              <a:t>3</a:t>
            </a:r>
            <a:r>
              <a:rPr lang="en-US" sz="1400" dirty="0">
                <a:latin typeface="+mn-lt"/>
              </a:rPr>
              <a:t> decomposes to form </a:t>
            </a:r>
            <a:r>
              <a:rPr lang="en-US" sz="1400" dirty="0" err="1">
                <a:latin typeface="+mn-lt"/>
              </a:rPr>
              <a:t>CaO</a:t>
            </a:r>
            <a:r>
              <a:rPr lang="en-US" sz="1400" dirty="0">
                <a:latin typeface="+mn-lt"/>
              </a:rPr>
              <a:t> and CO</a:t>
            </a:r>
            <a:r>
              <a:rPr lang="en-US" sz="1400" baseline="-25000" dirty="0">
                <a:latin typeface="+mn-lt"/>
              </a:rPr>
              <a:t>2</a:t>
            </a:r>
            <a:r>
              <a:rPr lang="en-US" sz="1400" dirty="0">
                <a:latin typeface="+mn-lt"/>
              </a:rPr>
              <a:t>. Thus, we expect BaCO</a:t>
            </a:r>
            <a:r>
              <a:rPr lang="en-US" sz="1400" baseline="-25000" dirty="0">
                <a:latin typeface="+mn-lt"/>
              </a:rPr>
              <a:t>3</a:t>
            </a:r>
            <a:r>
              <a:rPr lang="en-US" sz="1400" dirty="0">
                <a:latin typeface="+mn-lt"/>
              </a:rPr>
              <a:t> to decompose to </a:t>
            </a:r>
            <a:r>
              <a:rPr lang="en-US" sz="1400" dirty="0" err="1">
                <a:latin typeface="+mn-lt"/>
              </a:rPr>
              <a:t>BaO</a:t>
            </a:r>
            <a:r>
              <a:rPr lang="en-US" sz="1400" dirty="0">
                <a:latin typeface="+mn-lt"/>
              </a:rPr>
              <a:t> and CO</a:t>
            </a:r>
            <a:r>
              <a:rPr lang="en-US" sz="1400" baseline="-25000" dirty="0">
                <a:latin typeface="+mn-lt"/>
              </a:rPr>
              <a:t>2</a:t>
            </a:r>
            <a:r>
              <a:rPr lang="en-US" sz="1400" dirty="0">
                <a:latin typeface="+mn-lt"/>
              </a:rPr>
              <a:t>. Barium and calcium are both in group 2A in the periodic table, which further suggests they react in the same way:</a:t>
            </a:r>
          </a:p>
          <a:p>
            <a:pPr marL="225425" indent="-225425" eaLnBrk="0" hangingPunct="0">
              <a:defRPr/>
            </a:pPr>
            <a:endParaRPr lang="en-US" sz="1400" dirty="0">
              <a:latin typeface="+mn-lt"/>
            </a:endParaRPr>
          </a:p>
          <a:p>
            <a:pPr marL="0" indent="0" eaLnBrk="0" hangingPunct="0">
              <a:defRPr/>
            </a:pPr>
            <a:r>
              <a:rPr lang="en-US" sz="1400" dirty="0">
                <a:latin typeface="Times New Roman" pitchFamily="18" charset="0"/>
              </a:rPr>
              <a:t>                                                         BaCO</a:t>
            </a:r>
            <a:r>
              <a:rPr lang="en-US" sz="1400" baseline="-25000" dirty="0">
                <a:latin typeface="Times New Roman" pitchFamily="18" charset="0"/>
              </a:rPr>
              <a:t>3</a:t>
            </a:r>
            <a:r>
              <a:rPr lang="en-US" sz="1400" dirty="0">
                <a:latin typeface="Times New Roman" pitchFamily="18" charset="0"/>
              </a:rPr>
              <a:t>(</a:t>
            </a:r>
            <a:r>
              <a:rPr lang="en-US" sz="1400" i="1" dirty="0">
                <a:latin typeface="Times New Roman" pitchFamily="18" charset="0"/>
              </a:rPr>
              <a:t>s</a:t>
            </a:r>
            <a:r>
              <a:rPr lang="en-US" sz="1400" dirty="0">
                <a:latin typeface="Times New Roman" pitchFamily="18" charset="0"/>
              </a:rPr>
              <a:t>)           </a:t>
            </a:r>
            <a:r>
              <a:rPr lang="en-US" sz="1400" dirty="0" err="1">
                <a:latin typeface="Times New Roman" pitchFamily="18" charset="0"/>
              </a:rPr>
              <a:t>BaO</a:t>
            </a:r>
            <a:r>
              <a:rPr lang="en-US" sz="1400" dirty="0">
                <a:latin typeface="Times New Roman" pitchFamily="18" charset="0"/>
              </a:rPr>
              <a:t>(</a:t>
            </a:r>
            <a:r>
              <a:rPr lang="en-US" sz="1400" i="1" dirty="0">
                <a:latin typeface="Times New Roman" pitchFamily="18" charset="0"/>
              </a:rPr>
              <a:t>s</a:t>
            </a:r>
            <a:r>
              <a:rPr lang="en-US" sz="1400" dirty="0">
                <a:latin typeface="Times New Roman" pitchFamily="18" charset="0"/>
              </a:rPr>
              <a:t>) + CO</a:t>
            </a:r>
            <a:r>
              <a:rPr lang="en-US" sz="1400" baseline="-25000" dirty="0">
                <a:latin typeface="Times New Roman" pitchFamily="18" charset="0"/>
              </a:rPr>
              <a:t>2 </a:t>
            </a:r>
            <a:r>
              <a:rPr lang="en-US" sz="1400" dirty="0">
                <a:latin typeface="Times New Roman" pitchFamily="18" charset="0"/>
              </a:rPr>
              <a:t>(</a:t>
            </a:r>
            <a:r>
              <a:rPr lang="en-US" sz="1400" i="1" dirty="0">
                <a:latin typeface="Times New Roman" pitchFamily="18" charset="0"/>
              </a:rPr>
              <a:t>g</a:t>
            </a:r>
            <a:r>
              <a:rPr lang="en-US" sz="1400" dirty="0">
                <a:latin typeface="Times New Roman" pitchFamily="18" charset="0"/>
              </a:rPr>
              <a:t>)</a:t>
            </a:r>
            <a:endParaRPr lang="de-DE" sz="1400" dirty="0">
              <a:latin typeface="Times New Roman" pitchFamily="18" charset="0"/>
            </a:endParaRPr>
          </a:p>
        </p:txBody>
      </p:sp>
      <p:sp>
        <p:nvSpPr>
          <p:cNvPr id="13" name="Text Box 84"/>
          <p:cNvSpPr txBox="1">
            <a:spLocks noChangeArrowheads="1"/>
          </p:cNvSpPr>
          <p:nvPr/>
        </p:nvSpPr>
        <p:spPr bwMode="auto">
          <a:xfrm>
            <a:off x="320675" y="996950"/>
            <a:ext cx="8458200" cy="56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Write a balanced equation for </a:t>
            </a:r>
            <a:r>
              <a:rPr lang="en-US" sz="1400" b="1" dirty="0">
                <a:latin typeface="+mn-lt"/>
              </a:rPr>
              <a:t>(a)</a:t>
            </a:r>
            <a:r>
              <a:rPr lang="en-US" sz="1400" dirty="0">
                <a:latin typeface="+mn-lt"/>
              </a:rPr>
              <a:t> the combination reaction between lithium metal and fluorine gas and </a:t>
            </a:r>
            <a:r>
              <a:rPr lang="en-US" sz="1400" b="1" dirty="0">
                <a:latin typeface="+mn-lt"/>
              </a:rPr>
              <a:t>(b)</a:t>
            </a:r>
            <a:r>
              <a:rPr lang="en-US" sz="1400" dirty="0">
                <a:latin typeface="+mn-lt"/>
              </a:rPr>
              <a:t> the decomposition reaction that occurs when solid barium carbonate is heated (two products form, a solid and a gas).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4041775" y="3098574"/>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3662363" y="4557486"/>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263" name="Text Box 95"/>
          <p:cNvSpPr txBox="1">
            <a:spLocks noChangeArrowheads="1"/>
          </p:cNvSpPr>
          <p:nvPr/>
        </p:nvSpPr>
        <p:spPr bwMode="auto">
          <a:xfrm>
            <a:off x="328613" y="1323975"/>
            <a:ext cx="86106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marL="0" indent="0" eaLnBrk="0" hangingPunct="0">
              <a:spcBef>
                <a:spcPct val="50000"/>
              </a:spcBef>
              <a:defRPr/>
            </a:pPr>
            <a:r>
              <a:rPr lang="en-US" sz="1600" b="1" dirty="0">
                <a:solidFill>
                  <a:srgbClr val="3366FF"/>
                </a:solidFill>
                <a:latin typeface="Arial" panose="020B0604020202020204" pitchFamily="34" charset="0"/>
                <a:cs typeface="Arial" panose="020B0604020202020204" pitchFamily="34" charset="0"/>
              </a:rPr>
              <a:t>Practice Exercise 1</a:t>
            </a:r>
          </a:p>
          <a:p>
            <a:pPr marL="0" indent="0" eaLnBrk="0" hangingPunct="0">
              <a:spcBef>
                <a:spcPts val="0"/>
              </a:spcBef>
              <a:spcAft>
                <a:spcPts val="0"/>
              </a:spcAft>
              <a:defRPr/>
            </a:pPr>
            <a:endParaRPr lang="en-US" sz="1000" dirty="0">
              <a:solidFill>
                <a:srgbClr val="000000"/>
              </a:solidFill>
              <a:latin typeface="Times New Roman"/>
            </a:endParaRPr>
          </a:p>
          <a:p>
            <a:pPr marL="0" indent="0" eaLnBrk="0" hangingPunct="0">
              <a:spcBef>
                <a:spcPts val="0"/>
              </a:spcBef>
              <a:spcAft>
                <a:spcPts val="0"/>
              </a:spcAft>
              <a:defRPr/>
            </a:pPr>
            <a:r>
              <a:rPr lang="en-US" sz="1400" dirty="0">
                <a:solidFill>
                  <a:srgbClr val="000000"/>
                </a:solidFill>
                <a:latin typeface="Times New Roman"/>
              </a:rPr>
              <a:t>Which of the following reactions is the balanced equation that represents the decomposition reaction that occurs when</a:t>
            </a:r>
            <a:br>
              <a:rPr lang="en-US" sz="1400" dirty="0">
                <a:solidFill>
                  <a:srgbClr val="000000"/>
                </a:solidFill>
                <a:latin typeface="Times New Roman"/>
              </a:rPr>
            </a:br>
            <a:r>
              <a:rPr lang="en-US" sz="1400" dirty="0">
                <a:solidFill>
                  <a:srgbClr val="000000"/>
                </a:solidFill>
                <a:latin typeface="Times New Roman"/>
              </a:rPr>
              <a:t>silver(I) oxide is heated? </a:t>
            </a:r>
            <a:br>
              <a:rPr lang="en-US" sz="1400" dirty="0">
                <a:solidFill>
                  <a:srgbClr val="000000"/>
                </a:solidFill>
                <a:latin typeface="Times New Roman"/>
              </a:rPr>
            </a:br>
            <a:r>
              <a:rPr lang="en-US" sz="1400" b="1" dirty="0">
                <a:solidFill>
                  <a:srgbClr val="000000"/>
                </a:solidFill>
                <a:latin typeface="Times New Roman"/>
              </a:rPr>
              <a:t>(a) </a:t>
            </a:r>
            <a:r>
              <a:rPr lang="en-US" sz="1400" dirty="0" err="1">
                <a:solidFill>
                  <a:srgbClr val="000000"/>
                </a:solidFill>
                <a:latin typeface="Times New Roman"/>
              </a:rPr>
              <a:t>AgO</a:t>
            </a:r>
            <a:r>
              <a:rPr lang="en-US" sz="1400" dirty="0">
                <a:solidFill>
                  <a:srgbClr val="000000"/>
                </a:solidFill>
              </a:rPr>
              <a:t>(</a:t>
            </a:r>
            <a:r>
              <a:rPr lang="en-US" sz="1400" i="1" dirty="0">
                <a:solidFill>
                  <a:srgbClr val="000000"/>
                </a:solidFill>
              </a:rPr>
              <a:t>s</a:t>
            </a:r>
            <a:r>
              <a:rPr lang="en-US" sz="1400" dirty="0">
                <a:solidFill>
                  <a:srgbClr val="000000"/>
                </a:solidFill>
              </a:rPr>
              <a:t>)           </a:t>
            </a:r>
            <a:r>
              <a:rPr lang="en-US" sz="1400" dirty="0">
                <a:solidFill>
                  <a:srgbClr val="000000"/>
                </a:solidFill>
                <a:latin typeface="Times New Roman"/>
              </a:rPr>
              <a:t>Ag</a:t>
            </a:r>
            <a:r>
              <a:rPr lang="en-US" sz="1400" dirty="0">
                <a:solidFill>
                  <a:srgbClr val="000000"/>
                </a:solidFill>
              </a:rPr>
              <a:t>(</a:t>
            </a:r>
            <a:r>
              <a:rPr lang="en-US" sz="1400" i="1" dirty="0">
                <a:solidFill>
                  <a:srgbClr val="000000"/>
                </a:solidFill>
              </a:rPr>
              <a:t>s</a:t>
            </a:r>
            <a:r>
              <a:rPr lang="en-US" sz="1400" dirty="0">
                <a:solidFill>
                  <a:srgbClr val="000000"/>
                </a:solidFill>
              </a:rPr>
              <a:t>)</a:t>
            </a:r>
            <a:r>
              <a:rPr lang="en-US" sz="1400" dirty="0">
                <a:solidFill>
                  <a:srgbClr val="000000"/>
                </a:solidFill>
                <a:latin typeface="Times New Roman"/>
              </a:rPr>
              <a:t> + O</a:t>
            </a:r>
            <a:r>
              <a:rPr lang="en-US" sz="1400" dirty="0">
                <a:solidFill>
                  <a:srgbClr val="000000"/>
                </a:solidFill>
              </a:rPr>
              <a:t>(</a:t>
            </a:r>
            <a:r>
              <a:rPr lang="en-US" sz="1400" i="1" dirty="0">
                <a:solidFill>
                  <a:srgbClr val="000000"/>
                </a:solidFill>
              </a:rPr>
              <a:t>g</a:t>
            </a:r>
            <a:r>
              <a:rPr lang="en-US" sz="1400" dirty="0">
                <a:solidFill>
                  <a:srgbClr val="000000"/>
                </a:solidFill>
              </a:rPr>
              <a:t>)  </a:t>
            </a:r>
            <a:r>
              <a:rPr lang="pt-BR" sz="1400" b="1" dirty="0">
                <a:solidFill>
                  <a:srgbClr val="000000"/>
                </a:solidFill>
                <a:latin typeface="Times New Roman"/>
                <a:cs typeface="Times New Roman" pitchFamily="18" charset="0"/>
              </a:rPr>
              <a:t>(b)</a:t>
            </a:r>
            <a:r>
              <a:rPr lang="pt-BR" sz="1400" dirty="0">
                <a:solidFill>
                  <a:srgbClr val="000000"/>
                </a:solidFill>
                <a:latin typeface="Times New Roman"/>
                <a:cs typeface="Times New Roman" pitchFamily="18" charset="0"/>
              </a:rPr>
              <a:t> 2 AgO</a:t>
            </a:r>
            <a:r>
              <a:rPr lang="en-US" sz="1400" dirty="0">
                <a:solidFill>
                  <a:srgbClr val="000000"/>
                </a:solidFill>
              </a:rPr>
              <a:t>(</a:t>
            </a:r>
            <a:r>
              <a:rPr lang="en-US" sz="1400" i="1" dirty="0">
                <a:solidFill>
                  <a:srgbClr val="000000"/>
                </a:solidFill>
              </a:rPr>
              <a:t>s</a:t>
            </a:r>
            <a:r>
              <a:rPr lang="en-US" sz="1400" dirty="0">
                <a:solidFill>
                  <a:srgbClr val="000000"/>
                </a:solidFill>
              </a:rPr>
              <a:t>)           2</a:t>
            </a:r>
            <a:r>
              <a:rPr lang="pt-BR" sz="1400" dirty="0">
                <a:solidFill>
                  <a:srgbClr val="000000"/>
                </a:solidFill>
                <a:latin typeface="Times New Roman"/>
                <a:cs typeface="Times New Roman" pitchFamily="18" charset="0"/>
              </a:rPr>
              <a:t> Ag</a:t>
            </a:r>
            <a:r>
              <a:rPr lang="en-US" sz="1400" dirty="0">
                <a:solidFill>
                  <a:srgbClr val="000000"/>
                </a:solidFill>
              </a:rPr>
              <a:t>(</a:t>
            </a:r>
            <a:r>
              <a:rPr lang="en-US" sz="1400" i="1" dirty="0">
                <a:solidFill>
                  <a:srgbClr val="000000"/>
                </a:solidFill>
              </a:rPr>
              <a:t>s</a:t>
            </a:r>
            <a:r>
              <a:rPr lang="en-US" sz="1400" dirty="0">
                <a:solidFill>
                  <a:srgbClr val="000000"/>
                </a:solidFill>
              </a:rPr>
              <a:t>)</a:t>
            </a:r>
            <a:r>
              <a:rPr lang="pt-BR" sz="1400" dirty="0">
                <a:solidFill>
                  <a:srgbClr val="000000"/>
                </a:solidFill>
                <a:latin typeface="Times New Roman"/>
                <a:cs typeface="Times New Roman" pitchFamily="18" charset="0"/>
              </a:rPr>
              <a:t> + O</a:t>
            </a:r>
            <a:r>
              <a:rPr lang="en-US" sz="1400" baseline="-25000" dirty="0">
                <a:solidFill>
                  <a:srgbClr val="000000"/>
                </a:solidFill>
              </a:rPr>
              <a:t>2</a:t>
            </a:r>
            <a:r>
              <a:rPr lang="pt-BR" sz="1400" dirty="0">
                <a:solidFill>
                  <a:srgbClr val="000000"/>
                </a:solidFill>
                <a:latin typeface="Times New Roman"/>
                <a:cs typeface="Times New Roman" pitchFamily="18" charset="0"/>
              </a:rPr>
              <a:t>(</a:t>
            </a:r>
            <a:r>
              <a:rPr lang="en-US" sz="1400" i="1" dirty="0">
                <a:solidFill>
                  <a:srgbClr val="000000"/>
                </a:solidFill>
              </a:rPr>
              <a:t>g</a:t>
            </a:r>
            <a:r>
              <a:rPr lang="pt-BR" sz="1400" dirty="0">
                <a:solidFill>
                  <a:srgbClr val="000000"/>
                </a:solidFill>
                <a:latin typeface="Times New Roman"/>
                <a:cs typeface="Times New Roman" pitchFamily="18" charset="0"/>
              </a:rPr>
              <a:t>)   </a:t>
            </a:r>
            <a:r>
              <a:rPr lang="pt-BR" sz="1400" b="1" dirty="0">
                <a:solidFill>
                  <a:srgbClr val="000000"/>
                </a:solidFill>
                <a:latin typeface="Times New Roman"/>
                <a:cs typeface="Times New Roman" pitchFamily="18" charset="0"/>
              </a:rPr>
              <a:t>(c) </a:t>
            </a:r>
            <a:r>
              <a:rPr lang="pt-BR" sz="1400" dirty="0">
                <a:solidFill>
                  <a:srgbClr val="000000"/>
                </a:solidFill>
                <a:latin typeface="Times New Roman"/>
                <a:cs typeface="Times New Roman" pitchFamily="18" charset="0"/>
              </a:rPr>
              <a:t>Ag</a:t>
            </a:r>
            <a:r>
              <a:rPr lang="en-US" sz="1400" baseline="-25000" dirty="0">
                <a:solidFill>
                  <a:srgbClr val="000000"/>
                </a:solidFill>
              </a:rPr>
              <a:t>2</a:t>
            </a:r>
            <a:r>
              <a:rPr lang="pt-BR" sz="1400" dirty="0">
                <a:solidFill>
                  <a:srgbClr val="000000"/>
                </a:solidFill>
                <a:latin typeface="Times New Roman"/>
                <a:cs typeface="Times New Roman" pitchFamily="18" charset="0"/>
              </a:rPr>
              <a:t>O(</a:t>
            </a:r>
            <a:r>
              <a:rPr lang="pt-BR" sz="1400" i="1" dirty="0">
                <a:solidFill>
                  <a:srgbClr val="000000"/>
                </a:solidFill>
                <a:latin typeface="Times New Roman"/>
                <a:cs typeface="Times New Roman" pitchFamily="18" charset="0"/>
              </a:rPr>
              <a:t>s</a:t>
            </a:r>
            <a:r>
              <a:rPr lang="pt-BR" sz="1400" dirty="0">
                <a:solidFill>
                  <a:srgbClr val="000000"/>
                </a:solidFill>
                <a:latin typeface="Times New Roman"/>
                <a:cs typeface="Times New Roman" pitchFamily="18" charset="0"/>
              </a:rPr>
              <a:t>)           2 Ag(</a:t>
            </a:r>
            <a:r>
              <a:rPr lang="pt-BR" sz="1400" i="1" dirty="0">
                <a:solidFill>
                  <a:srgbClr val="000000"/>
                </a:solidFill>
                <a:latin typeface="Times New Roman"/>
                <a:cs typeface="Times New Roman" pitchFamily="18" charset="0"/>
              </a:rPr>
              <a:t>s</a:t>
            </a:r>
            <a:r>
              <a:rPr lang="pt-BR" sz="1400" dirty="0">
                <a:solidFill>
                  <a:srgbClr val="000000"/>
                </a:solidFill>
                <a:latin typeface="Times New Roman"/>
                <a:cs typeface="Times New Roman" pitchFamily="18" charset="0"/>
              </a:rPr>
              <a:t>) + O</a:t>
            </a:r>
            <a:r>
              <a:rPr lang="pt-BR" sz="1400" baseline="-25000" dirty="0">
                <a:solidFill>
                  <a:srgbClr val="000000"/>
                </a:solidFill>
                <a:latin typeface="Times New Roman"/>
                <a:cs typeface="Times New Roman" pitchFamily="18" charset="0"/>
              </a:rPr>
              <a:t>2</a:t>
            </a:r>
            <a:r>
              <a:rPr lang="pt-BR" sz="1400" dirty="0">
                <a:solidFill>
                  <a:srgbClr val="000000"/>
                </a:solidFill>
                <a:latin typeface="Times New Roman"/>
                <a:cs typeface="Times New Roman" pitchFamily="18" charset="0"/>
              </a:rPr>
              <a:t>(</a:t>
            </a:r>
            <a:r>
              <a:rPr lang="pt-BR" sz="1400" i="1" dirty="0">
                <a:solidFill>
                  <a:srgbClr val="000000"/>
                </a:solidFill>
                <a:latin typeface="Times New Roman"/>
                <a:cs typeface="Times New Roman" pitchFamily="18" charset="0"/>
              </a:rPr>
              <a:t>g</a:t>
            </a:r>
            <a:r>
              <a:rPr lang="pt-BR" sz="1400" dirty="0">
                <a:solidFill>
                  <a:srgbClr val="000000"/>
                </a:solidFill>
                <a:latin typeface="Times New Roman"/>
                <a:cs typeface="Times New Roman" pitchFamily="18" charset="0"/>
              </a:rPr>
              <a:t>) </a:t>
            </a:r>
            <a:br>
              <a:rPr lang="pt-BR" sz="1400" dirty="0">
                <a:solidFill>
                  <a:srgbClr val="000000"/>
                </a:solidFill>
                <a:latin typeface="Times New Roman"/>
                <a:cs typeface="Times New Roman" pitchFamily="18" charset="0"/>
              </a:rPr>
            </a:br>
            <a:r>
              <a:rPr lang="pt-BR" sz="1400" b="1" dirty="0">
                <a:solidFill>
                  <a:srgbClr val="000000"/>
                </a:solidFill>
                <a:latin typeface="Times New Roman"/>
                <a:cs typeface="Times New Roman" pitchFamily="18" charset="0"/>
              </a:rPr>
              <a:t>(d) </a:t>
            </a:r>
            <a:r>
              <a:rPr lang="pt-BR" sz="1400" dirty="0">
                <a:solidFill>
                  <a:srgbClr val="000000"/>
                </a:solidFill>
                <a:latin typeface="Times New Roman"/>
                <a:cs typeface="Times New Roman" pitchFamily="18" charset="0"/>
              </a:rPr>
              <a:t>Ag</a:t>
            </a:r>
            <a:r>
              <a:rPr lang="en-US" sz="1400" baseline="-25000" dirty="0">
                <a:solidFill>
                  <a:srgbClr val="000000"/>
                </a:solidFill>
              </a:rPr>
              <a:t>2</a:t>
            </a:r>
            <a:r>
              <a:rPr lang="pt-BR" sz="1400" dirty="0">
                <a:solidFill>
                  <a:srgbClr val="000000"/>
                </a:solidFill>
                <a:latin typeface="Times New Roman"/>
                <a:cs typeface="Times New Roman" pitchFamily="18" charset="0"/>
              </a:rPr>
              <a:t>O(</a:t>
            </a:r>
            <a:r>
              <a:rPr lang="pt-BR" sz="1400" i="1" dirty="0">
                <a:solidFill>
                  <a:srgbClr val="000000"/>
                </a:solidFill>
                <a:latin typeface="Times New Roman"/>
                <a:cs typeface="Times New Roman" pitchFamily="18" charset="0"/>
              </a:rPr>
              <a:t>s</a:t>
            </a:r>
            <a:r>
              <a:rPr lang="pt-BR" sz="1400" dirty="0">
                <a:solidFill>
                  <a:srgbClr val="000000"/>
                </a:solidFill>
                <a:latin typeface="Times New Roman"/>
                <a:cs typeface="Times New Roman" pitchFamily="18" charset="0"/>
              </a:rPr>
              <a:t>)           4 Ag(</a:t>
            </a:r>
            <a:r>
              <a:rPr lang="pt-BR" sz="1400" i="1" dirty="0">
                <a:solidFill>
                  <a:srgbClr val="000000"/>
                </a:solidFill>
                <a:latin typeface="Times New Roman"/>
                <a:cs typeface="Times New Roman" pitchFamily="18" charset="0"/>
              </a:rPr>
              <a:t>s</a:t>
            </a:r>
            <a:r>
              <a:rPr lang="pt-BR" sz="1400" dirty="0">
                <a:solidFill>
                  <a:srgbClr val="000000"/>
                </a:solidFill>
                <a:latin typeface="Times New Roman"/>
                <a:cs typeface="Times New Roman" pitchFamily="18" charset="0"/>
              </a:rPr>
              <a:t>) + O</a:t>
            </a:r>
            <a:r>
              <a:rPr lang="en-US" sz="1400" baseline="-25000" dirty="0">
                <a:solidFill>
                  <a:srgbClr val="000000"/>
                </a:solidFill>
              </a:rPr>
              <a:t>2</a:t>
            </a:r>
            <a:r>
              <a:rPr lang="pt-BR" sz="1400" dirty="0">
                <a:solidFill>
                  <a:srgbClr val="000000"/>
                </a:solidFill>
                <a:latin typeface="Times New Roman"/>
                <a:cs typeface="Times New Roman" pitchFamily="18" charset="0"/>
              </a:rPr>
              <a:t>(</a:t>
            </a:r>
            <a:r>
              <a:rPr lang="pt-BR" sz="1400" i="1" dirty="0">
                <a:solidFill>
                  <a:srgbClr val="000000"/>
                </a:solidFill>
                <a:latin typeface="Times New Roman"/>
                <a:cs typeface="Times New Roman" pitchFamily="18" charset="0"/>
              </a:rPr>
              <a:t>g</a:t>
            </a:r>
            <a:r>
              <a:rPr lang="pt-BR" sz="1400" dirty="0">
                <a:solidFill>
                  <a:srgbClr val="000000"/>
                </a:solidFill>
                <a:latin typeface="Times New Roman"/>
                <a:cs typeface="Times New Roman" pitchFamily="18" charset="0"/>
              </a:rPr>
              <a:t>)  </a:t>
            </a:r>
            <a:r>
              <a:rPr lang="pt-BR" sz="1400" b="1" dirty="0">
                <a:solidFill>
                  <a:srgbClr val="000000"/>
                </a:solidFill>
                <a:latin typeface="Times New Roman"/>
                <a:cs typeface="Times New Roman" pitchFamily="18" charset="0"/>
              </a:rPr>
              <a:t>(e) </a:t>
            </a:r>
            <a:r>
              <a:rPr lang="pt-BR" sz="1400" dirty="0">
                <a:solidFill>
                  <a:srgbClr val="000000"/>
                </a:solidFill>
                <a:latin typeface="Times New Roman"/>
                <a:cs typeface="Times New Roman" pitchFamily="18" charset="0"/>
              </a:rPr>
              <a:t>Ag</a:t>
            </a:r>
            <a:r>
              <a:rPr lang="en-US" sz="1400" baseline="-25000" dirty="0">
                <a:solidFill>
                  <a:srgbClr val="000000"/>
                </a:solidFill>
              </a:rPr>
              <a:t>2</a:t>
            </a:r>
            <a:r>
              <a:rPr lang="pt-BR" sz="1400" dirty="0">
                <a:solidFill>
                  <a:srgbClr val="000000"/>
                </a:solidFill>
                <a:latin typeface="Times New Roman"/>
                <a:cs typeface="Times New Roman" pitchFamily="18" charset="0"/>
              </a:rPr>
              <a:t>O(</a:t>
            </a:r>
            <a:r>
              <a:rPr lang="pt-BR" sz="1400" i="1" dirty="0">
                <a:solidFill>
                  <a:srgbClr val="000000"/>
                </a:solidFill>
                <a:latin typeface="Times New Roman"/>
                <a:cs typeface="Times New Roman" pitchFamily="18" charset="0"/>
              </a:rPr>
              <a:t>s</a:t>
            </a:r>
            <a:r>
              <a:rPr lang="pt-BR" sz="1400" dirty="0">
                <a:solidFill>
                  <a:srgbClr val="000000"/>
                </a:solidFill>
                <a:latin typeface="Times New Roman"/>
                <a:cs typeface="Times New Roman" pitchFamily="18" charset="0"/>
              </a:rPr>
              <a:t>)           4 Ag(</a:t>
            </a:r>
            <a:r>
              <a:rPr lang="pt-BR" sz="1400" i="1" dirty="0">
                <a:solidFill>
                  <a:srgbClr val="000000"/>
                </a:solidFill>
                <a:latin typeface="Times New Roman"/>
                <a:cs typeface="Times New Roman" pitchFamily="18" charset="0"/>
              </a:rPr>
              <a:t>s</a:t>
            </a:r>
            <a:r>
              <a:rPr lang="pt-BR" sz="1400" dirty="0">
                <a:solidFill>
                  <a:srgbClr val="000000"/>
                </a:solidFill>
                <a:latin typeface="Times New Roman"/>
                <a:cs typeface="Times New Roman" pitchFamily="18" charset="0"/>
              </a:rPr>
              <a:t>) + O</a:t>
            </a:r>
            <a:r>
              <a:rPr lang="en-US" sz="1400" baseline="-25000" dirty="0">
                <a:solidFill>
                  <a:srgbClr val="000000"/>
                </a:solidFill>
              </a:rPr>
              <a:t>2</a:t>
            </a:r>
            <a:r>
              <a:rPr lang="pt-BR" sz="1400" dirty="0">
                <a:solidFill>
                  <a:srgbClr val="000000"/>
                </a:solidFill>
                <a:latin typeface="Times New Roman"/>
                <a:cs typeface="Times New Roman" pitchFamily="18" charset="0"/>
              </a:rPr>
              <a:t>(</a:t>
            </a:r>
            <a:r>
              <a:rPr lang="pt-BR" sz="1400" i="1" dirty="0">
                <a:solidFill>
                  <a:srgbClr val="000000"/>
                </a:solidFill>
                <a:latin typeface="Times New Roman"/>
                <a:cs typeface="Times New Roman" pitchFamily="18" charset="0"/>
              </a:rPr>
              <a:t>g</a:t>
            </a:r>
            <a:r>
              <a:rPr lang="pt-BR" sz="1400" dirty="0">
                <a:solidFill>
                  <a:srgbClr val="000000"/>
                </a:solidFill>
                <a:latin typeface="Times New Roman"/>
                <a:cs typeface="Times New Roman" pitchFamily="18" charset="0"/>
              </a:rPr>
              <a:t>) </a:t>
            </a:r>
            <a:endParaRPr lang="en-US" sz="1400" dirty="0">
              <a:solidFill>
                <a:srgbClr val="000000"/>
              </a:solidFill>
              <a:latin typeface="Times New Roman"/>
              <a:cs typeface="Times New Roman" pitchFamily="18" charset="0"/>
            </a:endParaRPr>
          </a:p>
          <a:p>
            <a:pPr eaLnBrk="0" hangingPunct="0">
              <a:defRPr/>
            </a:pPr>
            <a:endParaRPr lang="en-US" sz="1600" b="1" dirty="0">
              <a:solidFill>
                <a:srgbClr val="3366FF"/>
              </a:solidFill>
              <a:latin typeface="Arial" charset="0"/>
            </a:endParaRPr>
          </a:p>
          <a:p>
            <a:pPr eaLnBrk="0" hangingPunct="0">
              <a:defRPr/>
            </a:pPr>
            <a:r>
              <a:rPr lang="en-US" sz="1600" b="1" dirty="0">
                <a:solidFill>
                  <a:srgbClr val="3366FF"/>
                </a:solidFill>
                <a:latin typeface="Arial" charset="0"/>
              </a:rPr>
              <a:t>Practice Exercise 2</a:t>
            </a:r>
          </a:p>
          <a:p>
            <a:pPr marL="0" indent="0" eaLnBrk="0" hangingPunct="0">
              <a:defRPr/>
            </a:pPr>
            <a:endParaRPr lang="en-US" sz="1000" b="1" dirty="0">
              <a:solidFill>
                <a:srgbClr val="3366FF"/>
              </a:solidFill>
              <a:latin typeface="Arial" charset="0"/>
            </a:endParaRPr>
          </a:p>
          <a:p>
            <a:pPr marL="0" indent="0" eaLnBrk="0" hangingPunct="0">
              <a:defRPr/>
            </a:pPr>
            <a:r>
              <a:rPr lang="en-US" sz="1400" dirty="0"/>
              <a:t>Write a balanced equation for </a:t>
            </a:r>
            <a:r>
              <a:rPr lang="en-US" sz="1400" b="1" dirty="0"/>
              <a:t>(a)</a:t>
            </a:r>
            <a:r>
              <a:rPr lang="en-US" sz="1400" dirty="0"/>
              <a:t> solid mercury(II) sulfide decomposing into its component elements when heated and </a:t>
            </a:r>
            <a:r>
              <a:rPr lang="en-US" sz="1400" b="1" dirty="0"/>
              <a:t>(b)</a:t>
            </a:r>
            <a:r>
              <a:rPr lang="en-US" sz="1400" dirty="0"/>
              <a:t> aluminum metal combining with oxygen in the air.</a:t>
            </a:r>
            <a:endParaRPr lang="en-US" sz="1400" baseline="30000" dirty="0"/>
          </a:p>
        </p:txBody>
      </p:sp>
      <p:sp>
        <p:nvSpPr>
          <p:cNvPr id="8195" name="Rectangle 58"/>
          <p:cNvSpPr>
            <a:spLocks noChangeArrowheads="1"/>
          </p:cNvSpPr>
          <p:nvPr/>
        </p:nvSpPr>
        <p:spPr bwMode="auto">
          <a:xfrm>
            <a:off x="317500" y="5476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eaLnBrk="0" hangingPunct="0">
              <a:spcBef>
                <a:spcPct val="50000"/>
              </a:spcBef>
            </a:pPr>
            <a:r>
              <a:rPr lang="en-US" altLang="en-US" b="1">
                <a:solidFill>
                  <a:srgbClr val="3366FF"/>
                </a:solidFill>
                <a:latin typeface="Arial" charset="0"/>
              </a:rPr>
              <a:t>Sample Exercise 3.3</a:t>
            </a:r>
            <a:r>
              <a:rPr lang="en-US" altLang="en-US" b="1">
                <a:solidFill>
                  <a:srgbClr val="4C4BE5"/>
                </a:solidFill>
                <a:latin typeface="Arial" charset="0"/>
              </a:rPr>
              <a:t> </a:t>
            </a:r>
            <a:r>
              <a:rPr lang="en-US" altLang="en-US" b="1">
                <a:latin typeface="Arial" charset="0"/>
              </a:rPr>
              <a:t>Writing Balanced Equations for Combination and Decomposition Reactions</a:t>
            </a:r>
          </a:p>
        </p:txBody>
      </p:sp>
      <p:sp>
        <p:nvSpPr>
          <p:cNvPr id="8196" name="Line 19"/>
          <p:cNvSpPr>
            <a:spLocks noChangeShapeType="1"/>
          </p:cNvSpPr>
          <p:nvPr/>
        </p:nvSpPr>
        <p:spPr bwMode="auto">
          <a:xfrm>
            <a:off x="396875" y="131286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7" name="Rectangle 20"/>
          <p:cNvSpPr>
            <a:spLocks noChangeArrowheads="1"/>
          </p:cNvSpPr>
          <p:nvPr/>
        </p:nvSpPr>
        <p:spPr bwMode="auto">
          <a:xfrm>
            <a:off x="320675" y="947738"/>
            <a:ext cx="933450"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8198" name="Line 7"/>
          <p:cNvSpPr>
            <a:spLocks noChangeShapeType="1"/>
          </p:cNvSpPr>
          <p:nvPr/>
        </p:nvSpPr>
        <p:spPr bwMode="auto">
          <a:xfrm flipH="1">
            <a:off x="304800" y="304800"/>
            <a:ext cx="0" cy="3541713"/>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9" name="Line 10"/>
          <p:cNvSpPr>
            <a:spLocks noChangeShapeType="1"/>
          </p:cNvSpPr>
          <p:nvPr/>
        </p:nvSpPr>
        <p:spPr bwMode="auto">
          <a:xfrm>
            <a:off x="295275" y="3846513"/>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0"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1243013" y="2249488"/>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3651250" y="2249488"/>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3821113" y="2471738"/>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6221413" y="2254250"/>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1296988" y="2471738"/>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32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326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326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32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7"/>
          <p:cNvSpPr>
            <a:spLocks noChangeShapeType="1"/>
          </p:cNvSpPr>
          <p:nvPr/>
        </p:nvSpPr>
        <p:spPr bwMode="auto">
          <a:xfrm flipH="1">
            <a:off x="295275" y="304800"/>
            <a:ext cx="9525" cy="478472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 name="Line 10"/>
          <p:cNvSpPr>
            <a:spLocks noChangeShapeType="1"/>
          </p:cNvSpPr>
          <p:nvPr/>
        </p:nvSpPr>
        <p:spPr bwMode="auto">
          <a:xfrm>
            <a:off x="285750" y="5084763"/>
            <a:ext cx="466725"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20" name="Group 11"/>
          <p:cNvGrpSpPr>
            <a:grpSpLocks/>
          </p:cNvGrpSpPr>
          <p:nvPr/>
        </p:nvGrpSpPr>
        <p:grpSpPr bwMode="auto">
          <a:xfrm>
            <a:off x="320675" y="2317750"/>
            <a:ext cx="7924800" cy="695325"/>
            <a:chOff x="192" y="1536"/>
            <a:chExt cx="4992" cy="438"/>
          </a:xfrm>
        </p:grpSpPr>
        <p:sp>
          <p:nvSpPr>
            <p:cNvPr id="9232"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1400"/>
                <a:t> </a:t>
              </a:r>
            </a:p>
          </p:txBody>
        </p:sp>
        <p:sp>
          <p:nvSpPr>
            <p:cNvPr id="9233"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sz="1600" b="1">
                  <a:solidFill>
                    <a:srgbClr val="3366FF"/>
                  </a:solidFill>
                  <a:latin typeface="Arial" charset="0"/>
                </a:rPr>
                <a:t> </a:t>
              </a:r>
            </a:p>
          </p:txBody>
        </p:sp>
      </p:grpSp>
      <p:sp>
        <p:nvSpPr>
          <p:cNvPr id="9221" name="Line 2"/>
          <p:cNvSpPr>
            <a:spLocks noChangeShapeType="1"/>
          </p:cNvSpPr>
          <p:nvPr/>
        </p:nvSpPr>
        <p:spPr bwMode="auto">
          <a:xfrm>
            <a:off x="381000" y="137477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Text Box 84"/>
          <p:cNvSpPr txBox="1">
            <a:spLocks noChangeArrowheads="1"/>
          </p:cNvSpPr>
          <p:nvPr/>
        </p:nvSpPr>
        <p:spPr bwMode="auto">
          <a:xfrm>
            <a:off x="320675" y="1014413"/>
            <a:ext cx="8458200" cy="28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0" hangingPunct="0">
              <a:defRPr/>
            </a:pPr>
            <a:r>
              <a:rPr lang="en-US" sz="1400" dirty="0">
                <a:latin typeface="+mn-lt"/>
              </a:rPr>
              <a:t>Write the balanced equation for the reaction that occurs when methanol, CH</a:t>
            </a:r>
            <a:r>
              <a:rPr lang="en-US" sz="1400" baseline="-25000" dirty="0">
                <a:latin typeface="Times New Roman" pitchFamily="18" charset="0"/>
              </a:rPr>
              <a:t>3</a:t>
            </a:r>
            <a:r>
              <a:rPr lang="en-US" sz="1400" dirty="0">
                <a:latin typeface="+mn-lt"/>
              </a:rPr>
              <a:t>OH</a:t>
            </a:r>
            <a:r>
              <a:rPr lang="en-US" sz="1400" dirty="0">
                <a:latin typeface="Times New Roman" pitchFamily="18" charset="0"/>
              </a:rPr>
              <a:t>(</a:t>
            </a:r>
            <a:r>
              <a:rPr lang="en-US" sz="1400" i="1" dirty="0">
                <a:latin typeface="Times New Roman" pitchFamily="18" charset="0"/>
              </a:rPr>
              <a:t>l</a:t>
            </a:r>
            <a:r>
              <a:rPr lang="en-US" sz="1400" dirty="0">
                <a:latin typeface="Times New Roman" pitchFamily="18" charset="0"/>
              </a:rPr>
              <a:t>)</a:t>
            </a:r>
            <a:r>
              <a:rPr lang="en-US" sz="1400" dirty="0">
                <a:latin typeface="+mn-lt"/>
              </a:rPr>
              <a:t>, is burned in air.</a:t>
            </a:r>
          </a:p>
        </p:txBody>
      </p:sp>
      <p:sp>
        <p:nvSpPr>
          <p:cNvPr id="16" name="Text Box 11"/>
          <p:cNvSpPr txBox="1">
            <a:spLocks noChangeArrowheads="1"/>
          </p:cNvSpPr>
          <p:nvPr/>
        </p:nvSpPr>
        <p:spPr bwMode="auto">
          <a:xfrm>
            <a:off x="320675" y="1381690"/>
            <a:ext cx="8540750" cy="313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600" b="1" dirty="0">
                <a:solidFill>
                  <a:srgbClr val="3366FF"/>
                </a:solidFill>
              </a:rPr>
              <a:t>Solution</a:t>
            </a:r>
            <a:endParaRPr lang="en-US" altLang="en-US" sz="1600" dirty="0">
              <a:solidFill>
                <a:schemeClr val="bg1"/>
              </a:solidFill>
            </a:endParaRPr>
          </a:p>
          <a:p>
            <a:pPr marL="283464" indent="-283464" eaLnBrk="0" hangingPunct="0">
              <a:defRPr/>
            </a:pPr>
            <a:endParaRPr lang="en-US" sz="1000" b="1" dirty="0">
              <a:latin typeface="Times New Roman" pitchFamily="18" charset="0"/>
            </a:endParaRPr>
          </a:p>
          <a:p>
            <a:pPr marL="0" indent="0" eaLnBrk="0" hangingPunct="0">
              <a:defRPr/>
            </a:pPr>
            <a:r>
              <a:rPr lang="en-US" sz="1400" dirty="0">
                <a:latin typeface="+mn-lt"/>
              </a:rPr>
              <a:t>When any compound containing C, H, and O is combusted, it reacts with the O</a:t>
            </a:r>
            <a:r>
              <a:rPr lang="en-US" sz="1400" baseline="-25000" dirty="0">
                <a:latin typeface="+mn-lt"/>
              </a:rPr>
              <a:t>2</a:t>
            </a:r>
            <a:r>
              <a:rPr lang="en-US" sz="1400" dirty="0">
                <a:latin typeface="+mn-lt"/>
              </a:rPr>
              <a:t>(</a:t>
            </a:r>
            <a:r>
              <a:rPr lang="en-US" sz="1400" i="1" dirty="0">
                <a:latin typeface="+mn-lt"/>
              </a:rPr>
              <a:t>g</a:t>
            </a:r>
            <a:r>
              <a:rPr lang="en-US" sz="1400" dirty="0">
                <a:latin typeface="+mn-lt"/>
              </a:rPr>
              <a:t>) in air to produce CO</a:t>
            </a:r>
            <a:r>
              <a:rPr lang="en-US" sz="1400" baseline="-25000" dirty="0">
                <a:latin typeface="+mn-lt"/>
              </a:rPr>
              <a:t>2</a:t>
            </a:r>
            <a:r>
              <a:rPr lang="en-US" sz="1400" dirty="0">
                <a:latin typeface="+mn-lt"/>
              </a:rPr>
              <a:t>(</a:t>
            </a:r>
            <a:r>
              <a:rPr lang="en-US" sz="1400" i="1" dirty="0">
                <a:latin typeface="+mn-lt"/>
              </a:rPr>
              <a:t>g</a:t>
            </a:r>
            <a:r>
              <a:rPr lang="en-US" sz="1400" dirty="0">
                <a:latin typeface="+mn-lt"/>
              </a:rPr>
              <a:t>) and H</a:t>
            </a:r>
            <a:r>
              <a:rPr lang="en-US" sz="1400" baseline="-25000" dirty="0">
                <a:latin typeface="+mn-lt"/>
              </a:rPr>
              <a:t>2</a:t>
            </a:r>
            <a:r>
              <a:rPr lang="en-US" sz="1400" dirty="0">
                <a:latin typeface="+mn-lt"/>
              </a:rPr>
              <a:t>O(</a:t>
            </a:r>
            <a:r>
              <a:rPr lang="en-US" sz="1400" i="1" dirty="0">
                <a:latin typeface="+mn-lt"/>
              </a:rPr>
              <a:t>g</a:t>
            </a:r>
            <a:r>
              <a:rPr lang="en-US" sz="1400" dirty="0">
                <a:latin typeface="+mn-lt"/>
              </a:rPr>
              <a:t>). Thus, the unbalanced equation is</a:t>
            </a:r>
            <a:r>
              <a:rPr lang="en-US" sz="1400" dirty="0">
                <a:latin typeface="Times New Roman" pitchFamily="18" charset="0"/>
              </a:rPr>
              <a:t>                                                </a:t>
            </a:r>
          </a:p>
          <a:p>
            <a:pPr marL="0" indent="0" eaLnBrk="0" hangingPunct="0">
              <a:defRPr/>
            </a:pPr>
            <a:endParaRPr lang="en-US" sz="1400" dirty="0">
              <a:latin typeface="Times New Roman" pitchFamily="18" charset="0"/>
            </a:endParaRPr>
          </a:p>
          <a:p>
            <a:pPr marL="0" indent="0" eaLnBrk="0" hangingPunct="0">
              <a:defRPr/>
            </a:pPr>
            <a:r>
              <a:rPr lang="en-US" sz="1400" dirty="0">
                <a:latin typeface="Times New Roman" pitchFamily="18" charset="0"/>
              </a:rPr>
              <a:t>	 CH</a:t>
            </a:r>
            <a:r>
              <a:rPr lang="en-US" sz="1400" baseline="-25000" dirty="0">
                <a:latin typeface="Times New Roman" pitchFamily="18" charset="0"/>
              </a:rPr>
              <a:t>3</a:t>
            </a:r>
            <a:r>
              <a:rPr lang="en-US" sz="1400" dirty="0">
                <a:latin typeface="Times New Roman" pitchFamily="18" charset="0"/>
              </a:rPr>
              <a:t>OH(</a:t>
            </a:r>
            <a:r>
              <a:rPr lang="en-US" sz="1400" i="1" dirty="0">
                <a:latin typeface="Times New Roman" pitchFamily="18" charset="0"/>
              </a:rPr>
              <a:t>l</a:t>
            </a:r>
            <a:r>
              <a:rPr lang="en-US" sz="1400" dirty="0">
                <a:latin typeface="Times New Roman" pitchFamily="18" charset="0"/>
              </a:rPr>
              <a:t>) + O</a:t>
            </a:r>
            <a:r>
              <a:rPr lang="en-US" sz="1400" baseline="-25000" dirty="0">
                <a:latin typeface="Times New Roman" pitchFamily="18" charset="0"/>
              </a:rPr>
              <a:t>2</a:t>
            </a:r>
            <a:r>
              <a:rPr lang="en-US" sz="1400" dirty="0">
                <a:latin typeface="Times New Roman" pitchFamily="18" charset="0"/>
              </a:rPr>
              <a:t>(</a:t>
            </a:r>
            <a:r>
              <a:rPr lang="en-US" sz="1400" i="1" dirty="0">
                <a:latin typeface="Times New Roman" pitchFamily="18" charset="0"/>
              </a:rPr>
              <a:t>g</a:t>
            </a:r>
            <a:r>
              <a:rPr lang="en-US" sz="1400" dirty="0">
                <a:latin typeface="Times New Roman" pitchFamily="18" charset="0"/>
              </a:rPr>
              <a:t>)           CO</a:t>
            </a:r>
            <a:r>
              <a:rPr lang="en-US" sz="1400" baseline="-25000" dirty="0">
                <a:latin typeface="Times New Roman" pitchFamily="18" charset="0"/>
              </a:rPr>
              <a:t>2</a:t>
            </a:r>
            <a:r>
              <a:rPr lang="en-US" sz="1400" dirty="0">
                <a:latin typeface="Times New Roman" pitchFamily="18" charset="0"/>
              </a:rPr>
              <a:t>(</a:t>
            </a:r>
            <a:r>
              <a:rPr lang="en-US" sz="1400" i="1" dirty="0">
                <a:latin typeface="Times New Roman" pitchFamily="18" charset="0"/>
              </a:rPr>
              <a:t>g</a:t>
            </a:r>
            <a:r>
              <a:rPr lang="en-US" sz="1400" dirty="0">
                <a:latin typeface="Times New Roman" pitchFamily="18" charset="0"/>
              </a:rPr>
              <a:t>) + H</a:t>
            </a:r>
            <a:r>
              <a:rPr lang="en-US" sz="1400" baseline="-25000" dirty="0">
                <a:latin typeface="Times New Roman" pitchFamily="18" charset="0"/>
              </a:rPr>
              <a:t>2</a:t>
            </a:r>
            <a:r>
              <a:rPr lang="en-US" sz="1400" dirty="0">
                <a:latin typeface="Times New Roman" pitchFamily="18" charset="0"/>
              </a:rPr>
              <a:t>O(</a:t>
            </a:r>
            <a:r>
              <a:rPr lang="en-US" sz="1400" i="1" dirty="0">
                <a:latin typeface="Times New Roman" pitchFamily="18" charset="0"/>
              </a:rPr>
              <a:t>g</a:t>
            </a:r>
            <a:r>
              <a:rPr lang="en-US" sz="1400" dirty="0">
                <a:latin typeface="Times New Roman" pitchFamily="18" charset="0"/>
              </a:rPr>
              <a:t>) </a:t>
            </a:r>
          </a:p>
          <a:p>
            <a:pPr marL="0" indent="0" eaLnBrk="0" hangingPunct="0">
              <a:defRPr/>
            </a:pPr>
            <a:endParaRPr lang="en-US" sz="1400" b="1" dirty="0">
              <a:latin typeface="Times New Roman" pitchFamily="18" charset="0"/>
            </a:endParaRPr>
          </a:p>
          <a:p>
            <a:pPr marL="0" indent="0" eaLnBrk="0" hangingPunct="0">
              <a:defRPr/>
            </a:pPr>
            <a:r>
              <a:rPr lang="en-US" sz="1400" dirty="0">
                <a:latin typeface="+mn-lt"/>
              </a:rPr>
              <a:t>The C atoms are balanced, one on each side of the arrow. Because CH</a:t>
            </a:r>
            <a:r>
              <a:rPr lang="en-US" sz="1400" baseline="-25000" dirty="0">
                <a:latin typeface="+mn-lt"/>
              </a:rPr>
              <a:t>3</a:t>
            </a:r>
            <a:r>
              <a:rPr lang="en-US" sz="1400" dirty="0">
                <a:latin typeface="+mn-lt"/>
              </a:rPr>
              <a:t>OH has four H atoms, we place the coefficient </a:t>
            </a:r>
            <a:r>
              <a:rPr lang="en-US" sz="1400" dirty="0">
                <a:solidFill>
                  <a:srgbClr val="FF0000"/>
                </a:solidFill>
                <a:latin typeface="+mn-lt"/>
              </a:rPr>
              <a:t>2</a:t>
            </a:r>
            <a:r>
              <a:rPr lang="en-US" sz="1400" dirty="0">
                <a:latin typeface="+mn-lt"/>
              </a:rPr>
              <a:t> in front of H</a:t>
            </a:r>
            <a:r>
              <a:rPr lang="en-US" sz="1400" baseline="-25000" dirty="0">
                <a:latin typeface="Times New Roman" pitchFamily="18" charset="0"/>
              </a:rPr>
              <a:t>2</a:t>
            </a:r>
            <a:r>
              <a:rPr lang="en-US" sz="1400" dirty="0">
                <a:latin typeface="+mn-lt"/>
              </a:rPr>
              <a:t>O to balance the H atoms:</a:t>
            </a:r>
          </a:p>
          <a:p>
            <a:pPr marL="0" indent="0" eaLnBrk="0" hangingPunct="0">
              <a:defRPr/>
            </a:pPr>
            <a:endParaRPr lang="en-US" sz="1400" dirty="0">
              <a:latin typeface="+mn-lt"/>
            </a:endParaRPr>
          </a:p>
          <a:p>
            <a:pPr marL="0" indent="0" eaLnBrk="0" hangingPunct="0">
              <a:defRPr/>
            </a:pPr>
            <a:r>
              <a:rPr lang="en-US" sz="1400" dirty="0">
                <a:latin typeface="Times New Roman" pitchFamily="18" charset="0"/>
              </a:rPr>
              <a:t>                                                 CH</a:t>
            </a:r>
            <a:r>
              <a:rPr lang="en-US" sz="1400" baseline="-25000" dirty="0">
                <a:latin typeface="Times New Roman" pitchFamily="18" charset="0"/>
              </a:rPr>
              <a:t>3</a:t>
            </a:r>
            <a:r>
              <a:rPr lang="en-US" sz="1400" dirty="0">
                <a:latin typeface="Times New Roman" pitchFamily="18" charset="0"/>
              </a:rPr>
              <a:t>OH(</a:t>
            </a:r>
            <a:r>
              <a:rPr lang="en-US" sz="1400" i="1" dirty="0">
                <a:latin typeface="Times New Roman" pitchFamily="18" charset="0"/>
              </a:rPr>
              <a:t>l</a:t>
            </a:r>
            <a:r>
              <a:rPr lang="en-US" sz="1400" dirty="0">
                <a:latin typeface="Times New Roman" pitchFamily="18" charset="0"/>
              </a:rPr>
              <a:t>) + O</a:t>
            </a:r>
            <a:r>
              <a:rPr lang="en-US" sz="1400" baseline="-25000" dirty="0">
                <a:latin typeface="Times New Roman" pitchFamily="18" charset="0"/>
              </a:rPr>
              <a:t>2</a:t>
            </a:r>
            <a:r>
              <a:rPr lang="en-US" sz="1400" dirty="0">
                <a:latin typeface="Times New Roman" pitchFamily="18" charset="0"/>
              </a:rPr>
              <a:t>(</a:t>
            </a:r>
            <a:r>
              <a:rPr lang="en-US" sz="1400" i="1" dirty="0">
                <a:latin typeface="Times New Roman" pitchFamily="18" charset="0"/>
              </a:rPr>
              <a:t>g</a:t>
            </a:r>
            <a:r>
              <a:rPr lang="en-US" sz="1400" dirty="0">
                <a:latin typeface="Times New Roman" pitchFamily="18" charset="0"/>
              </a:rPr>
              <a:t>)          CO</a:t>
            </a:r>
            <a:r>
              <a:rPr lang="en-US" sz="1400" baseline="-25000" dirty="0">
                <a:latin typeface="Times New Roman" pitchFamily="18" charset="0"/>
              </a:rPr>
              <a:t>2</a:t>
            </a:r>
            <a:r>
              <a:rPr lang="en-US" sz="1400" dirty="0">
                <a:latin typeface="Times New Roman" pitchFamily="18" charset="0"/>
              </a:rPr>
              <a:t>(</a:t>
            </a:r>
            <a:r>
              <a:rPr lang="en-US" sz="1400" i="1" dirty="0">
                <a:latin typeface="Times New Roman" pitchFamily="18" charset="0"/>
              </a:rPr>
              <a:t>g</a:t>
            </a:r>
            <a:r>
              <a:rPr lang="en-US" sz="1400" dirty="0">
                <a:latin typeface="Times New Roman" pitchFamily="18" charset="0"/>
              </a:rPr>
              <a:t>) + </a:t>
            </a:r>
            <a:r>
              <a:rPr lang="en-US" sz="1400" dirty="0">
                <a:solidFill>
                  <a:srgbClr val="FF0000"/>
                </a:solidFill>
                <a:latin typeface="Times New Roman" pitchFamily="18" charset="0"/>
              </a:rPr>
              <a:t>2</a:t>
            </a:r>
            <a:r>
              <a:rPr lang="en-US" sz="1400" dirty="0">
                <a:latin typeface="Times New Roman" pitchFamily="18" charset="0"/>
              </a:rPr>
              <a:t> H</a:t>
            </a:r>
            <a:r>
              <a:rPr lang="en-US" sz="1400" baseline="-25000" dirty="0">
                <a:latin typeface="Times New Roman" pitchFamily="18" charset="0"/>
              </a:rPr>
              <a:t>2</a:t>
            </a:r>
            <a:r>
              <a:rPr lang="en-US" sz="1400" dirty="0">
                <a:latin typeface="Times New Roman" pitchFamily="18" charset="0"/>
              </a:rPr>
              <a:t>O(</a:t>
            </a:r>
            <a:r>
              <a:rPr lang="en-US" sz="1400" i="1" dirty="0">
                <a:latin typeface="Times New Roman" pitchFamily="18" charset="0"/>
              </a:rPr>
              <a:t>g</a:t>
            </a:r>
            <a:r>
              <a:rPr lang="en-US" sz="1400" dirty="0">
                <a:latin typeface="Times New Roman" pitchFamily="18" charset="0"/>
              </a:rPr>
              <a:t>) </a:t>
            </a:r>
          </a:p>
          <a:p>
            <a:pPr marL="0" indent="0" eaLnBrk="0" hangingPunct="0">
              <a:defRPr/>
            </a:pPr>
            <a:endParaRPr lang="de-DE" sz="1400" dirty="0">
              <a:latin typeface="Times New Roman" pitchFamily="18" charset="0"/>
            </a:endParaRPr>
          </a:p>
          <a:p>
            <a:pPr marL="0" indent="0" eaLnBrk="0" hangingPunct="0">
              <a:defRPr/>
            </a:pPr>
            <a:r>
              <a:rPr lang="en-US" sz="1400" dirty="0">
                <a:latin typeface="Times New Roman" pitchFamily="18" charset="0"/>
              </a:rPr>
              <a:t>Adding this coefficient balances H but gives four O atoms in the products. Because there are only three O atoms in the reactants, we are not finished. We can place the coefficient     in front of O</a:t>
            </a:r>
            <a:r>
              <a:rPr lang="en-US" sz="1400" baseline="-25000" dirty="0">
                <a:latin typeface="Times New Roman" pitchFamily="18" charset="0"/>
              </a:rPr>
              <a:t>2 </a:t>
            </a:r>
            <a:r>
              <a:rPr lang="en-US" sz="1400" dirty="0">
                <a:latin typeface="Times New Roman" pitchFamily="18" charset="0"/>
              </a:rPr>
              <a:t>to give four O atoms in the reactants </a:t>
            </a:r>
          </a:p>
          <a:p>
            <a:pPr marL="0" indent="0" eaLnBrk="0" hangingPunct="0">
              <a:defRPr/>
            </a:pPr>
            <a:endParaRPr lang="en-US" sz="1400" dirty="0">
              <a:latin typeface="Times New Roman" pitchFamily="18" charset="0"/>
            </a:endParaRPr>
          </a:p>
          <a:p>
            <a:pPr marL="0" indent="0" eaLnBrk="0" hangingPunct="0">
              <a:defRPr/>
            </a:pPr>
            <a:endParaRPr lang="de-DE" sz="1400" dirty="0">
              <a:latin typeface="Times New Roman" pitchFamily="18" charset="0"/>
            </a:endParaRPr>
          </a:p>
        </p:txBody>
      </p:sp>
      <p:sp>
        <p:nvSpPr>
          <p:cNvPr id="9225" name="Rectangle 58"/>
          <p:cNvSpPr>
            <a:spLocks noChangeArrowheads="1"/>
          </p:cNvSpPr>
          <p:nvPr/>
        </p:nvSpPr>
        <p:spPr bwMode="auto">
          <a:xfrm>
            <a:off x="317500" y="5476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eaLnBrk="0" hangingPunct="0">
              <a:spcBef>
                <a:spcPct val="50000"/>
              </a:spcBef>
            </a:pPr>
            <a:r>
              <a:rPr lang="en-US" altLang="en-US" b="1">
                <a:solidFill>
                  <a:srgbClr val="3366FF"/>
                </a:solidFill>
                <a:latin typeface="Arial" charset="0"/>
              </a:rPr>
              <a:t>Sample Exercise 3.4</a:t>
            </a:r>
            <a:r>
              <a:rPr lang="en-US" altLang="en-US" b="1">
                <a:solidFill>
                  <a:srgbClr val="4C4BE5"/>
                </a:solidFill>
                <a:latin typeface="Arial" charset="0"/>
              </a:rPr>
              <a:t> </a:t>
            </a:r>
            <a:r>
              <a:rPr lang="en-US" altLang="en-US" b="1">
                <a:latin typeface="Arial" charset="0"/>
              </a:rPr>
              <a:t>Writing Balanced Equations for Combustion Reactions</a:t>
            </a:r>
          </a:p>
        </p:txBody>
      </p:sp>
      <p:sp>
        <p:nvSpPr>
          <p:cNvPr id="9226"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227" name="Picture 16" descr="W:\Victoria\55104 Brown WE\WE 3.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963" y="4185332"/>
            <a:ext cx="920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7" descr="W:\Victoria\55104 Brown WE\WE 3.4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4383541"/>
            <a:ext cx="21494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8" descr="W:\Victoria\55104 Brown WE\WE 3.4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313" y="4735966"/>
            <a:ext cx="36576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l="42526" t="9157" r="47803" b="80331"/>
          <a:stretch>
            <a:fillRect/>
          </a:stretch>
        </p:blipFill>
        <p:spPr bwMode="auto">
          <a:xfrm>
            <a:off x="4127951" y="2533424"/>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rcRect l="42526" t="9157" r="47803" b="80331"/>
          <a:stretch>
            <a:fillRect/>
          </a:stretch>
        </p:blipFill>
        <p:spPr bwMode="auto">
          <a:xfrm>
            <a:off x="3929063" y="3589338"/>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7"/>
          <p:cNvSpPr>
            <a:spLocks noChangeShapeType="1"/>
          </p:cNvSpPr>
          <p:nvPr/>
        </p:nvSpPr>
        <p:spPr bwMode="auto">
          <a:xfrm flipH="1">
            <a:off x="304800" y="304800"/>
            <a:ext cx="0" cy="511016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3" name="Line 10"/>
          <p:cNvSpPr>
            <a:spLocks noChangeShapeType="1"/>
          </p:cNvSpPr>
          <p:nvPr/>
        </p:nvSpPr>
        <p:spPr bwMode="auto">
          <a:xfrm>
            <a:off x="295275" y="54149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95"/>
          <p:cNvSpPr txBox="1">
            <a:spLocks noChangeArrowheads="1"/>
          </p:cNvSpPr>
          <p:nvPr/>
        </p:nvSpPr>
        <p:spPr bwMode="auto">
          <a:xfrm>
            <a:off x="320675" y="1265238"/>
            <a:ext cx="8610600" cy="3532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marL="0" indent="0">
              <a:tabLst>
                <a:tab pos="2462213" algn="l"/>
              </a:tabLst>
              <a:defRPr/>
            </a:pPr>
            <a:r>
              <a:rPr lang="en-US" sz="1400" dirty="0">
                <a:cs typeface="Arial" charset="0"/>
              </a:rPr>
              <a:t>Although this equation is balanced, it is not in its most conventional form because it contains a fractional coefficient. However, multiplying through by 2 removes the fraction and keeps the equation balanced:</a:t>
            </a:r>
            <a:r>
              <a:rPr lang="en-US" sz="1400" dirty="0">
                <a:solidFill>
                  <a:srgbClr val="000000"/>
                </a:solidFill>
              </a:rPr>
              <a:t>       </a:t>
            </a:r>
          </a:p>
          <a:p>
            <a:pPr>
              <a:defRPr/>
            </a:pPr>
            <a:endParaRPr lang="en-US" sz="1400" dirty="0">
              <a:solidFill>
                <a:srgbClr val="000000"/>
              </a:solidFill>
            </a:endParaRPr>
          </a:p>
          <a:p>
            <a:pPr>
              <a:tabLst>
                <a:tab pos="2405063" algn="l"/>
              </a:tabLst>
              <a:defRPr/>
            </a:pPr>
            <a:r>
              <a:rPr lang="en-US" sz="1400" dirty="0">
                <a:solidFill>
                  <a:srgbClr val="000000"/>
                </a:solidFill>
              </a:rPr>
              <a:t>                                        	 2 CH</a:t>
            </a:r>
            <a:r>
              <a:rPr lang="en-US" sz="1400" baseline="-25000" dirty="0">
                <a:solidFill>
                  <a:srgbClr val="000000"/>
                </a:solidFill>
              </a:rPr>
              <a:t>3</a:t>
            </a:r>
            <a:r>
              <a:rPr lang="en-US" sz="1400" dirty="0">
                <a:solidFill>
                  <a:srgbClr val="000000"/>
                </a:solidFill>
              </a:rPr>
              <a:t>OH(</a:t>
            </a:r>
            <a:r>
              <a:rPr lang="en-US" sz="1400" i="1" dirty="0">
                <a:solidFill>
                  <a:srgbClr val="000000"/>
                </a:solidFill>
              </a:rPr>
              <a:t>l</a:t>
            </a:r>
            <a:r>
              <a:rPr lang="en-US" sz="1400" dirty="0">
                <a:solidFill>
                  <a:srgbClr val="000000"/>
                </a:solidFill>
              </a:rPr>
              <a:t>) + 3O</a:t>
            </a:r>
            <a:r>
              <a:rPr lang="en-US" sz="1400" baseline="-25000" dirty="0">
                <a:solidFill>
                  <a:srgbClr val="000000"/>
                </a:solidFill>
              </a:rPr>
              <a:t>2</a:t>
            </a:r>
            <a:r>
              <a:rPr lang="en-US" sz="1400" dirty="0">
                <a:solidFill>
                  <a:srgbClr val="000000"/>
                </a:solidFill>
              </a:rPr>
              <a:t>(</a:t>
            </a:r>
            <a:r>
              <a:rPr lang="en-US" sz="1400" i="1" dirty="0">
                <a:solidFill>
                  <a:srgbClr val="000000"/>
                </a:solidFill>
              </a:rPr>
              <a:t>g</a:t>
            </a:r>
            <a:r>
              <a:rPr lang="en-US" sz="1400" dirty="0">
                <a:solidFill>
                  <a:srgbClr val="000000"/>
                </a:solidFill>
              </a:rPr>
              <a:t>)           2 CO</a:t>
            </a:r>
            <a:r>
              <a:rPr lang="en-US" sz="1400" baseline="-25000" dirty="0">
                <a:solidFill>
                  <a:srgbClr val="000000"/>
                </a:solidFill>
              </a:rPr>
              <a:t>2</a:t>
            </a:r>
            <a:r>
              <a:rPr lang="en-US" sz="1400" dirty="0">
                <a:solidFill>
                  <a:srgbClr val="000000"/>
                </a:solidFill>
              </a:rPr>
              <a:t>(</a:t>
            </a:r>
            <a:r>
              <a:rPr lang="en-US" sz="1400" i="1" dirty="0">
                <a:solidFill>
                  <a:srgbClr val="000000"/>
                </a:solidFill>
              </a:rPr>
              <a:t>g</a:t>
            </a:r>
            <a:r>
              <a:rPr lang="en-US" sz="1400" dirty="0">
                <a:solidFill>
                  <a:srgbClr val="000000"/>
                </a:solidFill>
              </a:rPr>
              <a:t>) + 4 H</a:t>
            </a:r>
            <a:r>
              <a:rPr lang="en-US" sz="1400" baseline="-25000" dirty="0">
                <a:solidFill>
                  <a:srgbClr val="000000"/>
                </a:solidFill>
              </a:rPr>
              <a:t>2</a:t>
            </a:r>
            <a:r>
              <a:rPr lang="en-US" sz="1400" dirty="0">
                <a:solidFill>
                  <a:srgbClr val="000000"/>
                </a:solidFill>
              </a:rPr>
              <a:t>O(</a:t>
            </a:r>
            <a:r>
              <a:rPr lang="en-US" sz="1400" i="1" dirty="0">
                <a:solidFill>
                  <a:srgbClr val="000000"/>
                </a:solidFill>
              </a:rPr>
              <a:t>g</a:t>
            </a:r>
            <a:r>
              <a:rPr lang="en-US" sz="1400" dirty="0">
                <a:solidFill>
                  <a:srgbClr val="000000"/>
                </a:solidFill>
              </a:rPr>
              <a:t>) </a:t>
            </a:r>
          </a:p>
          <a:p>
            <a:pPr marL="0" indent="0" eaLnBrk="0" hangingPunct="0">
              <a:defRPr/>
            </a:pPr>
            <a:endParaRPr lang="en-US" sz="1600" b="1" dirty="0">
              <a:solidFill>
                <a:srgbClr val="3366FF"/>
              </a:solidFill>
              <a:latin typeface="Arial" charset="0"/>
            </a:endParaRPr>
          </a:p>
          <a:p>
            <a:pPr eaLnBrk="0" hangingPunct="0">
              <a:defRPr/>
            </a:pPr>
            <a:r>
              <a:rPr lang="en-US" sz="1600" b="1" dirty="0">
                <a:solidFill>
                  <a:srgbClr val="3366FF"/>
                </a:solidFill>
                <a:latin typeface="Arial" charset="0"/>
              </a:rPr>
              <a:t>Practice Exercise 1</a:t>
            </a:r>
          </a:p>
          <a:p>
            <a:pPr eaLnBrk="0" hangingPunct="0">
              <a:defRPr/>
            </a:pPr>
            <a:endParaRPr lang="en-US" sz="1000" b="1" dirty="0">
              <a:solidFill>
                <a:srgbClr val="3366FF"/>
              </a:solidFill>
              <a:latin typeface="Arial" charset="0"/>
            </a:endParaRPr>
          </a:p>
          <a:p>
            <a:pPr eaLnBrk="0" hangingPunct="0">
              <a:defRPr/>
            </a:pPr>
            <a:r>
              <a:rPr lang="en-US" sz="1400" dirty="0"/>
              <a:t>Write the balanced equation for the reaction that occurs when ethylene glycol, C</a:t>
            </a:r>
            <a:r>
              <a:rPr lang="en-US" sz="1400" baseline="-25000" dirty="0"/>
              <a:t>2</a:t>
            </a:r>
            <a:r>
              <a:rPr lang="en-US" sz="1400" dirty="0"/>
              <a:t>H</a:t>
            </a:r>
            <a:r>
              <a:rPr lang="en-US" sz="1400" baseline="-25000" dirty="0"/>
              <a:t>4</a:t>
            </a:r>
            <a:r>
              <a:rPr lang="en-US" sz="1400" dirty="0"/>
              <a:t>(OH)</a:t>
            </a:r>
            <a:r>
              <a:rPr lang="en-US" sz="1400" baseline="-25000" dirty="0"/>
              <a:t>2</a:t>
            </a:r>
            <a:r>
              <a:rPr lang="en-US" sz="1400" dirty="0"/>
              <a:t>, burns in air.</a:t>
            </a:r>
          </a:p>
          <a:p>
            <a:pPr marL="283464" indent="-283464" eaLnBrk="0" hangingPunct="0">
              <a:spcBef>
                <a:spcPct val="50000"/>
              </a:spcBef>
              <a:spcAft>
                <a:spcPts val="300"/>
              </a:spcAft>
              <a:defRPr/>
            </a:pPr>
            <a:r>
              <a:rPr lang="en-US" sz="1400" b="1" dirty="0"/>
              <a:t>(a)</a:t>
            </a:r>
            <a:r>
              <a:rPr lang="en-US" sz="1400" dirty="0"/>
              <a:t>	C</a:t>
            </a:r>
            <a:r>
              <a:rPr lang="en-US" sz="1400" baseline="-25000" dirty="0"/>
              <a:t>2</a:t>
            </a:r>
            <a:r>
              <a:rPr lang="en-US" sz="1400" dirty="0"/>
              <a:t>H</a:t>
            </a:r>
            <a:r>
              <a:rPr lang="en-US" sz="1400" baseline="-25000" dirty="0"/>
              <a:t>4</a:t>
            </a:r>
            <a:r>
              <a:rPr lang="en-US" sz="1400" dirty="0"/>
              <a:t>(OH)</a:t>
            </a:r>
            <a:r>
              <a:rPr lang="en-US" sz="1400" baseline="-25000" dirty="0"/>
              <a:t>2</a:t>
            </a:r>
            <a:r>
              <a:rPr lang="en-US" sz="1400" dirty="0"/>
              <a:t>(</a:t>
            </a:r>
            <a:r>
              <a:rPr lang="en-US" sz="1400" i="1" dirty="0"/>
              <a:t>l</a:t>
            </a:r>
            <a:r>
              <a:rPr lang="en-US" sz="1400" dirty="0"/>
              <a:t>) + 5 O</a:t>
            </a:r>
            <a:r>
              <a:rPr lang="en-US" sz="1400" baseline="-25000" dirty="0"/>
              <a:t>2</a:t>
            </a:r>
            <a:r>
              <a:rPr lang="en-US" sz="1400" dirty="0"/>
              <a:t>(</a:t>
            </a:r>
            <a:r>
              <a:rPr lang="en-US" sz="1400" i="1" dirty="0"/>
              <a:t>g</a:t>
            </a:r>
            <a:r>
              <a:rPr lang="en-US" sz="1400" dirty="0"/>
              <a:t>)           2 CO</a:t>
            </a:r>
            <a:r>
              <a:rPr lang="en-US" sz="1400" baseline="-25000" dirty="0"/>
              <a:t>2</a:t>
            </a:r>
            <a:r>
              <a:rPr lang="en-US" sz="1400" dirty="0"/>
              <a:t>(</a:t>
            </a:r>
            <a:r>
              <a:rPr lang="en-US" sz="1400" i="1" dirty="0"/>
              <a:t>g</a:t>
            </a:r>
            <a:r>
              <a:rPr lang="en-US" sz="1400" dirty="0"/>
              <a:t>) + 3 H</a:t>
            </a:r>
            <a:r>
              <a:rPr lang="en-US" sz="1400" baseline="-25000" dirty="0"/>
              <a:t>2</a:t>
            </a:r>
            <a:r>
              <a:rPr lang="en-US" sz="1400" dirty="0"/>
              <a:t>O(</a:t>
            </a:r>
            <a:r>
              <a:rPr lang="en-US" sz="1400" i="1" dirty="0"/>
              <a:t>g</a:t>
            </a:r>
            <a:r>
              <a:rPr lang="en-US" sz="1400" dirty="0"/>
              <a:t>)</a:t>
            </a:r>
            <a:endParaRPr lang="en-US" sz="1400" baseline="30000" dirty="0"/>
          </a:p>
          <a:p>
            <a:pPr marL="283464" indent="-283464" eaLnBrk="0" hangingPunct="0">
              <a:spcAft>
                <a:spcPts val="300"/>
              </a:spcAft>
              <a:defRPr/>
            </a:pPr>
            <a:r>
              <a:rPr lang="en-US" sz="1400" b="1" dirty="0"/>
              <a:t>(b)</a:t>
            </a:r>
            <a:r>
              <a:rPr lang="en-US" sz="1400" dirty="0"/>
              <a:t>	2 C</a:t>
            </a:r>
            <a:r>
              <a:rPr lang="en-US" sz="1400" baseline="-25000" dirty="0"/>
              <a:t>2</a:t>
            </a:r>
            <a:r>
              <a:rPr lang="en-US" sz="1400" dirty="0"/>
              <a:t>H</a:t>
            </a:r>
            <a:r>
              <a:rPr lang="en-US" sz="1400" baseline="-25000" dirty="0"/>
              <a:t>4</a:t>
            </a:r>
            <a:r>
              <a:rPr lang="en-US" sz="1400" dirty="0"/>
              <a:t>(OH)</a:t>
            </a:r>
            <a:r>
              <a:rPr lang="en-US" sz="1400" baseline="-25000" dirty="0"/>
              <a:t>2</a:t>
            </a:r>
            <a:r>
              <a:rPr lang="en-US" sz="1400" dirty="0"/>
              <a:t>(</a:t>
            </a:r>
            <a:r>
              <a:rPr lang="en-US" sz="1400" i="1" dirty="0"/>
              <a:t>l</a:t>
            </a:r>
            <a:r>
              <a:rPr lang="en-US" sz="1400" dirty="0"/>
              <a:t>) + 5 O</a:t>
            </a:r>
            <a:r>
              <a:rPr lang="en-US" sz="1400" baseline="-25000" dirty="0"/>
              <a:t>2</a:t>
            </a:r>
            <a:r>
              <a:rPr lang="en-US" sz="1400" dirty="0"/>
              <a:t>(</a:t>
            </a:r>
            <a:r>
              <a:rPr lang="en-US" sz="1400" i="1" dirty="0"/>
              <a:t>g</a:t>
            </a:r>
            <a:r>
              <a:rPr lang="en-US" sz="1400" dirty="0"/>
              <a:t>)           4 CO</a:t>
            </a:r>
            <a:r>
              <a:rPr lang="en-US" sz="1400" baseline="-25000" dirty="0"/>
              <a:t>2</a:t>
            </a:r>
            <a:r>
              <a:rPr lang="en-US" sz="1400" dirty="0"/>
              <a:t>(</a:t>
            </a:r>
            <a:r>
              <a:rPr lang="en-US" sz="1400" i="1" dirty="0"/>
              <a:t>g</a:t>
            </a:r>
            <a:r>
              <a:rPr lang="en-US" sz="1400" dirty="0"/>
              <a:t>) + 6 H</a:t>
            </a:r>
            <a:r>
              <a:rPr lang="en-US" sz="1400" baseline="-25000" dirty="0"/>
              <a:t>2</a:t>
            </a:r>
            <a:r>
              <a:rPr lang="en-US" sz="1400" dirty="0"/>
              <a:t>O(</a:t>
            </a:r>
            <a:r>
              <a:rPr lang="en-US" sz="1400" i="1" dirty="0"/>
              <a:t>g</a:t>
            </a:r>
            <a:r>
              <a:rPr lang="en-US" sz="1400" dirty="0"/>
              <a:t>)</a:t>
            </a:r>
          </a:p>
          <a:p>
            <a:pPr marL="283464" indent="-283464" eaLnBrk="0" hangingPunct="0">
              <a:spcAft>
                <a:spcPts val="300"/>
              </a:spcAft>
              <a:defRPr/>
            </a:pPr>
            <a:r>
              <a:rPr lang="en-US" sz="1400" b="1" dirty="0"/>
              <a:t>(c)</a:t>
            </a:r>
            <a:r>
              <a:rPr lang="en-US" sz="1400" dirty="0"/>
              <a:t>	C</a:t>
            </a:r>
            <a:r>
              <a:rPr lang="en-US" sz="1400" baseline="-25000" dirty="0"/>
              <a:t>2</a:t>
            </a:r>
            <a:r>
              <a:rPr lang="en-US" sz="1400" dirty="0"/>
              <a:t>H</a:t>
            </a:r>
            <a:r>
              <a:rPr lang="en-US" sz="1400" baseline="-25000" dirty="0"/>
              <a:t>4</a:t>
            </a:r>
            <a:r>
              <a:rPr lang="en-US" sz="1400" dirty="0"/>
              <a:t>(OH)</a:t>
            </a:r>
            <a:r>
              <a:rPr lang="en-US" sz="1400" baseline="-25000" dirty="0"/>
              <a:t>2</a:t>
            </a:r>
            <a:r>
              <a:rPr lang="en-US" sz="1400" dirty="0"/>
              <a:t>(</a:t>
            </a:r>
            <a:r>
              <a:rPr lang="en-US" sz="1400" i="1" dirty="0"/>
              <a:t>l</a:t>
            </a:r>
            <a:r>
              <a:rPr lang="en-US" sz="1400" dirty="0"/>
              <a:t>) + 3 O</a:t>
            </a:r>
            <a:r>
              <a:rPr lang="en-US" sz="1400" baseline="-25000" dirty="0"/>
              <a:t>2</a:t>
            </a:r>
            <a:r>
              <a:rPr lang="en-US" sz="1400" dirty="0"/>
              <a:t>(</a:t>
            </a:r>
            <a:r>
              <a:rPr lang="en-US" sz="1400" i="1" dirty="0"/>
              <a:t>g</a:t>
            </a:r>
            <a:r>
              <a:rPr lang="en-US" sz="1400" dirty="0"/>
              <a:t>)            2 CO</a:t>
            </a:r>
            <a:r>
              <a:rPr lang="en-US" sz="1400" baseline="-25000" dirty="0"/>
              <a:t>2</a:t>
            </a:r>
            <a:r>
              <a:rPr lang="en-US" sz="1400" dirty="0"/>
              <a:t>(</a:t>
            </a:r>
            <a:r>
              <a:rPr lang="en-US" sz="1400" i="1" dirty="0"/>
              <a:t>g</a:t>
            </a:r>
            <a:r>
              <a:rPr lang="en-US" sz="1400" dirty="0"/>
              <a:t>) + 3 H</a:t>
            </a:r>
            <a:r>
              <a:rPr lang="en-US" sz="1400" baseline="-25000" dirty="0"/>
              <a:t>2</a:t>
            </a:r>
            <a:r>
              <a:rPr lang="en-US" sz="1400" dirty="0"/>
              <a:t>O(</a:t>
            </a:r>
            <a:r>
              <a:rPr lang="en-US" sz="1400" i="1" dirty="0"/>
              <a:t>g</a:t>
            </a:r>
            <a:r>
              <a:rPr lang="en-US" sz="1400" dirty="0"/>
              <a:t>)</a:t>
            </a:r>
          </a:p>
          <a:p>
            <a:pPr marL="283464" indent="-283464" eaLnBrk="0" hangingPunct="0">
              <a:spcAft>
                <a:spcPts val="300"/>
              </a:spcAft>
              <a:defRPr/>
            </a:pPr>
            <a:r>
              <a:rPr lang="en-US" sz="1400" b="1" dirty="0"/>
              <a:t>(d)</a:t>
            </a:r>
            <a:r>
              <a:rPr lang="en-US" sz="1400" dirty="0"/>
              <a:t>	C</a:t>
            </a:r>
            <a:r>
              <a:rPr lang="en-US" sz="1400" baseline="-25000" dirty="0"/>
              <a:t>2</a:t>
            </a:r>
            <a:r>
              <a:rPr lang="en-US" sz="1400" dirty="0"/>
              <a:t>H</a:t>
            </a:r>
            <a:r>
              <a:rPr lang="en-US" sz="1400" baseline="-25000" dirty="0"/>
              <a:t>4</a:t>
            </a:r>
            <a:r>
              <a:rPr lang="en-US" sz="1400" dirty="0"/>
              <a:t>(OH)</a:t>
            </a:r>
            <a:r>
              <a:rPr lang="en-US" sz="1400" baseline="-25000" dirty="0"/>
              <a:t>2</a:t>
            </a:r>
            <a:r>
              <a:rPr lang="en-US" sz="1400" dirty="0"/>
              <a:t>(</a:t>
            </a:r>
            <a:r>
              <a:rPr lang="en-US" sz="1400" i="1" dirty="0"/>
              <a:t>l</a:t>
            </a:r>
            <a:r>
              <a:rPr lang="en-US" sz="1400" dirty="0"/>
              <a:t>) + 5 O</a:t>
            </a:r>
            <a:r>
              <a:rPr lang="en-US" sz="1400" baseline="-25000" dirty="0"/>
              <a:t>2</a:t>
            </a:r>
            <a:r>
              <a:rPr lang="en-US" sz="1400" dirty="0"/>
              <a:t>(</a:t>
            </a:r>
            <a:r>
              <a:rPr lang="en-US" sz="1400" i="1" dirty="0"/>
              <a:t>g</a:t>
            </a:r>
            <a:r>
              <a:rPr lang="en-US" sz="1400" dirty="0"/>
              <a:t>)           2 CO</a:t>
            </a:r>
            <a:r>
              <a:rPr lang="en-US" sz="1400" baseline="-25000" dirty="0"/>
              <a:t>2</a:t>
            </a:r>
            <a:r>
              <a:rPr lang="en-US" sz="1400" dirty="0"/>
              <a:t>(</a:t>
            </a:r>
            <a:r>
              <a:rPr lang="en-US" sz="1400" i="1" dirty="0"/>
              <a:t>g</a:t>
            </a:r>
            <a:r>
              <a:rPr lang="en-US" sz="1400" dirty="0"/>
              <a:t>) + 3 H</a:t>
            </a:r>
            <a:r>
              <a:rPr lang="en-US" sz="1400" baseline="-25000" dirty="0"/>
              <a:t>2</a:t>
            </a:r>
            <a:r>
              <a:rPr lang="en-US" sz="1400" dirty="0"/>
              <a:t>O(</a:t>
            </a:r>
            <a:r>
              <a:rPr lang="en-US" sz="1400" i="1" dirty="0"/>
              <a:t>g</a:t>
            </a:r>
            <a:r>
              <a:rPr lang="en-US" sz="1400" dirty="0"/>
              <a:t>)</a:t>
            </a:r>
            <a:endParaRPr lang="en-US" sz="1400" baseline="30000" dirty="0"/>
          </a:p>
          <a:p>
            <a:pPr marL="283464" indent="-283464" eaLnBrk="0" hangingPunct="0">
              <a:spcAft>
                <a:spcPts val="300"/>
              </a:spcAft>
              <a:defRPr/>
            </a:pPr>
            <a:r>
              <a:rPr lang="en-US" sz="1400" b="1" dirty="0"/>
              <a:t>(e)</a:t>
            </a:r>
            <a:r>
              <a:rPr lang="en-US" sz="1400" dirty="0"/>
              <a:t>	4 C</a:t>
            </a:r>
            <a:r>
              <a:rPr lang="en-US" sz="1400" baseline="-25000" dirty="0"/>
              <a:t>2</a:t>
            </a:r>
            <a:r>
              <a:rPr lang="en-US" sz="1400" dirty="0"/>
              <a:t>H</a:t>
            </a:r>
            <a:r>
              <a:rPr lang="en-US" sz="1400" baseline="-25000" dirty="0"/>
              <a:t>4</a:t>
            </a:r>
            <a:r>
              <a:rPr lang="en-US" sz="1400" dirty="0"/>
              <a:t>(OH)</a:t>
            </a:r>
            <a:r>
              <a:rPr lang="en-US" sz="1400" baseline="-25000" dirty="0"/>
              <a:t>2</a:t>
            </a:r>
            <a:r>
              <a:rPr lang="en-US" sz="1400" dirty="0"/>
              <a:t>(</a:t>
            </a:r>
            <a:r>
              <a:rPr lang="en-US" sz="1400" i="1" dirty="0"/>
              <a:t>l</a:t>
            </a:r>
            <a:r>
              <a:rPr lang="en-US" sz="1400" dirty="0"/>
              <a:t>) + 10 O</a:t>
            </a:r>
            <a:r>
              <a:rPr lang="en-US" sz="1400" baseline="-25000" dirty="0"/>
              <a:t>2</a:t>
            </a:r>
            <a:r>
              <a:rPr lang="en-US" sz="1400" dirty="0"/>
              <a:t>(</a:t>
            </a:r>
            <a:r>
              <a:rPr lang="en-US" sz="1400" i="1" dirty="0"/>
              <a:t>g</a:t>
            </a:r>
            <a:r>
              <a:rPr lang="en-US" sz="1400" dirty="0"/>
              <a:t>)           8 CO</a:t>
            </a:r>
            <a:r>
              <a:rPr lang="en-US" sz="1400" baseline="-25000" dirty="0"/>
              <a:t>2</a:t>
            </a:r>
            <a:r>
              <a:rPr lang="en-US" sz="1400" dirty="0"/>
              <a:t>(</a:t>
            </a:r>
            <a:r>
              <a:rPr lang="en-US" sz="1400" i="1" dirty="0"/>
              <a:t>g</a:t>
            </a:r>
            <a:r>
              <a:rPr lang="en-US" sz="1400" dirty="0"/>
              <a:t>) + 12 H</a:t>
            </a:r>
            <a:r>
              <a:rPr lang="en-US" sz="1400" baseline="-25000" dirty="0"/>
              <a:t>2</a:t>
            </a:r>
            <a:r>
              <a:rPr lang="en-US" sz="1400" dirty="0"/>
              <a:t>O(</a:t>
            </a:r>
            <a:r>
              <a:rPr lang="en-US" sz="1400" i="1" dirty="0"/>
              <a:t>g</a:t>
            </a:r>
            <a:r>
              <a:rPr lang="en-US" sz="1400" dirty="0"/>
              <a:t>)</a:t>
            </a:r>
          </a:p>
          <a:p>
            <a:pPr marL="342900" indent="-342900" eaLnBrk="0" hangingPunct="0">
              <a:buFontTx/>
              <a:buAutoNum type="alphaLcParenBoth" startAt="5"/>
              <a:defRPr/>
            </a:pPr>
            <a:endParaRPr lang="en-US" sz="1400" baseline="30000" dirty="0"/>
          </a:p>
          <a:p>
            <a:pPr marL="342900" indent="-342900" eaLnBrk="0" hangingPunct="0">
              <a:defRPr/>
            </a:pPr>
            <a:endParaRPr lang="en-US" sz="1400" baseline="30000" dirty="0"/>
          </a:p>
          <a:p>
            <a:pPr eaLnBrk="0" hangingPunct="0">
              <a:defRPr/>
            </a:pPr>
            <a:r>
              <a:rPr lang="en-US" sz="1600" b="1" dirty="0">
                <a:solidFill>
                  <a:srgbClr val="3366FF"/>
                </a:solidFill>
                <a:latin typeface="Arial" charset="0"/>
              </a:rPr>
              <a:t>Practice Exercise 2</a:t>
            </a:r>
          </a:p>
          <a:p>
            <a:pPr eaLnBrk="0" hangingPunct="0">
              <a:defRPr/>
            </a:pPr>
            <a:endParaRPr lang="en-US" sz="1000" b="1" dirty="0">
              <a:solidFill>
                <a:srgbClr val="3366FF"/>
              </a:solidFill>
              <a:latin typeface="Arial" charset="0"/>
            </a:endParaRPr>
          </a:p>
          <a:p>
            <a:pPr eaLnBrk="0" hangingPunct="0">
              <a:defRPr/>
            </a:pPr>
            <a:r>
              <a:rPr lang="en-US" sz="1400" dirty="0"/>
              <a:t>Write the balanced equation for the reaction that occurs when ethanol, C</a:t>
            </a:r>
            <a:r>
              <a:rPr lang="en-US" sz="1400" baseline="-25000" dirty="0"/>
              <a:t>2</a:t>
            </a:r>
            <a:r>
              <a:rPr lang="en-US" sz="1400" dirty="0"/>
              <a:t>H</a:t>
            </a:r>
            <a:r>
              <a:rPr lang="en-US" sz="1400" baseline="-25000" dirty="0"/>
              <a:t>5</a:t>
            </a:r>
            <a:r>
              <a:rPr lang="en-US" sz="1400" dirty="0"/>
              <a:t>OH(</a:t>
            </a:r>
            <a:r>
              <a:rPr lang="en-US" sz="1400" i="1" dirty="0"/>
              <a:t>l</a:t>
            </a:r>
            <a:r>
              <a:rPr lang="en-US" sz="1400" dirty="0"/>
              <a:t>), burns in air.</a:t>
            </a:r>
            <a:endParaRPr lang="en-US" sz="1400" baseline="30000" dirty="0"/>
          </a:p>
        </p:txBody>
      </p:sp>
      <p:sp>
        <p:nvSpPr>
          <p:cNvPr id="10245" name="Line 19"/>
          <p:cNvSpPr>
            <a:spLocks noChangeShapeType="1"/>
          </p:cNvSpPr>
          <p:nvPr/>
        </p:nvSpPr>
        <p:spPr bwMode="auto">
          <a:xfrm>
            <a:off x="396875" y="12541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6" name="Rectangle 20"/>
          <p:cNvSpPr>
            <a:spLocks noChangeArrowheads="1"/>
          </p:cNvSpPr>
          <p:nvPr/>
        </p:nvSpPr>
        <p:spPr bwMode="auto">
          <a:xfrm>
            <a:off x="320675" y="889000"/>
            <a:ext cx="933450" cy="307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eaLnBrk="0" hangingPunct="0">
              <a:spcBef>
                <a:spcPct val="50000"/>
              </a:spcBef>
            </a:pPr>
            <a:r>
              <a:rPr lang="en-US" altLang="en-US" sz="1400"/>
              <a:t>Continued</a:t>
            </a:r>
          </a:p>
        </p:txBody>
      </p:sp>
      <p:sp>
        <p:nvSpPr>
          <p:cNvPr id="10247" name="Rectangle 58"/>
          <p:cNvSpPr>
            <a:spLocks noChangeArrowheads="1"/>
          </p:cNvSpPr>
          <p:nvPr/>
        </p:nvSpPr>
        <p:spPr bwMode="auto">
          <a:xfrm>
            <a:off x="317500" y="5476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eaLnBrk="0" hangingPunct="0">
              <a:spcBef>
                <a:spcPct val="50000"/>
              </a:spcBef>
            </a:pPr>
            <a:r>
              <a:rPr lang="en-US" altLang="en-US" b="1">
                <a:solidFill>
                  <a:srgbClr val="3366FF"/>
                </a:solidFill>
                <a:latin typeface="Arial" charset="0"/>
              </a:rPr>
              <a:t>Sample Exercise 3.4</a:t>
            </a:r>
            <a:r>
              <a:rPr lang="en-US" altLang="en-US" b="1">
                <a:solidFill>
                  <a:srgbClr val="4C4BE5"/>
                </a:solidFill>
                <a:latin typeface="Arial" charset="0"/>
              </a:rPr>
              <a:t> </a:t>
            </a:r>
            <a:r>
              <a:rPr lang="en-US" altLang="en-US" b="1">
                <a:latin typeface="Arial" charset="0"/>
              </a:rPr>
              <a:t>Writing Balanced Equations for Combustion Reactions</a:t>
            </a:r>
          </a:p>
        </p:txBody>
      </p:sp>
      <p:sp>
        <p:nvSpPr>
          <p:cNvPr id="10248"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4435475" y="2020888"/>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2409825" y="3175000"/>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2552700" y="3425825"/>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2432050" y="3676650"/>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2420938" y="3925888"/>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2641600" y="4187825"/>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LASTMERGEFILE" val="\\.host\Shared Folders\gexinc On My Mac\Desktop\TRANSFER\47191\04 Sample Chapter.xls"/>
  <p:tag name="MMPROD_NEXTUNIQUEID" val="10009"/>
  <p:tag name="MMPROD_UIDATA" val="&lt;database version=&quot;8.0&quot;&gt;&lt;object type=&quot;1&quot; unique_id=&quot;10001&quot;&gt;&lt;object type=&quot;2&quot; unique_id=&quot;10039&quot;&gt;&lt;object type=&quot;3&quot; unique_id=&quot;10040&quot;&gt;&lt;property id=&quot;20148&quot; value=&quot;5&quot;/&gt;&lt;property id=&quot;20300&quot; value=&quot;Slide 1&quot;/&gt;&lt;property id=&quot;20307&quot; value=&quot;256&quot;/&gt;&lt;/object&gt;&lt;object type=&quot;3&quot; unique_id=&quot;10041&quot;&gt;&lt;property id=&quot;20148&quot; value=&quot;5&quot;/&gt;&lt;property id=&quot;20300&quot; value=&quot;Slide 2&quot;/&gt;&lt;property id=&quot;20307&quot; value=&quot;270&quot;/&gt;&lt;/object&gt;&lt;object type=&quot;3&quot; unique_id=&quot;10042&quot;&gt;&lt;property id=&quot;20148&quot; value=&quot;5&quot;/&gt;&lt;property id=&quot;20300&quot; value=&quot;Slide 3&quot;/&gt;&lt;property id=&quot;20307&quot; value=&quot;269&quot;/&gt;&lt;/object&gt;&lt;object type=&quot;3&quot; unique_id=&quot;10043&quot;&gt;&lt;property id=&quot;20148&quot; value=&quot;5&quot;/&gt;&lt;property id=&quot;20300&quot; value=&quot;Slide 4&quot;/&gt;&lt;property id=&quot;20307&quot; value=&quot;268&quot;/&gt;&lt;/object&gt;&lt;object type=&quot;3&quot; unique_id=&quot;10044&quot;&gt;&lt;property id=&quot;20148&quot; value=&quot;5&quot;/&gt;&lt;property id=&quot;20300&quot; value=&quot;Slide 5&quot;/&gt;&lt;property id=&quot;20307&quot; value=&quot;267&quot;/&gt;&lt;/object&gt;&lt;object type=&quot;3&quot; unique_id=&quot;10045&quot;&gt;&lt;property id=&quot;20148&quot; value=&quot;5&quot;/&gt;&lt;property id=&quot;20300&quot; value=&quot;Slide 6&quot;/&gt;&lt;property id=&quot;20307&quot; value=&quot;272&quot;/&gt;&lt;/object&gt;&lt;object type=&quot;3&quot; unique_id=&quot;10046&quot;&gt;&lt;property id=&quot;20148&quot; value=&quot;5&quot;/&gt;&lt;property id=&quot;20300&quot; value=&quot;Slide 7&quot;/&gt;&lt;property id=&quot;20307&quot; value=&quot;266&quot;/&gt;&lt;/object&gt;&lt;object type=&quot;3&quot; unique_id=&quot;10047&quot;&gt;&lt;property id=&quot;20148&quot; value=&quot;5&quot;/&gt;&lt;property id=&quot;20300&quot; value=&quot;Slide 8&quot;/&gt;&lt;property id=&quot;20307&quot; value=&quot;265&quot;/&gt;&lt;/object&gt;&lt;object type=&quot;3&quot; unique_id=&quot;10048&quot;&gt;&lt;property id=&quot;20148&quot; value=&quot;5&quot;/&gt;&lt;property id=&quot;20300&quot; value=&quot;Slide 9&quot;/&gt;&lt;property id=&quot;20307&quot; value=&quot;264&quot;/&gt;&lt;/object&gt;&lt;object type=&quot;3&quot; unique_id=&quot;10049&quot;&gt;&lt;property id=&quot;20148&quot; value=&quot;5&quot;/&gt;&lt;property id=&quot;20300&quot; value=&quot;Slide 10&quot;/&gt;&lt;property id=&quot;20307&quot; value=&quot;271&quot;/&gt;&lt;/object&gt;&lt;object type=&quot;3&quot; unique_id=&quot;10050&quot;&gt;&lt;property id=&quot;20148&quot; value=&quot;5&quot;/&gt;&lt;property id=&quot;20300&quot; value=&quot;Slide 11&quot;/&gt;&lt;property id=&quot;20307&quot; value=&quot;263&quot;/&gt;&lt;/object&gt;&lt;object type=&quot;3&quot; unique_id=&quot;10051&quot;&gt;&lt;property id=&quot;20148&quot; value=&quot;5&quot;/&gt;&lt;property id=&quot;20300&quot; value=&quot;Slide 13&quot;/&gt;&lt;property id=&quot;20307&quot; value=&quot;262&quot;/&gt;&lt;/object&gt;&lt;object type=&quot;3&quot; unique_id=&quot;10052&quot;&gt;&lt;property id=&quot;20148&quot; value=&quot;5&quot;/&gt;&lt;property id=&quot;20300&quot; value=&quot;Slide 12&quot;/&gt;&lt;property id=&quot;20307&quot; value=&quot;261&quot;/&gt;&lt;/object&gt;&lt;object type=&quot;3&quot; unique_id=&quot;11956&quot;&gt;&lt;property id=&quot;20148&quot; value=&quot;5&quot;/&gt;&lt;property id=&quot;20300&quot; value=&quot;Slide 14&quot;/&gt;&lt;property id=&quot;20307&quot; value=&quot;273&quot;/&gt;&lt;/object&gt;&lt;object type=&quot;3&quot; unique_id=&quot;11957&quot;&gt;&lt;property id=&quot;20148&quot; value=&quot;5&quot;/&gt;&lt;property id=&quot;20300&quot; value=&quot;Slide 15&quot;/&gt;&lt;property id=&quot;20307&quot; value=&quot;274&quot;/&gt;&lt;/object&gt;&lt;object type=&quot;3&quot; unique_id=&quot;12302&quot;&gt;&lt;property id=&quot;20148&quot; value=&quot;5&quot;/&gt;&lt;property id=&quot;20300&quot; value=&quot;Slide 16&quot;/&gt;&lt;property id=&quot;20307&quot; value=&quot;275&quot;/&gt;&lt;/object&gt;&lt;object type=&quot;3&quot; unique_id=&quot;12303&quot;&gt;&lt;property id=&quot;20148&quot; value=&quot;5&quot;/&gt;&lt;property id=&quot;20300&quot; value=&quot;Slide 17&quot;/&gt;&lt;property id=&quot;20307&quot; value=&quot;276&quot;/&gt;&lt;/object&gt;&lt;object type=&quot;3&quot; unique_id=&quot;12476&quot;&gt;&lt;property id=&quot;20148&quot; value=&quot;5&quot;/&gt;&lt;property id=&quot;20300&quot; value=&quot;Slide 18&quot;/&gt;&lt;property id=&quot;20307&quot; value=&quot;277&quot;/&gt;&lt;/object&gt;&lt;object type=&quot;3&quot; unique_id=&quot;12477&quot;&gt;&lt;property id=&quot;20148&quot; value=&quot;5&quot;/&gt;&lt;property id=&quot;20300&quot; value=&quot;Slide 19&quot;/&gt;&lt;property id=&quot;20307&quot; value=&quot;278&quot;/&gt;&lt;/object&gt;&lt;object type=&quot;3&quot; unique_id=&quot;12562&quot;&gt;&lt;property id=&quot;20148&quot; value=&quot;5&quot;/&gt;&lt;property id=&quot;20300&quot; value=&quot;Slide 20&quot;/&gt;&lt;property id=&quot;20307&quot; value=&quot;279&quot;/&gt;&lt;/object&gt;&lt;object type=&quot;3&quot; unique_id=&quot;12563&quot;&gt;&lt;property id=&quot;20148&quot; value=&quot;5&quot;/&gt;&lt;property id=&quot;20300&quot; value=&quot;Slide 21&quot;/&gt;&lt;property id=&quot;20307&quot; value=&quot;280&quot;/&gt;&lt;/object&gt;&lt;object type=&quot;3&quot; unique_id=&quot;12702&quot;&gt;&lt;property id=&quot;20148&quot; value=&quot;5&quot;/&gt;&lt;property id=&quot;20300&quot; value=&quot;Slide 22&quot;/&gt;&lt;property id=&quot;20307&quot; value=&quot;281&quot;/&gt;&lt;/object&gt;&lt;object type=&quot;3&quot; unique_id=&quot;12703&quot;&gt;&lt;property id=&quot;20148&quot; value=&quot;5&quot;/&gt;&lt;property id=&quot;20300&quot; value=&quot;Slide 23&quot;/&gt;&lt;property id=&quot;20307&quot; value=&quot;282&quot;/&gt;&lt;/object&gt;&lt;object type=&quot;3&quot; unique_id=&quot;12854&quot;&gt;&lt;property id=&quot;20148&quot; value=&quot;5&quot;/&gt;&lt;property id=&quot;20300&quot; value=&quot;Slide 24&quot;/&gt;&lt;property id=&quot;20307&quot; value=&quot;283&quot;/&gt;&lt;/object&gt;&lt;object type=&quot;3&quot; unique_id=&quot;12855&quot;&gt;&lt;property id=&quot;20148&quot; value=&quot;5&quot;/&gt;&lt;property id=&quot;20300&quot; value=&quot;Slide 25&quot;/&gt;&lt;property id=&quot;20307&quot; value=&quot;284&quot;/&gt;&lt;/object&gt;&lt;object type=&quot;3&quot; unique_id=&quot;13018&quot;&gt;&lt;property id=&quot;20148&quot; value=&quot;5&quot;/&gt;&lt;property id=&quot;20300&quot; value=&quot;Slide 26&quot;/&gt;&lt;property id=&quot;20307&quot; value=&quot;285&quot;/&gt;&lt;/object&gt;&lt;object type=&quot;3&quot; unique_id=&quot;13019&quot;&gt;&lt;property id=&quot;20148&quot; value=&quot;5&quot;/&gt;&lt;property id=&quot;20300&quot; value=&quot;Slide 27&quot;/&gt;&lt;property id=&quot;20307&quot; value=&quot;286&quot;/&gt;&lt;/object&gt;&lt;object type=&quot;3&quot; unique_id=&quot;13107&quot;&gt;&lt;property id=&quot;20148&quot; value=&quot;5&quot;/&gt;&lt;property id=&quot;20300&quot; value=&quot;Slide 28&quot;/&gt;&lt;property id=&quot;20307&quot; value=&quot;287&quot;/&gt;&lt;/object&gt;&lt;object type=&quot;3&quot; unique_id=&quot;13408&quot;&gt;&lt;property id=&quot;20148&quot; value=&quot;5&quot;/&gt;&lt;property id=&quot;20300&quot; value=&quot;Slide 29&quot;/&gt;&lt;property id=&quot;20307&quot; value=&quot;288&quot;/&gt;&lt;/object&gt;&lt;object type=&quot;3&quot; unique_id=&quot;13409&quot;&gt;&lt;property id=&quot;20148&quot; value=&quot;5&quot;/&gt;&lt;property id=&quot;20300&quot; value=&quot;Slide 30&quot;/&gt;&lt;property id=&quot;20307&quot; value=&quot;289&quot;/&gt;&lt;/object&gt;&lt;object type=&quot;3&quot; unique_id=&quot;13698&quot;&gt;&lt;property id=&quot;20148&quot; value=&quot;5&quot;/&gt;&lt;property id=&quot;20300&quot; value=&quot;Slide 31&quot;/&gt;&lt;property id=&quot;20307&quot; value=&quot;290&quot;/&gt;&lt;/object&gt;&lt;object type=&quot;3&quot; unique_id=&quot;13699&quot;&gt;&lt;property id=&quot;20148&quot; value=&quot;5&quot;/&gt;&lt;property id=&quot;20300&quot; value=&quot;Slide 32&quot;/&gt;&lt;property id=&quot;20307&quot; value=&quot;291&quot;/&gt;&lt;/object&gt;&lt;object type=&quot;3&quot; unique_id=&quot;13700&quot;&gt;&lt;property id=&quot;20148&quot; value=&quot;5&quot;/&gt;&lt;property id=&quot;20300&quot; value=&quot;Slide 33&quot;/&gt;&lt;property id=&quot;20307&quot; value=&quot;292&quot;/&gt;&lt;/object&gt;&lt;object type=&quot;3&quot; unique_id=&quot;14122&quot;&gt;&lt;property id=&quot;20148&quot; value=&quot;5&quot;/&gt;&lt;property id=&quot;20300&quot; value=&quot;Slide 34&quot;/&gt;&lt;property id=&quot;20307&quot; value=&quot;293&quot;/&gt;&lt;/object&gt;&lt;object type=&quot;3&quot; unique_id=&quot;14123&quot;&gt;&lt;property id=&quot;20148&quot; value=&quot;5&quot;/&gt;&lt;property id=&quot;20300&quot; value=&quot;Slide 35&quot;/&gt;&lt;property id=&quot;20307&quot; value=&quot;294&quot;/&gt;&lt;/object&gt;&lt;object type=&quot;3&quot; unique_id=&quot;14124&quot;&gt;&lt;property id=&quot;20148&quot; value=&quot;5&quot;/&gt;&lt;property id=&quot;20300&quot; value=&quot;Slide 36&quot;/&gt;&lt;property id=&quot;20307&quot; value=&quot;295&quot;/&gt;&lt;/object&gt;&lt;object type=&quot;3&quot; unique_id=&quot;14126&quot;&gt;&lt;property id=&quot;20148&quot; value=&quot;5&quot;/&gt;&lt;property id=&quot;20300&quot; value=&quot;Slide 37&quot;/&gt;&lt;property id=&quot;20307&quot; value=&quot;296&quot;/&gt;&lt;/object&gt;&lt;object type=&quot;3&quot; unique_id=&quot;14127&quot;&gt;&lt;property id=&quot;20148&quot; value=&quot;5&quot;/&gt;&lt;property id=&quot;20300&quot; value=&quot;Slide 38&quot;/&gt;&lt;property id=&quot;20307&quot; value=&quot;297&quot;/&gt;&lt;/object&gt;&lt;object type=&quot;3&quot; unique_id=&quot;14128&quot;&gt;&lt;property id=&quot;20148&quot; value=&quot;5&quot;/&gt;&lt;property id=&quot;20300&quot; value=&quot;Slide 39&quot;/&gt;&lt;property id=&quot;20307&quot; value=&quot;298&quot;/&gt;&lt;/object&gt;&lt;object type=&quot;3&quot; unique_id=&quot;14129&quot;&gt;&lt;property id=&quot;20148&quot; value=&quot;5&quot;/&gt;&lt;property id=&quot;20300&quot; value=&quot;Slide 40&quot;/&gt;&lt;property id=&quot;20307&quot; value=&quot;299&quot;/&gt;&lt;/object&gt;&lt;object type=&quot;3&quot; unique_id=&quot;14130&quot;&gt;&lt;property id=&quot;20148&quot; value=&quot;5&quot;/&gt;&lt;property id=&quot;20300&quot; value=&quot;Slide 41&quot;/&gt;&lt;property id=&quot;20307&quot; value=&quot;300&quot;/&gt;&lt;/object&gt;&lt;object type=&quot;3&quot; unique_id=&quot;14131&quot;&gt;&lt;property id=&quot;20148&quot; value=&quot;5&quot;/&gt;&lt;property id=&quot;20300&quot; value=&quot;Slide 42&quot;/&gt;&lt;property id=&quot;20307&quot; value=&quot;301&quot;/&gt;&lt;/object&gt;&lt;object type=&quot;3&quot; unique_id=&quot;14132&quot;&gt;&lt;property id=&quot;20148&quot; value=&quot;5&quot;/&gt;&lt;property id=&quot;20300&quot; value=&quot;Slide 43&quot;/&gt;&lt;property id=&quot;20307&quot; value=&quot;302&quot;/&gt;&lt;/object&gt;&lt;object type=&quot;3&quot; unique_id=&quot;14133&quot;&gt;&lt;property id=&quot;20148&quot; value=&quot;5&quot;/&gt;&lt;property id=&quot;20300&quot; value=&quot;Slide 45&quot;/&gt;&lt;property id=&quot;20307&quot; value=&quot;303&quot;/&gt;&lt;/object&gt;&lt;object type=&quot;3&quot; unique_id=&quot;14134&quot;&gt;&lt;property id=&quot;20148&quot; value=&quot;5&quot;/&gt;&lt;property id=&quot;20300&quot; value=&quot;Slide 46&quot;/&gt;&lt;property id=&quot;20307&quot; value=&quot;304&quot;/&gt;&lt;/object&gt;&lt;object type=&quot;3&quot; unique_id=&quot;14135&quot;&gt;&lt;property id=&quot;20148&quot; value=&quot;5&quot;/&gt;&lt;property id=&quot;20300&quot; value=&quot;Slide 47&quot;/&gt;&lt;property id=&quot;20307&quot; value=&quot;305&quot;/&gt;&lt;/object&gt;&lt;object type=&quot;3&quot; unique_id=&quot;14136&quot;&gt;&lt;property id=&quot;20148&quot; value=&quot;5&quot;/&gt;&lt;property id=&quot;20300&quot; value=&quot;Slide 48&quot;/&gt;&lt;property id=&quot;20307&quot; value=&quot;306&quot;/&gt;&lt;/object&gt;&lt;object type=&quot;3&quot; unique_id=&quot;14432&quot;&gt;&lt;property id=&quot;20148&quot; value=&quot;5&quot;/&gt;&lt;property id=&quot;20300&quot; value=&quot;Slide 44&quot;/&gt;&lt;property id=&quot;20307&quot; value=&quot;307&quot;/&gt;&lt;/object&gt;&lt;/object&gt;&lt;object type=&quot;8&quot; unique_id=&quot;10075&quot;&gt;&lt;/object&gt;&lt;/object&gt;&lt;/database&gt;"/>
  <p:tag name="SECTOMILLISECCONVERTED" val="1"/>
</p:tagLst>
</file>

<file path=ppt/theme/theme1.xml><?xml version="1.0" encoding="utf-8"?>
<a:theme xmlns:a="http://schemas.openxmlformats.org/drawingml/2006/main" name="Worked_Examples">
  <a:themeElements>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orked_Example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a:spPr>
      <a:bodyPr wrap="none">
        <a:spAutoFit/>
      </a:bodyPr>
      <a:lstStyle>
        <a:defPPr marL="2282825" indent="-2282825">
          <a:defRPr sz="1400" dirty="0"/>
        </a:defPPr>
      </a:lstStyle>
    </a:spDef>
    <a:lnDef>
      <a:spPr bwMode="auto">
        <a:xfrm>
          <a:off x="0" y="0"/>
          <a:ext cx="1" cy="1"/>
        </a:xfrm>
        <a:custGeom>
          <a:avLst/>
          <a:gdLst/>
          <a:ahLst/>
          <a:cxnLst/>
          <a:rect l="0" t="0" r="0" b="0"/>
          <a:pathLst/>
        </a:custGeom>
        <a:solidFill>
          <a:srgbClr val="008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bodyPr>
      <a:lstStyle>
        <a:defPPr marL="2282825" marR="0" indent="-2282825"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ea typeface="ＭＳ Ｐゴシック" pitchFamily="48" charset="-128"/>
          </a:defRPr>
        </a:defPPr>
      </a:lstStyle>
    </a:lnDef>
  </a:objectDefaults>
  <a:extraClrSchemeLst>
    <a:extraClrScheme>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ked_Examp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ked_Examp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ked_Exampl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ked_Exampl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ked_Exampl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ked_Example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ked_Exampl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ked_Exampl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ked_Exampl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ked_Exampl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ked_Exampl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Worked_Examples</Template>
  <TotalTime>5256</TotalTime>
  <Words>5830</Words>
  <Application>Microsoft Office PowerPoint</Application>
  <PresentationFormat>On-screen Show (4:3)</PresentationFormat>
  <Paragraphs>781</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ＭＳ Ｐゴシック</vt:lpstr>
      <vt:lpstr>Arial</vt:lpstr>
      <vt:lpstr>Helvetica</vt:lpstr>
      <vt:lpstr>Times</vt:lpstr>
      <vt:lpstr>Times New Roman</vt:lpstr>
      <vt:lpstr>Worked_Examples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GEX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gexinc</dc:creator>
  <cp:lastModifiedBy>Shaka Gore</cp:lastModifiedBy>
  <cp:revision>656</cp:revision>
  <dcterms:created xsi:type="dcterms:W3CDTF">2013-09-13T12:48:59Z</dcterms:created>
  <dcterms:modified xsi:type="dcterms:W3CDTF">2018-08-16T12:13:01Z</dcterms:modified>
</cp:coreProperties>
</file>