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19"/>
  </p:notesMasterIdLst>
  <p:handoutMasterIdLst>
    <p:handoutMasterId r:id="rId120"/>
  </p:handoutMasterIdLst>
  <p:sldIdLst>
    <p:sldId id="546" r:id="rId3"/>
    <p:sldId id="547" r:id="rId4"/>
    <p:sldId id="548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56" r:id="rId13"/>
    <p:sldId id="557" r:id="rId14"/>
    <p:sldId id="558" r:id="rId15"/>
    <p:sldId id="559" r:id="rId16"/>
    <p:sldId id="560" r:id="rId17"/>
    <p:sldId id="561" r:id="rId18"/>
    <p:sldId id="562" r:id="rId19"/>
    <p:sldId id="563" r:id="rId20"/>
    <p:sldId id="564" r:id="rId21"/>
    <p:sldId id="565" r:id="rId22"/>
    <p:sldId id="566" r:id="rId23"/>
    <p:sldId id="567" r:id="rId24"/>
    <p:sldId id="568" r:id="rId25"/>
    <p:sldId id="569" r:id="rId26"/>
    <p:sldId id="570" r:id="rId27"/>
    <p:sldId id="571" r:id="rId28"/>
    <p:sldId id="572" r:id="rId29"/>
    <p:sldId id="573" r:id="rId30"/>
    <p:sldId id="574" r:id="rId31"/>
    <p:sldId id="575" r:id="rId32"/>
    <p:sldId id="576" r:id="rId33"/>
    <p:sldId id="577" r:id="rId34"/>
    <p:sldId id="578" r:id="rId35"/>
    <p:sldId id="579" r:id="rId36"/>
    <p:sldId id="580" r:id="rId37"/>
    <p:sldId id="581" r:id="rId38"/>
    <p:sldId id="582" r:id="rId39"/>
    <p:sldId id="583" r:id="rId40"/>
    <p:sldId id="584" r:id="rId41"/>
    <p:sldId id="585" r:id="rId42"/>
    <p:sldId id="586" r:id="rId43"/>
    <p:sldId id="587" r:id="rId44"/>
    <p:sldId id="588" r:id="rId45"/>
    <p:sldId id="589" r:id="rId46"/>
    <p:sldId id="590" r:id="rId47"/>
    <p:sldId id="591" r:id="rId48"/>
    <p:sldId id="592" r:id="rId49"/>
    <p:sldId id="593" r:id="rId50"/>
    <p:sldId id="594" r:id="rId51"/>
    <p:sldId id="595" r:id="rId52"/>
    <p:sldId id="596" r:id="rId53"/>
    <p:sldId id="597" r:id="rId54"/>
    <p:sldId id="598" r:id="rId55"/>
    <p:sldId id="599" r:id="rId56"/>
    <p:sldId id="600" r:id="rId57"/>
    <p:sldId id="601" r:id="rId58"/>
    <p:sldId id="602" r:id="rId59"/>
    <p:sldId id="603" r:id="rId60"/>
    <p:sldId id="604" r:id="rId61"/>
    <p:sldId id="605" r:id="rId62"/>
    <p:sldId id="606" r:id="rId63"/>
    <p:sldId id="607" r:id="rId64"/>
    <p:sldId id="608" r:id="rId65"/>
    <p:sldId id="609" r:id="rId66"/>
    <p:sldId id="610" r:id="rId67"/>
    <p:sldId id="611" r:id="rId68"/>
    <p:sldId id="472" r:id="rId69"/>
    <p:sldId id="517" r:id="rId70"/>
    <p:sldId id="471" r:id="rId71"/>
    <p:sldId id="518" r:id="rId72"/>
    <p:sldId id="470" r:id="rId73"/>
    <p:sldId id="519" r:id="rId74"/>
    <p:sldId id="469" r:id="rId75"/>
    <p:sldId id="520" r:id="rId76"/>
    <p:sldId id="468" r:id="rId77"/>
    <p:sldId id="521" r:id="rId78"/>
    <p:sldId id="467" r:id="rId79"/>
    <p:sldId id="522" r:id="rId80"/>
    <p:sldId id="466" r:id="rId81"/>
    <p:sldId id="523" r:id="rId82"/>
    <p:sldId id="465" r:id="rId83"/>
    <p:sldId id="524" r:id="rId84"/>
    <p:sldId id="464" r:id="rId85"/>
    <p:sldId id="525" r:id="rId86"/>
    <p:sldId id="463" r:id="rId87"/>
    <p:sldId id="526" r:id="rId88"/>
    <p:sldId id="462" r:id="rId89"/>
    <p:sldId id="527" r:id="rId90"/>
    <p:sldId id="461" r:id="rId91"/>
    <p:sldId id="528" r:id="rId92"/>
    <p:sldId id="460" r:id="rId93"/>
    <p:sldId id="529" r:id="rId94"/>
    <p:sldId id="459" r:id="rId95"/>
    <p:sldId id="530" r:id="rId96"/>
    <p:sldId id="458" r:id="rId97"/>
    <p:sldId id="531" r:id="rId98"/>
    <p:sldId id="457" r:id="rId99"/>
    <p:sldId id="532" r:id="rId100"/>
    <p:sldId id="455" r:id="rId101"/>
    <p:sldId id="533" r:id="rId102"/>
    <p:sldId id="454" r:id="rId103"/>
    <p:sldId id="534" r:id="rId104"/>
    <p:sldId id="535" r:id="rId105"/>
    <p:sldId id="536" r:id="rId106"/>
    <p:sldId id="452" r:id="rId107"/>
    <p:sldId id="537" r:id="rId108"/>
    <p:sldId id="451" r:id="rId109"/>
    <p:sldId id="538" r:id="rId110"/>
    <p:sldId id="450" r:id="rId111"/>
    <p:sldId id="539" r:id="rId112"/>
    <p:sldId id="449" r:id="rId113"/>
    <p:sldId id="540" r:id="rId114"/>
    <p:sldId id="501" r:id="rId115"/>
    <p:sldId id="541" r:id="rId116"/>
    <p:sldId id="514" r:id="rId117"/>
    <p:sldId id="544" r:id="rId1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1824">
          <p15:clr>
            <a:srgbClr val="A4A3A4"/>
          </p15:clr>
        </p15:guide>
        <p15:guide id="4" pos="384">
          <p15:clr>
            <a:srgbClr val="A4A3A4"/>
          </p15:clr>
        </p15:guide>
        <p15:guide id="5" pos="720">
          <p15:clr>
            <a:srgbClr val="A4A3A4"/>
          </p15:clr>
        </p15:guide>
        <p15:guide id="6" pos="2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8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3888"/>
        <p:guide orient="horz" pos="816"/>
        <p:guide orient="horz" pos="1824"/>
        <p:guide pos="384"/>
        <p:guide pos="720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A2E71C-98E1-AD4A-B786-605D7084B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24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6D435C-CD0B-9145-8A68-6690B71013B9}" type="datetime1">
              <a:rPr lang="en-US"/>
              <a:pPr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26231E-A34E-A447-9683-FC3DCF39D6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39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14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4080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A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6729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D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3FFE7E0-6A28-F04E-8865-5DD7A5A04F78}" type="slidenum">
              <a:rPr lang="en-US" sz="1200"/>
              <a:pPr/>
              <a:t>101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6426467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D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10D6C2-7962-D447-93FF-33CB93944793}" type="slidenum">
              <a:rPr lang="en-US" sz="1200"/>
              <a:pPr/>
              <a:t>102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6803170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D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6549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D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6472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B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0161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B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0133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A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3193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A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5000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E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16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D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6291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E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2607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C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452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C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680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B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3337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B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4942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B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5426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B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83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D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82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Answer: D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D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73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A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22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A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53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D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83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D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74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39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39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D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3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D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71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B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80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B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85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C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17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C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78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C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6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C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59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5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69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28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A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852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A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15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744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407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Answer: E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948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287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42223865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35002089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239733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1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39112642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8016414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10256641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3516844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596173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41861762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11316623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</p:txBody>
      </p:sp>
    </p:spTree>
    <p:extLst>
      <p:ext uri="{BB962C8B-B14F-4D97-AF65-F5344CB8AC3E}">
        <p14:creationId xmlns:p14="http://schemas.microsoft.com/office/powerpoint/2010/main" val="24371770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</p:txBody>
      </p:sp>
    </p:spTree>
    <p:extLst>
      <p:ext uri="{BB962C8B-B14F-4D97-AF65-F5344CB8AC3E}">
        <p14:creationId xmlns:p14="http://schemas.microsoft.com/office/powerpoint/2010/main" val="33403078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105251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B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61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8230952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</p:txBody>
      </p:sp>
    </p:spTree>
    <p:extLst>
      <p:ext uri="{BB962C8B-B14F-4D97-AF65-F5344CB8AC3E}">
        <p14:creationId xmlns:p14="http://schemas.microsoft.com/office/powerpoint/2010/main" val="27481396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</p:txBody>
      </p:sp>
    </p:spTree>
    <p:extLst>
      <p:ext uri="{BB962C8B-B14F-4D97-AF65-F5344CB8AC3E}">
        <p14:creationId xmlns:p14="http://schemas.microsoft.com/office/powerpoint/2010/main" val="35561342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6453379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26499655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C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670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16983558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31717205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15441421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166580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B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307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39081639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37232928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7435134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</p:txBody>
      </p:sp>
    </p:spTree>
    <p:extLst>
      <p:ext uri="{BB962C8B-B14F-4D97-AF65-F5344CB8AC3E}">
        <p14:creationId xmlns:p14="http://schemas.microsoft.com/office/powerpoint/2010/main" val="36656565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</p:txBody>
      </p:sp>
    </p:spTree>
    <p:extLst>
      <p:ext uri="{BB962C8B-B14F-4D97-AF65-F5344CB8AC3E}">
        <p14:creationId xmlns:p14="http://schemas.microsoft.com/office/powerpoint/2010/main" val="27210124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</p:txBody>
      </p:sp>
    </p:spTree>
    <p:extLst>
      <p:ext uri="{BB962C8B-B14F-4D97-AF65-F5344CB8AC3E}">
        <p14:creationId xmlns:p14="http://schemas.microsoft.com/office/powerpoint/2010/main" val="34075725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</p:txBody>
      </p:sp>
    </p:spTree>
    <p:extLst>
      <p:ext uri="{BB962C8B-B14F-4D97-AF65-F5344CB8AC3E}">
        <p14:creationId xmlns:p14="http://schemas.microsoft.com/office/powerpoint/2010/main" val="9840353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Answer: </a:t>
            </a: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066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D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744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D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1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B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962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D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1902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D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755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D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8790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B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2681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B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7365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A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775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A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9554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E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274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E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6751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B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6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B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6944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B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8071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E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5783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E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4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C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1674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C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9964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D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2695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D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5592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A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619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A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3669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D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8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Answer: E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3639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D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0491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B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510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B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8073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C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8299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C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6350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A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4027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A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7482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C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7831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C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3796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Answer: A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5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0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4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41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5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3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571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17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65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28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714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95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60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13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4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7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94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6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5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2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97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97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40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73738C"/>
                </a:solidFill>
                <a:latin typeface="Arial" pitchFamily="34" charset="0"/>
              </a:rPr>
              <a:t>© 2015  Pearson Education, Inc.</a:t>
            </a:r>
            <a:endParaRPr lang="en-US" sz="900" b="1" dirty="0" smtClean="0">
              <a:solidFill>
                <a:srgbClr val="73738C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7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73738C"/>
                </a:solidFill>
                <a:latin typeface="Arial" pitchFamily="34" charset="0"/>
              </a:rPr>
              <a:t>© 2015 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6703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02920" y="2514600"/>
            <a:ext cx="403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13.3 g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185 g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228 g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312 g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553 g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33628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mass ratio of lead to sulfur in lead(II) sulfide is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270.0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 lead to 41.8 g sulfur.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much lead is required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to completely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react with 85.6 g of sulfur? </a:t>
            </a:r>
          </a:p>
        </p:txBody>
      </p:sp>
      <p:pic>
        <p:nvPicPr>
          <p:cNvPr id="5" name="Picture 4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9" b="3319"/>
          <a:stretch/>
        </p:blipFill>
        <p:spPr>
          <a:xfrm>
            <a:off x="3269226" y="2286000"/>
            <a:ext cx="5677556" cy="34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2920" y="2514600"/>
            <a:ext cx="3810000" cy="209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marL="514350" indent="-514350">
              <a:lnSpc>
                <a:spcPct val="110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4</a:t>
            </a:r>
          </a:p>
          <a:p>
            <a:pPr marL="514350" indent="-514350">
              <a:lnSpc>
                <a:spcPct val="110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6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12</a:t>
            </a:r>
          </a:p>
          <a:p>
            <a:pPr marL="514350" indent="-514350">
              <a:lnSpc>
                <a:spcPct val="110000"/>
              </a:lnSpc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24</a:t>
            </a:r>
            <a:endParaRPr lang="en-US" sz="2400" b="1" baseline="30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What is the total number of atoms in a molecule of glucose, C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12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2920" y="2514600"/>
            <a:ext cx="51054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35.1 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2.17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25  </a:t>
            </a:r>
            <a:r>
              <a:rPr lang="en-US" sz="2400" dirty="0">
                <a:latin typeface="Arial" charset="0"/>
              </a:rPr>
              <a:t>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31.4 g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3.78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25 </a:t>
            </a:r>
            <a:r>
              <a:rPr lang="en-US" sz="2400" dirty="0">
                <a:latin typeface="Arial" charset="0"/>
              </a:rPr>
              <a:t>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62.8 </a:t>
            </a:r>
            <a:r>
              <a:rPr lang="en-US" sz="2400" smtClean="0">
                <a:latin typeface="Arial" charset="0"/>
              </a:rPr>
              <a:t>g</a:t>
            </a:r>
            <a:endParaRPr lang="en-US" sz="2400" dirty="0">
              <a:latin typeface="Arial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26008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What is the theoretical yield of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MgO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from the combustion </a:t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of 5.25 </a:t>
            </a:r>
            <a:r>
              <a:rPr lang="en-US" sz="2400" dirty="0" smtClean="0">
                <a:latin typeface="Arial"/>
                <a:ea typeface="ＭＳ Ｐゴシック" charset="0"/>
                <a:cs typeface="Arial"/>
                <a:sym typeface="Wingdings 2" charset="0"/>
              </a:rPr>
              <a:t>×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10</a:t>
            </a:r>
            <a:r>
              <a:rPr lang="en-US" sz="2400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23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atoms of Mg and 4.69 </a:t>
            </a:r>
            <a:r>
              <a:rPr lang="en-US" sz="2400" dirty="0" smtClean="0">
                <a:latin typeface="Arial"/>
                <a:ea typeface="ＭＳ Ｐゴシック" charset="0"/>
                <a:cs typeface="Arial"/>
                <a:sym typeface="Wingdings 2" charset="0"/>
              </a:rPr>
              <a:t>×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10</a:t>
            </a:r>
            <a:r>
              <a:rPr lang="en-US" sz="2400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23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molecules </a:t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of O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12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3429000" y="2181123"/>
            <a:ext cx="5486400" cy="3238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502920" y="2514600"/>
            <a:ext cx="6324600" cy="2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H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O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O</a:t>
            </a:r>
            <a:r>
              <a:rPr lang="en-US" sz="2400" baseline="-25000" dirty="0">
                <a:latin typeface="Arial" charset="0"/>
              </a:rPr>
              <a:t>2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H</a:t>
            </a:r>
            <a:r>
              <a:rPr lang="en-US" sz="2400" baseline="-25000" dirty="0">
                <a:latin typeface="Arial" charset="0"/>
              </a:rPr>
              <a:t>2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H</a:t>
            </a:r>
            <a:r>
              <a:rPr lang="en-US" sz="2400" baseline="-25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O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33628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Which reactant is in excess when 35</a:t>
            </a: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0 g of hydrogen is reacted with 276 g of oxygen to form water?</a:t>
            </a:r>
            <a:endParaRPr lang="en-US" sz="2400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3564172" y="2181124"/>
            <a:ext cx="5562600" cy="3283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2920" y="2514600"/>
            <a:ext cx="6324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H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O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O</a:t>
            </a:r>
            <a:r>
              <a:rPr lang="en-US" sz="2400" baseline="-25000" dirty="0">
                <a:latin typeface="Arial" charset="0"/>
              </a:rPr>
              <a:t>2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sz="2400" b="1" baseline="-25000" dirty="0">
                <a:solidFill>
                  <a:srgbClr val="FF0000"/>
                </a:solidFill>
                <a:latin typeface="Arial" charset="0"/>
              </a:rPr>
              <a:t>2</a:t>
            </a:r>
            <a:endParaRPr lang="en-US" sz="2400" b="1" baseline="30000" dirty="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H</a:t>
            </a:r>
            <a:r>
              <a:rPr lang="en-US" sz="2400" baseline="-25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O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33628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>Which reactant is in excess when 35</a:t>
            </a:r>
            <a:r>
              <a:rPr lang="en-US" sz="2400" b="1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>0 g of hydrogen is reacted with 276 g of oxygen to form water?</a:t>
            </a:r>
            <a:endParaRPr lang="en-US" sz="2400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3" name="Picture 12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3564172" y="2181124"/>
            <a:ext cx="5562600" cy="3283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502920" y="2514600"/>
            <a:ext cx="7086600" cy="302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It has the lowest mass.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Its coefficient in the balanced equation is the largest one.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It has the highest mass.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It </a:t>
            </a:r>
            <a:r>
              <a:rPr lang="en-US" sz="2400" dirty="0" err="1">
                <a:latin typeface="Arial" charset="0"/>
              </a:rPr>
              <a:t>doesn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t react completely.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None of the above</a:t>
            </a:r>
            <a:endParaRPr lang="en-US" sz="2400" baseline="30000" dirty="0">
              <a:latin typeface="Arial" charset="0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Which of the following statements is </a:t>
            </a:r>
            <a:r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  <a:t>always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true of the excess reactant in a chemical reaction?</a:t>
            </a:r>
            <a:r>
              <a:rPr lang="en-US" sz="2400">
                <a:latin typeface="ArialMT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2920" y="2514600"/>
            <a:ext cx="7086600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It has the lowest mass.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Its coefficient in the balanced equation is the largest one.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It has the highest mass.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It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</a:rPr>
              <a:t>doesn</a:t>
            </a:r>
            <a:r>
              <a:rPr lang="ja-JP" altLang="en-US" sz="2400" b="1" dirty="0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t react completely.</a:t>
            </a:r>
            <a:endParaRPr lang="en-US" sz="2400" b="1" baseline="30000" dirty="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None of the above</a:t>
            </a:r>
            <a:endParaRPr lang="en-US" sz="2400" baseline="30000" dirty="0">
              <a:latin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>Which of the following statements is </a:t>
            </a:r>
            <a:r>
              <a:rPr lang="en-US" sz="2400" b="1" smtClean="0">
                <a:latin typeface="Arial" charset="0"/>
                <a:ea typeface="ＭＳ Ｐゴシック" charset="0"/>
                <a:cs typeface="ＭＳ Ｐゴシック" charset="0"/>
              </a:rPr>
              <a:t>always</a:t>
            </a:r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> true of the excess reactant in a chemical reaction?</a:t>
            </a:r>
            <a:r>
              <a:rPr lang="en-US" sz="2400" smtClean="0">
                <a:latin typeface="ArialMT" charset="0"/>
                <a:ea typeface="ＭＳ Ｐゴシック" charset="0"/>
                <a:cs typeface="ＭＳ Ｐゴシック" charset="0"/>
              </a:rPr>
              <a:t> </a:t>
            </a:r>
            <a:endParaRPr lang="en-US" sz="2400">
              <a:latin typeface="Arial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502920" y="2971800"/>
            <a:ext cx="58674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 smtClean="0">
                <a:latin typeface="Arial" charset="0"/>
              </a:rPr>
              <a:t>100.%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91.3% 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109%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85.2%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55.9%</a:t>
            </a:r>
            <a:endParaRPr lang="en-US" sz="2400" baseline="30000" dirty="0">
              <a:latin typeface="Arial" charset="0"/>
            </a:endParaRP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001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When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methane (CH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is burned in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oxygen,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theoretical yield is 28.9 g CO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chemistry student performed the experiment and the yield was  26.4 g CO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is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student</a:t>
            </a:r>
            <a:r>
              <a:rPr lang="ja-JP" alt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percent yield?</a:t>
            </a:r>
            <a:endParaRPr lang="en-US" sz="2400" dirty="0">
              <a:latin typeface="Arial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08_Pg265_UnFigure_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"/>
          <a:stretch/>
        </p:blipFill>
        <p:spPr>
          <a:xfrm>
            <a:off x="6096000" y="2557899"/>
            <a:ext cx="2145171" cy="3411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2920" y="2971800"/>
            <a:ext cx="58674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 smtClean="0">
                <a:latin typeface="Arial" charset="0"/>
              </a:rPr>
              <a:t>100.%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91.3% </a:t>
            </a:r>
            <a:endParaRPr lang="en-US" sz="2400" b="1" baseline="30000" dirty="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109%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85.2%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55.9%</a:t>
            </a:r>
            <a:endParaRPr lang="en-US" sz="2400" baseline="30000" dirty="0">
              <a:latin typeface="Arial" charset="0"/>
            </a:endParaRPr>
          </a:p>
        </p:txBody>
      </p:sp>
      <p:pic>
        <p:nvPicPr>
          <p:cNvPr id="10" name="Picture 9" descr="08_Pg265_UnFigure_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"/>
          <a:stretch/>
        </p:blipFill>
        <p:spPr>
          <a:xfrm>
            <a:off x="6096000" y="2557899"/>
            <a:ext cx="2145171" cy="3411071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001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  <a:t>When methane (CH</a:t>
            </a:r>
            <a:r>
              <a:rPr lang="en-US" sz="2400" kern="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  <a:t>) is burned in oxygen, the theoretical yield is 28.9 g CO</a:t>
            </a:r>
            <a:r>
              <a:rPr lang="en-US" sz="2400" kern="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  <a:t>. A chemistry student performed the experiment and the yield was  26.4 g CO</a:t>
            </a:r>
            <a:r>
              <a:rPr lang="en-US" sz="2400" kern="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  <a:t>. What is the student</a:t>
            </a:r>
            <a:r>
              <a:rPr lang="ja-JP" alt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  <a:t>s percent yield?</a:t>
            </a:r>
            <a:endParaRPr lang="en-US" sz="2400" kern="0" dirty="0">
              <a:latin typeface="Arial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2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25.9 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2.50 g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92.0 g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28.5 g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30.7 g</a:t>
            </a:r>
            <a:endParaRPr lang="en-US" sz="2400" baseline="30000" dirty="0">
              <a:latin typeface="Arial" charset="0"/>
            </a:endParaRP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An experiment had a percent yield of 91.8% and the theoretical yield was calculated to be 28.2 g. How many grams were actually produced in the experiment?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25.9 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2.50 g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92.0 g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28.5 g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30.7 g</a:t>
            </a:r>
            <a:endParaRPr lang="en-US" sz="2400" baseline="30000" dirty="0">
              <a:latin typeface="Arial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>An experiment had a percent yield of 91.8% and the theoretical yield was calculated to be 28.2 g. How many grams were actually produced in the experiment? 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502920" y="2971800"/>
            <a:ext cx="6553200" cy="2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K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H</a:t>
            </a:r>
            <a:r>
              <a:rPr lang="en-US" sz="2400" baseline="-25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O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KOH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H</a:t>
            </a:r>
            <a:r>
              <a:rPr lang="en-US" sz="2400" baseline="-25000" dirty="0">
                <a:latin typeface="Arial" charset="0"/>
              </a:rPr>
              <a:t>2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Both are used up at the same time.</a:t>
            </a:r>
            <a:endParaRPr lang="en-US" sz="2400" baseline="30000" dirty="0">
              <a:latin typeface="Arial" charset="0"/>
            </a:endParaRP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64108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What is the limiting reactant for the reaction between 18.2 g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K and 8.38 g of water in the following </a:t>
            </a:r>
            <a:r>
              <a:rPr lang="en-US" sz="2400" u="sng" dirty="0" smtClean="0">
                <a:latin typeface="Arial" charset="0"/>
                <a:ea typeface="ＭＳ Ｐゴシック" charset="0"/>
                <a:cs typeface="ＭＳ Ｐゴシック" charset="0"/>
              </a:rPr>
              <a:t>unbalanced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reaction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   K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+ H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 → KOH + H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42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40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34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5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How many different kinds of atoms are in a molecule of penicillin, C</a:t>
            </a:r>
            <a:r>
              <a:rPr lang="en-US" sz="2400" baseline="-25000">
                <a:latin typeface="Arial" charset="0"/>
                <a:ea typeface="ＭＳ Ｐゴシック" charset="0"/>
                <a:cs typeface="ＭＳ Ｐゴシック" charset="0"/>
              </a:rPr>
              <a:t>14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>
                <a:latin typeface="Arial" charset="0"/>
                <a:ea typeface="ＭＳ Ｐゴシック" charset="0"/>
                <a:cs typeface="ＭＳ Ｐゴシック" charset="0"/>
              </a:rPr>
              <a:t>20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2400" baseline="-2500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679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2920" y="2971800"/>
            <a:ext cx="65532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K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H</a:t>
            </a:r>
            <a:r>
              <a:rPr lang="en-US" sz="2400" baseline="-25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O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KOH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H</a:t>
            </a:r>
            <a:r>
              <a:rPr lang="en-US" sz="2400" baseline="-25000" dirty="0">
                <a:latin typeface="Arial" charset="0"/>
              </a:rPr>
              <a:t>2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Both are used up at the same time.</a:t>
            </a:r>
            <a:endParaRPr lang="en-US" sz="2400" b="1" baseline="30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64108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What is the limiting reactant for the reaction between 18.2 g </a:t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of K and 8.38 g of water in the following </a:t>
            </a:r>
            <a:r>
              <a:rPr lang="en-US" sz="2400" u="sng" dirty="0" smtClean="0">
                <a:latin typeface="Arial" charset="0"/>
                <a:ea typeface="ＭＳ Ｐゴシック" charset="0"/>
                <a:cs typeface="ＭＳ Ｐゴシック" charset="0"/>
              </a:rPr>
              <a:t>unbalanced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reaction?</a:t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		    K + H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 → KOH + H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502920" y="2514600"/>
            <a:ext cx="6477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 smtClean="0">
                <a:latin typeface="Arial" charset="0"/>
              </a:rPr>
              <a:t>40.%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63%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 smtClean="0">
                <a:latin typeface="Arial" charset="0"/>
              </a:rPr>
              <a:t>80.%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 smtClean="0">
                <a:latin typeface="Arial" charset="0"/>
              </a:rPr>
              <a:t>90.%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161%</a:t>
            </a:r>
            <a:endParaRPr lang="en-US" sz="2400" baseline="30000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5.0 kg of hydrogen is reacted with 31 kg of oxygen. The experiment yields 28 kg of water. Calculate the percent yield of the reaction.</a:t>
            </a:r>
          </a:p>
        </p:txBody>
      </p:sp>
      <p:pic>
        <p:nvPicPr>
          <p:cNvPr id="6" name="Picture 5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3200400" y="2209800"/>
            <a:ext cx="5791200" cy="3417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2920" y="2514600"/>
            <a:ext cx="6477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 smtClean="0">
                <a:latin typeface="Arial" charset="0"/>
              </a:rPr>
              <a:t>40.%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63%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80.%</a:t>
            </a:r>
            <a:endParaRPr lang="en-US" sz="2400" b="1" baseline="30000" dirty="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 smtClean="0">
                <a:latin typeface="Arial" charset="0"/>
              </a:rPr>
              <a:t>90.%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161%</a:t>
            </a:r>
            <a:endParaRPr lang="en-US" sz="2400" baseline="30000" dirty="0">
              <a:latin typeface="Arial" charset="0"/>
            </a:endParaRPr>
          </a:p>
        </p:txBody>
      </p:sp>
      <p:pic>
        <p:nvPicPr>
          <p:cNvPr id="10" name="Picture 9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3200400" y="2209800"/>
            <a:ext cx="5791200" cy="3417972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kern="0" smtClean="0">
                <a:latin typeface="Arial" charset="0"/>
                <a:ea typeface="ＭＳ Ｐゴシック" charset="0"/>
                <a:cs typeface="ＭＳ Ｐゴシック" charset="0"/>
              </a:rPr>
              <a:t>5.0 kg of hydrogen is reacted with 31 kg of oxygen. The experiment yields 28 kg of water. Calculate the percent yield of the reaction.</a:t>
            </a:r>
            <a:endParaRPr lang="en-US" sz="2400" kern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02920" y="3200400"/>
            <a:ext cx="6553200" cy="2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28.1%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47.3%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79.9%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82.8%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91.2%</a:t>
            </a:r>
            <a:endParaRPr lang="en-US" sz="2400" baseline="30000" dirty="0">
              <a:latin typeface="Arial" charset="0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18388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4.25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mol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of Cl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are reacted with 1.49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mol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NaOH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according to the following reaction. If  12.5 g of NaClO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produced, what is the percent yield?      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            3 Cl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+ 6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NaOH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→ 5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NaCl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+ NaClO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3 H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2920" y="3200400"/>
            <a:ext cx="65532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28.1%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47.3%</a:t>
            </a:r>
            <a:endParaRPr lang="en-US" sz="2400" b="1" baseline="30000" dirty="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79.9%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82.8%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91.2%</a:t>
            </a:r>
            <a:endParaRPr lang="en-US" sz="2400" baseline="30000" dirty="0">
              <a:latin typeface="Arial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18388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4.25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mol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of Cl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are reacted with 1.49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mol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NaOH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according to the following reaction. If  12.5 g of NaClO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is produced, what is the percent yield?       </a:t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            3 Cl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+ 6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NaOH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→ 5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NaCl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+ NaClO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+ 3 H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502920" y="2971800"/>
            <a:ext cx="8229600" cy="2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92.45 kJ of heat is released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695.1 kJ of heat is released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184.9 kJ of heat is absorbed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184.9 kJ of heat is released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92 kJ of heat is </a:t>
            </a:r>
            <a:r>
              <a:rPr lang="en-US" sz="2400" dirty="0" smtClean="0">
                <a:latin typeface="Arial" charset="0"/>
              </a:rPr>
              <a:t>released</a:t>
            </a:r>
            <a:endParaRPr lang="en-US" sz="2400" dirty="0">
              <a:latin typeface="Arial" charset="0"/>
            </a:endParaRP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229600" cy="189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How much heat is associated with the reaction that produces 256.1 g of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ammonia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(NH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)?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      N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(g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 + 3 H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(g) → 2 NH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(g)     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Δ</a:t>
            </a:r>
            <a:r>
              <a:rPr lang="en-US" sz="2400" i="1" dirty="0" err="1" smtClean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dirty="0" err="1">
                <a:latin typeface="Times New Roman"/>
                <a:ea typeface="Calibri"/>
              </a:rPr>
              <a:t>°</a:t>
            </a:r>
            <a:r>
              <a:rPr lang="en-US" sz="2400" baseline="-25000" dirty="0" err="1" smtClean="0">
                <a:latin typeface="Arial" charset="0"/>
                <a:ea typeface="ＭＳ Ｐゴシック" charset="0"/>
                <a:cs typeface="ＭＳ Ｐゴシック" charset="0"/>
              </a:rPr>
              <a:t>rxn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= –92.45 kJ 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2920" y="2971800"/>
            <a:ext cx="8229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92.45 kJ of heat is released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695.1 kJ of heat is released</a:t>
            </a:r>
            <a:endParaRPr lang="en-US" sz="2400" b="1" baseline="30000" dirty="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184.9 kJ of heat is absorbed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184.9 kJ of heat is released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92 kJ of heat is </a:t>
            </a:r>
            <a:r>
              <a:rPr lang="en-US" sz="2400" dirty="0" smtClean="0">
                <a:latin typeface="Arial" charset="0"/>
              </a:rPr>
              <a:t>released</a:t>
            </a:r>
            <a:endParaRPr lang="en-US" sz="2400" dirty="0">
              <a:latin typeface="Arial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229600" cy="189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  <a:t>How much heat is associated with the reaction that produces 256.1 g of ammonia</a:t>
            </a:r>
            <a:r>
              <a:rPr lang="en-US" sz="2400" kern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  <a:t>(NH</a:t>
            </a:r>
            <a:r>
              <a:rPr lang="en-US" sz="2400" kern="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  <a:t>)?</a:t>
            </a:r>
            <a:b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  <a:t>       N</a:t>
            </a:r>
            <a:r>
              <a:rPr lang="en-US" sz="2400" kern="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  <a:t>(g) + 3 H</a:t>
            </a:r>
            <a:r>
              <a:rPr lang="en-US" sz="2400" kern="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  <a:t>(g) → 2 NH</a:t>
            </a:r>
            <a:r>
              <a:rPr lang="en-US" sz="2400" kern="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  <a:t>(g)      </a:t>
            </a:r>
            <a:r>
              <a:rPr lang="en-US" sz="2400" kern="0" dirty="0" err="1" smtClean="0">
                <a:latin typeface="Arial" charset="0"/>
                <a:ea typeface="ＭＳ Ｐゴシック" charset="0"/>
                <a:cs typeface="ＭＳ Ｐゴシック" charset="0"/>
              </a:rPr>
              <a:t>Δ</a:t>
            </a:r>
            <a:r>
              <a:rPr lang="en-US" sz="2400" i="1" kern="0" dirty="0" err="1" smtClean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dirty="0" err="1">
                <a:latin typeface="Times New Roman"/>
                <a:ea typeface="Calibri"/>
              </a:rPr>
              <a:t>°</a:t>
            </a:r>
            <a:r>
              <a:rPr lang="en-US" sz="2400" kern="0" baseline="-25000" dirty="0" err="1" smtClean="0">
                <a:latin typeface="Arial" charset="0"/>
                <a:ea typeface="ＭＳ Ｐゴシック" charset="0"/>
                <a:cs typeface="ＭＳ Ｐゴシック" charset="0"/>
              </a:rPr>
              <a:t>rxn</a:t>
            </a:r>
            <a: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  <a:t>= –92.45 kJ </a:t>
            </a:r>
            <a:br>
              <a:rPr lang="en-US" sz="2400" kern="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 kern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42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40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34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5</a:t>
            </a:r>
            <a:endParaRPr lang="en-US" sz="2400" b="1" baseline="3000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kern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different kinds of atoms are in a molecule of penicillin, C</a:t>
            </a:r>
            <a:r>
              <a:rPr lang="en-US" sz="2400" kern="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14</a:t>
            </a:r>
            <a:r>
              <a:rPr lang="en-US" sz="2400" kern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kern="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20</a:t>
            </a:r>
            <a:r>
              <a:rPr lang="en-US" sz="2400" kern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kern="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kern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2400" kern="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kern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endParaRPr lang="en-US" sz="2400" ker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Which of these elements is a diatomic gas at room temperature?</a:t>
            </a:r>
          </a:p>
        </p:txBody>
      </p:sp>
      <p:sp>
        <p:nvSpPr>
          <p:cNvPr id="40964" name="Rectangle 10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Bromine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Iodine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Neon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Chlorine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Sulfur</a:t>
            </a:r>
            <a:endParaRPr lang="el-GR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52" y="1828800"/>
            <a:ext cx="227826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Which of these elements is a diatomic gas at room temperature?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Bromine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Iodine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Neon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Chlorine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Sulfur</a:t>
            </a:r>
            <a:endParaRPr lang="el-GR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52" y="1828800"/>
            <a:ext cx="227826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02920" y="2514600"/>
            <a:ext cx="25146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Mercury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NaCl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Oxygen gas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sz="24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Which of the following species is an atomic element?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67" y="1752600"/>
            <a:ext cx="2508288" cy="45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2920" y="2514600"/>
            <a:ext cx="25146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Mercury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NaCl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Oxygen gas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sz="24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Which of the following species is an atomic element?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67" y="1752600"/>
            <a:ext cx="2508288" cy="45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26008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Aluminum carbonate is considered which of the following?</a:t>
            </a:r>
          </a:p>
        </p:txBody>
      </p:sp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Atomic element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Molecular element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Molecular compound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Ionic compound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Diatomic molecule</a:t>
            </a:r>
          </a:p>
        </p:txBody>
      </p:sp>
      <p:pic>
        <p:nvPicPr>
          <p:cNvPr id="8" name="Picture 7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032159" y="2209801"/>
            <a:ext cx="48832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2920" y="950976"/>
            <a:ext cx="826008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Aluminum carbonate is considered which of the following?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Atomic element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Molecular element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Molecular compound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Ionic compound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Diatomic molecule</a:t>
            </a:r>
          </a:p>
        </p:txBody>
      </p:sp>
      <p:pic>
        <p:nvPicPr>
          <p:cNvPr id="11" name="Picture 10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032159" y="2209801"/>
            <a:ext cx="48832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02920" y="2514600"/>
            <a:ext cx="3200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Times" charset="0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4</a:t>
            </a:r>
          </a:p>
          <a:p>
            <a:pPr marL="514350" indent="-514350">
              <a:buFont typeface="Times" charset="0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6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marL="514350" indent="-514350">
              <a:buFont typeface="Times" charset="0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10</a:t>
            </a:r>
          </a:p>
          <a:p>
            <a:pPr marL="514350" indent="-514350">
              <a:buFont typeface="Times" charset="0"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7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How many elements occur as diatomic molecules?</a:t>
            </a:r>
          </a:p>
        </p:txBody>
      </p:sp>
      <p:pic>
        <p:nvPicPr>
          <p:cNvPr id="2" name="Picture 1" descr="05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-2221" r="349" b="2221"/>
          <a:stretch/>
        </p:blipFill>
        <p:spPr>
          <a:xfrm>
            <a:off x="5257800" y="1905000"/>
            <a:ext cx="2388889" cy="37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" y="2514600"/>
            <a:ext cx="403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13.3 g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185 g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228 g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312 g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553 g</a:t>
            </a:r>
          </a:p>
        </p:txBody>
      </p:sp>
      <p:pic>
        <p:nvPicPr>
          <p:cNvPr id="10" name="Picture 9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9" b="3319"/>
          <a:stretch/>
        </p:blipFill>
        <p:spPr>
          <a:xfrm>
            <a:off x="3269226" y="2286000"/>
            <a:ext cx="5677556" cy="3455198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33628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kern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mass ratio of lead to sulfur in lead(II) sulfide is </a:t>
            </a:r>
            <a:br>
              <a:rPr lang="en-US" sz="2400" kern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kern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270.0 g lead to 41.8 g sulfur. How much lead is required </a:t>
            </a:r>
            <a:br>
              <a:rPr lang="en-US" sz="2400" kern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kern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 completely react with 85.6 g of sulfur? </a:t>
            </a:r>
            <a:endParaRPr lang="en-US" sz="2400" kern="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" y="2514600"/>
            <a:ext cx="3200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Times" charset="0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4</a:t>
            </a:r>
          </a:p>
          <a:p>
            <a:pPr marL="514350" indent="-514350">
              <a:buFont typeface="Times" charset="0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6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marL="514350" indent="-514350">
              <a:buFont typeface="Times" charset="0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10</a:t>
            </a:r>
          </a:p>
          <a:p>
            <a:pPr marL="514350" indent="-514350">
              <a:buFont typeface="Times" charset="0"/>
              <a:buAutoNum type="alphaUcPeriod"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elements occur as diatomic molecules?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 descr="05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-2221" r="349" b="2221"/>
          <a:stretch/>
        </p:blipFill>
        <p:spPr>
          <a:xfrm>
            <a:off x="5257800" y="1905000"/>
            <a:ext cx="2388889" cy="37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What is the formula of the compound formed from lithium and nitrogen?</a:t>
            </a:r>
          </a:p>
        </p:txBody>
      </p:sp>
      <p:sp>
        <p:nvSpPr>
          <p:cNvPr id="57348" name="Rectangle 9"/>
          <p:cNvSpPr>
            <a:spLocks noChangeArrowheads="1"/>
          </p:cNvSpPr>
          <p:nvPr/>
        </p:nvSpPr>
        <p:spPr bwMode="auto">
          <a:xfrm>
            <a:off x="502920" y="2514600"/>
            <a:ext cx="2819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LiN</a:t>
            </a:r>
            <a:r>
              <a:rPr lang="en-US" sz="2400" b="1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Li</a:t>
            </a:r>
            <a:r>
              <a:rPr lang="en-US" sz="2400" b="1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2400" b="1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Li</a:t>
            </a:r>
            <a:r>
              <a:rPr lang="en-US" sz="2400" b="1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2400" b="1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Li</a:t>
            </a:r>
            <a:r>
              <a:rPr lang="en-US" sz="2400" b="1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LiN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5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9" b="3319"/>
          <a:stretch/>
        </p:blipFill>
        <p:spPr>
          <a:xfrm>
            <a:off x="3269226" y="2286000"/>
            <a:ext cx="5677556" cy="34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What is the formula of the compound formed from lithium and nitrogen?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2920" y="2514600"/>
            <a:ext cx="2819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LiN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Li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Li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Li</a:t>
            </a:r>
            <a:r>
              <a:rPr lang="en-US" sz="2400" b="1" baseline="-25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LiN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7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9" b="3319"/>
          <a:stretch/>
        </p:blipFill>
        <p:spPr>
          <a:xfrm>
            <a:off x="3269226" y="2286000"/>
            <a:ext cx="5677556" cy="34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name of the compound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AgCl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</a:t>
            </a: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silver chlorine.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silver chloride.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silver(I) chloride.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silver </a:t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monochloride.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monosilver </a:t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monochloride.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6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032159" y="2209801"/>
            <a:ext cx="48832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silver chlorine.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silver chloride.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silver(I) chloride.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silver </a:t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monochloride.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monosilver </a:t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monochloride.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032159" y="2209801"/>
            <a:ext cx="4883240" cy="2971800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kern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name of the compound AgCl is</a:t>
            </a:r>
            <a:endParaRPr lang="en-US" sz="2400" kern="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iron oxide.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iron(II) oxide.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iron(III) oxide.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diiron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trioxide.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iron(II) oxide(III).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name of the compound Fe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</a:t>
            </a:r>
          </a:p>
        </p:txBody>
      </p:sp>
      <p:pic>
        <p:nvPicPr>
          <p:cNvPr id="8" name="Picture 7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032159" y="2209801"/>
            <a:ext cx="48832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iron oxide.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iron(II) oxide.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iron(III) oxide.</a:t>
            </a:r>
            <a:endParaRPr lang="en-US" sz="2400" b="1" baseline="30000" dirty="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diiron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trioxide.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iron(II) oxide(III).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name of the compound Fe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is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032159" y="2209801"/>
            <a:ext cx="48832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and 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and 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–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2–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and 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2–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2–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and 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2–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2–</a:t>
            </a:r>
            <a:r>
              <a:rPr lang="en-US" sz="2400" b="1" baseline="30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and 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–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305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Identify the formulas of the following oxyanions in their correct order: sulfate ion and sulfite ion.</a:t>
            </a:r>
          </a:p>
        </p:txBody>
      </p:sp>
    </p:spTree>
    <p:extLst>
      <p:ext uri="{BB962C8B-B14F-4D97-AF65-F5344CB8AC3E}">
        <p14:creationId xmlns:p14="http://schemas.microsoft.com/office/powerpoint/2010/main" val="33216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and 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and 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–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SO</a:t>
            </a:r>
            <a:r>
              <a:rPr lang="en-US" sz="2400" b="1" baseline="-25000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2400" b="1" baseline="30000" dirty="0">
                <a:solidFill>
                  <a:srgbClr val="FF0000"/>
                </a:solidFill>
                <a:latin typeface="Arial" charset="0"/>
              </a:rPr>
              <a:t>2–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 and SO</a:t>
            </a:r>
            <a:r>
              <a:rPr lang="en-US" sz="2400" b="1" baseline="-25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400" b="1" baseline="30000" dirty="0">
                <a:solidFill>
                  <a:srgbClr val="FF0000"/>
                </a:solidFill>
                <a:latin typeface="Arial" charset="0"/>
              </a:rPr>
              <a:t>2–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2–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and 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2–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2–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and 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–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305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Identify the formulas of the following oxyanions in their correct order: sulfate ion and sulfite ion.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2+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What is the formula of the ammonium ion?</a:t>
            </a:r>
          </a:p>
        </p:txBody>
      </p:sp>
    </p:spTree>
    <p:extLst>
      <p:ext uri="{BB962C8B-B14F-4D97-AF65-F5344CB8AC3E}">
        <p14:creationId xmlns:p14="http://schemas.microsoft.com/office/powerpoint/2010/main" val="17060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02920" y="2514600"/>
            <a:ext cx="609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4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7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12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4124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hydrogen atoms are in the formula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for ammonium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phosphate, (NH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PO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78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2+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NH</a:t>
            </a:r>
            <a:r>
              <a:rPr lang="en-US" sz="2400" b="1" baseline="-2500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2400" b="1" baseline="30000">
                <a:solidFill>
                  <a:srgbClr val="FF0000"/>
                </a:solidFill>
                <a:latin typeface="Arial" charset="0"/>
              </a:rPr>
              <a:t>+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What is the formula of the ammonium ion?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Hydroxide ion, carbonate ion, phosphate ion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Oxide ion, carbonate ion, phosphate 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Hydroxide ion, carbonate ion, phosphite ion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Hydroxide ion, carbonite ion, phosphate ion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Oxide ion, carbonate ion, phosphite ion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Name the following polyatomic ions in their listed order: OH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, CO</a:t>
            </a:r>
            <a:r>
              <a:rPr lang="en-US" sz="2400" baseline="-2500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2–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, and PO</a:t>
            </a:r>
            <a:r>
              <a:rPr lang="en-US" sz="2400" baseline="-2500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3–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6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Hydroxide ion, carbonate ion, phosphate ion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Oxide ion, carbonate ion, phosphate 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Hydroxide ion, carbonate ion, phosphite ion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Hydroxide ion, carbonite ion, phosphate ion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Oxide ion, carbonate ion, phosphite ion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Name the following polyatomic ions in their listed order: OH</a:t>
            </a:r>
            <a:r>
              <a:rPr lang="en-US" sz="2400" baseline="30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, CO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baseline="30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2–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, and PO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baseline="30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3–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name of the compound NH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ClO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</a:t>
            </a:r>
          </a:p>
        </p:txBody>
      </p:sp>
      <p:pic>
        <p:nvPicPr>
          <p:cNvPr id="5" name="Picture 4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032159" y="2209801"/>
            <a:ext cx="4883240" cy="29718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ammonium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chloride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ammonium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chlorite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ammonium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hypochlorite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ammonium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chlorate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ammonium </a:t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</a:rPr>
              <a:t>perchlorate.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ammonium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chloride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ammonium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chlorite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ammonium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hypochlorite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ammonium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chlorate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ammonium </a:t>
            </a:r>
            <a:br>
              <a:rPr lang="en-US" sz="2400" b="1" dirty="0">
                <a:solidFill>
                  <a:srgbClr val="FF0000"/>
                </a:solidFill>
                <a:latin typeface="Arial" charset="0"/>
              </a:rPr>
            </a:b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perchlorate.</a:t>
            </a:r>
            <a:endParaRPr lang="en-US" sz="2400" b="1" baseline="30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name of the compound NH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ClO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is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032159" y="2209801"/>
            <a:ext cx="48832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stannium oxide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stannium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(II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oxide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err="1">
                <a:solidFill>
                  <a:srgbClr val="000000"/>
                </a:solidFill>
                <a:latin typeface="Arial" charset="0"/>
              </a:rPr>
              <a:t>stannium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(IV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) oxide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tin(II) oxide.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tin(IV) oxide.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name of the compound SnO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</a:t>
            </a:r>
          </a:p>
        </p:txBody>
      </p:sp>
      <p:pic>
        <p:nvPicPr>
          <p:cNvPr id="7" name="Picture 6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032159" y="2209801"/>
            <a:ext cx="48832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stannium oxide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stannium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(II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oxide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err="1">
                <a:solidFill>
                  <a:srgbClr val="000000"/>
                </a:solidFill>
                <a:latin typeface="Arial" charset="0"/>
              </a:rPr>
              <a:t>stannium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(IV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) oxide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tin(II) oxide.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tin(IV) oxide.</a:t>
            </a:r>
            <a:endParaRPr lang="en-US" sz="2400" b="1" baseline="30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name of the compound SnO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is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032159" y="2209801"/>
            <a:ext cx="48832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phosphorus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iodide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monophosphorus </a:t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triiodide.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phosphorus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triiodide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phosphorus(III) </a:t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iodide.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potassium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iodide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name of the compound PI</a:t>
            </a:r>
            <a:r>
              <a:rPr lang="en-US" sz="2400" baseline="-25000">
                <a:latin typeface="Arial" charset="0"/>
                <a:ea typeface="ＭＳ Ｐゴシック" charset="0"/>
                <a:cs typeface="ＭＳ Ｐゴシック" charset="0"/>
              </a:rPr>
              <a:t>3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is</a:t>
            </a:r>
          </a:p>
        </p:txBody>
      </p:sp>
      <p:pic>
        <p:nvPicPr>
          <p:cNvPr id="7" name="Picture 6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032159" y="2209801"/>
            <a:ext cx="48832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phosphorus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iodide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monophosphorus </a:t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triiodide.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phosphorus 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2400" b="1" smtClean="0">
                <a:solidFill>
                  <a:srgbClr val="FF0000"/>
                </a:solidFill>
                <a:latin typeface="Arial" charset="0"/>
              </a:rPr>
            </a:br>
            <a:r>
              <a:rPr lang="en-US" sz="2400" b="1" smtClean="0">
                <a:solidFill>
                  <a:srgbClr val="FF0000"/>
                </a:solidFill>
                <a:latin typeface="Arial" charset="0"/>
              </a:rPr>
              <a:t>triiodide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phosphorus(III) </a:t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iodide.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potassium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iodide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name of the compound PI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is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032159" y="2209801"/>
            <a:ext cx="48832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cyanic acid.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hydrogen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cyanide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percyanic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acid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hydrocyanic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acid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hypocyanous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acid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name of the compound HCN(</a:t>
            </a:r>
            <a:r>
              <a:rPr lang="en-US" sz="2400" i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) is</a:t>
            </a:r>
          </a:p>
        </p:txBody>
      </p:sp>
      <p:pic>
        <p:nvPicPr>
          <p:cNvPr id="7" name="Picture 6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032159" y="2209801"/>
            <a:ext cx="48832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2920" y="2514600"/>
            <a:ext cx="609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4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7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4124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hydrogen atoms are in the formula for ammonium phosphate, (NH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cyanic acid.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hydrogen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cyanide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percyanic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acid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hydrocyanic 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</a:rPr>
              <a:t>acid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.</a:t>
            </a:r>
            <a:endParaRPr lang="en-US" sz="2400" b="1" baseline="3000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hypocyanous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acid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name of the compound HCN(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) is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032159" y="2209801"/>
            <a:ext cx="48832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hydrochloric acid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hydrogen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chloride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hypochlorous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acid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chloric acid.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hypochloric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acid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name of the compound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HCl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 is</a:t>
            </a:r>
          </a:p>
        </p:txBody>
      </p:sp>
      <p:pic>
        <p:nvPicPr>
          <p:cNvPr id="7" name="Picture 6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032159" y="2209801"/>
            <a:ext cx="48832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hydrochloric acid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hydrogen 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</a:rPr>
              <a:t>chloride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hypochlorous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acid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chloric acid.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hypochloric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acid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8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032159" y="2209801"/>
            <a:ext cx="4883240" cy="2971800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kern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name of the compound HCl(</a:t>
            </a:r>
            <a:r>
              <a:rPr lang="en-US" sz="2400" i="1" kern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kern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) is</a:t>
            </a:r>
            <a:endParaRPr lang="en-US" sz="2400" kern="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HClO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HClO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HClO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HClO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HClO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5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Which is the correct formula for chloric acid?</a:t>
            </a:r>
          </a:p>
        </p:txBody>
      </p:sp>
      <p:pic>
        <p:nvPicPr>
          <p:cNvPr id="7" name="Picture 6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9" b="3319"/>
          <a:stretch/>
        </p:blipFill>
        <p:spPr>
          <a:xfrm>
            <a:off x="3269226" y="1981200"/>
            <a:ext cx="5677556" cy="34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HClO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HClO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HClO</a:t>
            </a:r>
            <a:r>
              <a:rPr lang="en-US" sz="2400" b="1" baseline="-25000">
                <a:solidFill>
                  <a:srgbClr val="FF0000"/>
                </a:solidFill>
                <a:latin typeface="Arial" charset="0"/>
              </a:rPr>
              <a:t>3</a:t>
            </a:r>
            <a:endParaRPr lang="en-US" sz="2400" b="1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HClO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HClO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5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Which is the correct formula for chloric acid?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9" b="3319"/>
          <a:stretch/>
        </p:blipFill>
        <p:spPr>
          <a:xfrm>
            <a:off x="3269226" y="1981200"/>
            <a:ext cx="5677556" cy="34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077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Which is the correct formula for nickel(II) carbonate?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NiCO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Ni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Ni(CO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NiC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Ni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(CO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5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9" b="3319"/>
          <a:stretch/>
        </p:blipFill>
        <p:spPr>
          <a:xfrm>
            <a:off x="3269226" y="1981200"/>
            <a:ext cx="5677556" cy="34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077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Which is the correct formula for nickel(II) carbonate?</a:t>
            </a:r>
            <a:b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NiCO</a:t>
            </a:r>
            <a:r>
              <a:rPr lang="en-US" sz="2400" b="1" baseline="-25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Ni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Ni(CO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NiC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Ni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(CO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8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9" b="3319"/>
          <a:stretch/>
        </p:blipFill>
        <p:spPr>
          <a:xfrm>
            <a:off x="3269226" y="1981200"/>
            <a:ext cx="5677556" cy="34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(NH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7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(NH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077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Which is the correct formula for ammonium dichromate?</a:t>
            </a:r>
          </a:p>
        </p:txBody>
      </p:sp>
    </p:spTree>
    <p:extLst>
      <p:ext uri="{BB962C8B-B14F-4D97-AF65-F5344CB8AC3E}">
        <p14:creationId xmlns:p14="http://schemas.microsoft.com/office/powerpoint/2010/main" val="2242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(NH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7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(NH</a:t>
            </a:r>
            <a:r>
              <a:rPr lang="en-US" sz="2400" b="1" baseline="-2500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sz="2400" b="1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Cr</a:t>
            </a:r>
            <a:r>
              <a:rPr lang="en-US" sz="2400" b="1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O</a:t>
            </a:r>
            <a:r>
              <a:rPr lang="en-US" sz="2400" b="1" baseline="-2500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077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Which is the correct formula for ammonium dichromate?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5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Ni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077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What is the correct formula for dinitrogen tetrahydride?</a:t>
            </a:r>
          </a:p>
        </p:txBody>
      </p:sp>
    </p:spTree>
    <p:extLst>
      <p:ext uri="{BB962C8B-B14F-4D97-AF65-F5344CB8AC3E}">
        <p14:creationId xmlns:p14="http://schemas.microsoft.com/office/powerpoint/2010/main" val="5668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02920" y="950976"/>
            <a:ext cx="856488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>
                <a:solidFill>
                  <a:srgbClr val="000000"/>
                </a:solidFill>
                <a:latin typeface="Arial" charset="0"/>
              </a:rPr>
              <a:t>What is the hydrogen to carbon mass ratio of methane (CH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)?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502920" y="2514600"/>
            <a:ext cx="2438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0.33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0.25</a:t>
            </a:r>
          </a:p>
        </p:txBody>
      </p:sp>
      <p:pic>
        <p:nvPicPr>
          <p:cNvPr id="7" name="Picture 6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9" b="3319"/>
          <a:stretch/>
        </p:blipFill>
        <p:spPr>
          <a:xfrm>
            <a:off x="3269226" y="2286000"/>
            <a:ext cx="5677556" cy="34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2400" b="1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sz="2400" b="1" baseline="-25000">
                <a:solidFill>
                  <a:srgbClr val="FF0000"/>
                </a:solidFill>
                <a:latin typeface="Arial" charset="0"/>
              </a:rPr>
              <a:t>4</a:t>
            </a:r>
            <a:endParaRPr lang="en-US" sz="2400" b="1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5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Ni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077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What is the correct formula for dinitrogen tetrahydride?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HF (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aq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),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hypofluorous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acid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HCO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sodium </a:t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</a:rPr>
              <a:t>bicarbonate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PbO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lead oxide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SF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sulfur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heptafluoride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HNO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nitrous acid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19" y="950976"/>
            <a:ext cx="841247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Which of the following contains the correct formula </a:t>
            </a:r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>and name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190999" y="2209801"/>
            <a:ext cx="4724399" cy="28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HF (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aq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),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hypofluorous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acid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HCO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sodium </a:t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</a:rPr>
              <a:t>bicarbonate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PbO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lead oxide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SF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sulfur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heptafluoride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HNO</a:t>
            </a:r>
            <a:r>
              <a:rPr lang="en-US" sz="2400" b="1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, nitrous acid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02919" y="950976"/>
            <a:ext cx="841247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Which of the following contains the correct formula </a:t>
            </a:r>
            <a:b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and name?</a:t>
            </a:r>
            <a:b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190999" y="2209801"/>
            <a:ext cx="4724399" cy="28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(aq),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sulfuric </a:t>
            </a:r>
            <a:br>
              <a:rPr lang="en-US" sz="240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acid 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SiO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, silicon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dioxide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CuCl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, copper(II) </a:t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chloride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Zn(OH)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, zinc(II) </a:t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hydroxide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NaClO, sodium hypochlorite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Which of the following is named incorrectly?</a:t>
            </a:r>
          </a:p>
        </p:txBody>
      </p:sp>
      <p:pic>
        <p:nvPicPr>
          <p:cNvPr id="6" name="Picture 5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190999" y="2209801"/>
            <a:ext cx="4724399" cy="28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(aq),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sulfuric </a:t>
            </a:r>
            <a:br>
              <a:rPr lang="en-US" sz="240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acid 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SiO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, silicon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dioxide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CuCl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, copper(II) </a:t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chloride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Zn(OH)</a:t>
            </a:r>
            <a:r>
              <a:rPr lang="en-US" sz="2400" b="1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, zinc(II) </a:t>
            </a:r>
            <a:br>
              <a:rPr lang="en-US" sz="2400" b="1">
                <a:solidFill>
                  <a:srgbClr val="FF0000"/>
                </a:solidFill>
                <a:latin typeface="Arial" charset="0"/>
              </a:rPr>
            </a:br>
            <a:r>
              <a:rPr lang="en-US" sz="2400" b="1">
                <a:solidFill>
                  <a:srgbClr val="FF0000"/>
                </a:solidFill>
                <a:latin typeface="Arial" charset="0"/>
              </a:rPr>
              <a:t>hydroxide</a:t>
            </a:r>
            <a:endParaRPr lang="en-US" sz="2400" b="1" baseline="3000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NaClO, sodium hypochlorite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Which of the following is named incorrectly?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4190999" y="2209801"/>
            <a:ext cx="4724399" cy="28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What is the formula mass of sodium sulfite?</a:t>
            </a:r>
          </a:p>
        </p:txBody>
      </p:sp>
      <p:sp>
        <p:nvSpPr>
          <p:cNvPr id="126980" name="Rectangle 6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215.1  amu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119.1  amu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126.0  amu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142.1  amu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125.1  amu</a:t>
            </a:r>
          </a:p>
        </p:txBody>
      </p:sp>
      <p:pic>
        <p:nvPicPr>
          <p:cNvPr id="5" name="Picture 4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3581401" y="1838816"/>
            <a:ext cx="5333998" cy="32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What is the formula mass of sodium sulfite?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215.1  amu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119.1  amu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126.0  amu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142.1  amu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125.1  amu</a:t>
            </a:r>
          </a:p>
        </p:txBody>
      </p:sp>
      <p:pic>
        <p:nvPicPr>
          <p:cNvPr id="9" name="Picture 8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3581401" y="1838816"/>
            <a:ext cx="5333998" cy="32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What is the formula mass of (NH</a:t>
            </a:r>
            <a:r>
              <a:rPr lang="en-US" sz="2400" baseline="-2500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400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2400" baseline="-2500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131076" name="Rectangle 6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215.1  amu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119.1  amu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126.0  amu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132.1  amu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114.1  amu</a:t>
            </a:r>
          </a:p>
        </p:txBody>
      </p:sp>
      <p:pic>
        <p:nvPicPr>
          <p:cNvPr id="5" name="Picture 4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3581401" y="1838816"/>
            <a:ext cx="5333998" cy="32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What is the formula mass of (NH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215.1  amu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119.1  amu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126.0  amu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132.1  amu</a:t>
            </a:r>
            <a:endParaRPr lang="en-US" sz="2400" b="1" baseline="3000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114.1  amu</a:t>
            </a:r>
          </a:p>
        </p:txBody>
      </p:sp>
      <p:pic>
        <p:nvPicPr>
          <p:cNvPr id="9" name="Picture 8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3009" r="183" b="3009"/>
          <a:stretch/>
        </p:blipFill>
        <p:spPr>
          <a:xfrm>
            <a:off x="3581401" y="1838816"/>
            <a:ext cx="5333998" cy="32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502920" y="2514600"/>
            <a:ext cx="609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4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7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12</a:t>
            </a:r>
          </a:p>
        </p:txBody>
      </p:sp>
      <p:sp>
        <p:nvSpPr>
          <p:cNvPr id="135172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26008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000000"/>
                </a:solidFill>
                <a:latin typeface="Arial" charset="0"/>
              </a:rPr>
              <a:t>How many nitrogen atoms are in the formula for ammonium phosphate, (NH</a:t>
            </a:r>
            <a:r>
              <a:rPr lang="en-US" b="0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b="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PO</a:t>
            </a:r>
            <a:r>
              <a:rPr lang="en-US" b="0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492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2920" y="950976"/>
            <a:ext cx="856488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>
                <a:solidFill>
                  <a:srgbClr val="000000"/>
                </a:solidFill>
                <a:latin typeface="Arial" charset="0"/>
              </a:rPr>
              <a:t>What is the hydrogen to carbon mass ratio of methane (CH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2920" y="2514600"/>
            <a:ext cx="2438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0.33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0.25</a:t>
            </a:r>
          </a:p>
        </p:txBody>
      </p:sp>
      <p:pic>
        <p:nvPicPr>
          <p:cNvPr id="8" name="Picture 7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9" b="3319"/>
          <a:stretch/>
        </p:blipFill>
        <p:spPr>
          <a:xfrm>
            <a:off x="3269226" y="2286000"/>
            <a:ext cx="5677556" cy="34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2920" y="2514600"/>
            <a:ext cx="609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4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7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12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26008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000000"/>
                </a:solidFill>
                <a:latin typeface="Arial" charset="0"/>
              </a:rPr>
              <a:t>How many nitrogen atoms are in the formula for ammonium phosphate, (NH</a:t>
            </a:r>
            <a:r>
              <a:rPr lang="en-US" b="0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b="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PO</a:t>
            </a:r>
            <a:r>
              <a:rPr lang="en-US" b="0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92707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502920" y="2514600"/>
            <a:ext cx="609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Diatomic molecules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Atoms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Molecules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Formula units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Monomers</a:t>
            </a:r>
          </a:p>
        </p:txBody>
      </p:sp>
      <p:sp>
        <p:nvSpPr>
          <p:cNvPr id="139268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41248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00"/>
                </a:solidFill>
                <a:latin typeface="Arial" charset="0"/>
              </a:rPr>
              <a:t>What are the basic units of the compound sodium chloride?</a:t>
            </a:r>
          </a:p>
        </p:txBody>
      </p:sp>
      <p:pic>
        <p:nvPicPr>
          <p:cNvPr id="2" name="Picture 1" descr="05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-2777" r="278" b="2777"/>
          <a:stretch/>
        </p:blipFill>
        <p:spPr>
          <a:xfrm>
            <a:off x="5562600" y="1890310"/>
            <a:ext cx="3178435" cy="41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989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" y="2514600"/>
            <a:ext cx="609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Diatomic molecules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Atoms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Molecules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Formula units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Monomers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41248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00"/>
                </a:solidFill>
                <a:latin typeface="Arial" charset="0"/>
              </a:rPr>
              <a:t>What are the basic units of the compound sodium chloride?</a:t>
            </a:r>
          </a:p>
        </p:txBody>
      </p:sp>
      <p:pic>
        <p:nvPicPr>
          <p:cNvPr id="9" name="Picture 8" descr="05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-2777" r="278" b="2777"/>
          <a:stretch/>
        </p:blipFill>
        <p:spPr>
          <a:xfrm>
            <a:off x="5562600" y="1890310"/>
            <a:ext cx="3178435" cy="41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569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502920" y="2514600"/>
            <a:ext cx="609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3–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HCl(</a:t>
            </a:r>
            <a:r>
              <a:rPr lang="en-US" sz="2400" i="1">
                <a:solidFill>
                  <a:srgbClr val="000000"/>
                </a:solidFill>
                <a:latin typeface="Arial" charset="0"/>
              </a:rPr>
              <a:t>aq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–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+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Two of the above</a:t>
            </a:r>
          </a:p>
        </p:txBody>
      </p:sp>
      <p:sp>
        <p:nvSpPr>
          <p:cNvPr id="143364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00"/>
                </a:solidFill>
                <a:latin typeface="Arial" charset="0"/>
              </a:rPr>
              <a:t>Which of the following are polyatomic ions?</a:t>
            </a:r>
          </a:p>
        </p:txBody>
      </p:sp>
    </p:spTree>
    <p:extLst>
      <p:ext uri="{BB962C8B-B14F-4D97-AF65-F5344CB8AC3E}">
        <p14:creationId xmlns:p14="http://schemas.microsoft.com/office/powerpoint/2010/main" val="3500794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2920" y="2514600"/>
            <a:ext cx="609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3–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HCl(</a:t>
            </a:r>
            <a:r>
              <a:rPr lang="en-US" sz="2400" i="1">
                <a:solidFill>
                  <a:srgbClr val="000000"/>
                </a:solidFill>
                <a:latin typeface="Arial" charset="0"/>
              </a:rPr>
              <a:t>aq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–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+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Two of the above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00"/>
                </a:solidFill>
                <a:latin typeface="Arial" charset="0"/>
              </a:rPr>
              <a:t>Which of the following are polyatomic ions?</a:t>
            </a:r>
          </a:p>
        </p:txBody>
      </p:sp>
    </p:spTree>
    <p:extLst>
      <p:ext uri="{BB962C8B-B14F-4D97-AF65-F5344CB8AC3E}">
        <p14:creationId xmlns:p14="http://schemas.microsoft.com/office/powerpoint/2010/main" val="27114235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502920" y="2514600"/>
            <a:ext cx="609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Diiodine pentoxygen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Diiodine tetroxide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Pentoxide of iodine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Iodine oxide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Diiodine pentoxide</a:t>
            </a:r>
          </a:p>
        </p:txBody>
      </p:sp>
      <p:sp>
        <p:nvSpPr>
          <p:cNvPr id="147460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00"/>
                </a:solidFill>
                <a:latin typeface="Arial" charset="0"/>
              </a:rPr>
              <a:t>How is the compound I</a:t>
            </a:r>
            <a:r>
              <a:rPr lang="en-US" b="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b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b="0" baseline="-2500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b="0">
                <a:solidFill>
                  <a:srgbClr val="000000"/>
                </a:solidFill>
                <a:latin typeface="Arial" charset="0"/>
              </a:rPr>
              <a:t> named?</a:t>
            </a:r>
          </a:p>
        </p:txBody>
      </p:sp>
    </p:spTree>
    <p:extLst>
      <p:ext uri="{BB962C8B-B14F-4D97-AF65-F5344CB8AC3E}">
        <p14:creationId xmlns:p14="http://schemas.microsoft.com/office/powerpoint/2010/main" val="29909308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2920" y="2514600"/>
            <a:ext cx="609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Diiodine pentoxygen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Diiodine tetroxide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Pentoxide of iodine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Iodine oxide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Diiodine pentoxide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00"/>
                </a:solidFill>
                <a:latin typeface="Arial" charset="0"/>
              </a:rPr>
              <a:t>How is the compound I</a:t>
            </a:r>
            <a:r>
              <a:rPr lang="en-US" b="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b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b="0" baseline="-2500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b="0">
                <a:solidFill>
                  <a:srgbClr val="000000"/>
                </a:solidFill>
                <a:latin typeface="Arial" charset="0"/>
              </a:rPr>
              <a:t> named?</a:t>
            </a:r>
          </a:p>
        </p:txBody>
      </p:sp>
    </p:spTree>
    <p:extLst>
      <p:ext uri="{BB962C8B-B14F-4D97-AF65-F5344CB8AC3E}">
        <p14:creationId xmlns:p14="http://schemas.microsoft.com/office/powerpoint/2010/main" val="29042135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502920" y="2514600"/>
            <a:ext cx="7924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 mole Al reacts with 3 moles </a:t>
            </a:r>
            <a:r>
              <a:rPr lang="en-US" sz="2400" dirty="0" smtClean="0">
                <a:latin typeface="Arial" charset="0"/>
              </a:rPr>
              <a:t>O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 mole Al produces 1 mole of </a:t>
            </a:r>
            <a:r>
              <a:rPr lang="en-US" sz="2400" dirty="0" smtClean="0">
                <a:latin typeface="Arial" charset="0"/>
              </a:rPr>
              <a:t>Al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O</a:t>
            </a:r>
            <a:r>
              <a:rPr lang="en-US" sz="2400" baseline="-25000" dirty="0" smtClean="0">
                <a:latin typeface="Arial" charset="0"/>
              </a:rPr>
              <a:t>3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 mole Al produces 0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5 mole </a:t>
            </a:r>
            <a:r>
              <a:rPr lang="en-US" sz="2400" dirty="0" smtClean="0">
                <a:latin typeface="Arial" charset="0"/>
              </a:rPr>
              <a:t>Al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O</a:t>
            </a:r>
            <a:r>
              <a:rPr lang="en-US" sz="2400" baseline="-25000" dirty="0" smtClean="0">
                <a:latin typeface="Arial" charset="0"/>
              </a:rPr>
              <a:t>3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 mole Al reacts with 2 moles of </a:t>
            </a:r>
            <a:r>
              <a:rPr lang="en-US" sz="2400" dirty="0" smtClean="0">
                <a:latin typeface="Arial" charset="0"/>
              </a:rPr>
              <a:t>O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 mole Al cannot react with </a:t>
            </a:r>
            <a:r>
              <a:rPr lang="en-US" sz="2400" dirty="0" smtClean="0">
                <a:latin typeface="Arial" charset="0"/>
              </a:rPr>
              <a:t>O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950976"/>
            <a:ext cx="7772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tabLst>
                <a:tab pos="2346325" algn="l"/>
                <a:tab pos="2405063" algn="l"/>
              </a:tabLst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can the following equation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be best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interpreted?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 Al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 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 Al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2920" y="2514600"/>
            <a:ext cx="7924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 mole Al reacts with 3 </a:t>
            </a:r>
            <a:r>
              <a:rPr lang="en-US" sz="2400" dirty="0" smtClean="0">
                <a:latin typeface="Arial" charset="0"/>
              </a:rPr>
              <a:t>moles O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 mole Al produces 1 mole of </a:t>
            </a:r>
            <a:r>
              <a:rPr lang="en-US" sz="2400" dirty="0" smtClean="0">
                <a:latin typeface="Arial" charset="0"/>
              </a:rPr>
              <a:t>Al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O</a:t>
            </a:r>
            <a:r>
              <a:rPr lang="en-US" sz="2400" baseline="-25000" dirty="0" smtClean="0">
                <a:latin typeface="Arial" charset="0"/>
              </a:rPr>
              <a:t>3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 mole Al produces 0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5 </a:t>
            </a:r>
            <a:r>
              <a:rPr lang="en-US" sz="2400" dirty="0" smtClean="0">
                <a:latin typeface="Arial" charset="0"/>
              </a:rPr>
              <a:t>mole Al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O</a:t>
            </a:r>
            <a:r>
              <a:rPr lang="en-US" sz="2400" baseline="-25000" dirty="0" smtClean="0">
                <a:latin typeface="Arial" charset="0"/>
              </a:rPr>
              <a:t>3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1 mole Al reacts with 2 moles of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 mole Al cannot react with </a:t>
            </a:r>
            <a:r>
              <a:rPr lang="en-US" sz="2400" dirty="0" smtClean="0">
                <a:latin typeface="Arial" charset="0"/>
              </a:rPr>
              <a:t>O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950976"/>
            <a:ext cx="7772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>
              <a:tabLst>
                <a:tab pos="2346325" algn="l"/>
                <a:tab pos="2405063" algn="l"/>
              </a:tabLst>
            </a:pPr>
            <a:r>
              <a:rPr lang="en-US" sz="2400" kern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can the following equation be best interpreted?</a:t>
            </a:r>
            <a:br>
              <a:rPr lang="en-US" sz="2400" kern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kern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kern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kern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4 Al + 3 O</a:t>
            </a:r>
            <a:r>
              <a:rPr lang="en-US" sz="2400" kern="0" baseline="-250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kern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kern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 2 Al</a:t>
            </a:r>
            <a:r>
              <a:rPr lang="en-US" sz="2400" kern="0" baseline="-250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kern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</a:t>
            </a:r>
            <a:r>
              <a:rPr lang="en-US" sz="2400" kern="0" baseline="-250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sz="2400" kern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br>
              <a:rPr lang="en-US" sz="2400" kern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en-US" sz="2400" kern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02920" y="2514600"/>
            <a:ext cx="7772400" cy="2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6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9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18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tabLst>
                <a:tab pos="2346325" algn="l"/>
              </a:tabLst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moles of oxygen are needed to 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produce 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moles of Fe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in the following equation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?   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4Fe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+ 3O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 2Fe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03_1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"/>
          <a:stretch/>
        </p:blipFill>
        <p:spPr>
          <a:xfrm>
            <a:off x="3886200" y="2584320"/>
            <a:ext cx="4724400" cy="3591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2P5O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4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2400" b="1" baseline="-25000">
                <a:solidFill>
                  <a:srgbClr val="000000"/>
                </a:solidFill>
                <a:latin typeface="Arial" charset="0"/>
              </a:rPr>
              <a:t>5</a:t>
            </a:r>
            <a:endParaRPr lang="en-US" sz="2400" b="1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OP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400" b="1" baseline="-25000">
                <a:solidFill>
                  <a:srgbClr val="000000"/>
                </a:solidFill>
                <a:latin typeface="Arial" charset="0"/>
              </a:rPr>
              <a:t>2.5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O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400" b="1" baseline="-2500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2400" b="1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077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Which is the chemical formula of the compound containing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two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phosphorus atoms and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five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oxygen atoms?</a:t>
            </a:r>
          </a:p>
        </p:txBody>
      </p:sp>
    </p:spTree>
    <p:extLst>
      <p:ext uri="{BB962C8B-B14F-4D97-AF65-F5344CB8AC3E}">
        <p14:creationId xmlns:p14="http://schemas.microsoft.com/office/powerpoint/2010/main" val="8176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2920" y="2514600"/>
            <a:ext cx="77724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6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9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18</a:t>
            </a:r>
          </a:p>
        </p:txBody>
      </p:sp>
      <p:pic>
        <p:nvPicPr>
          <p:cNvPr id="7" name="Picture 6" descr="03_1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"/>
          <a:stretch/>
        </p:blipFill>
        <p:spPr>
          <a:xfrm>
            <a:off x="3886200" y="2584320"/>
            <a:ext cx="4724400" cy="3591123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>
              <a:tabLst>
                <a:tab pos="2346325" algn="l"/>
              </a:tabLst>
            </a:pP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moles of oxygen are needed to produce </a:t>
            </a:r>
            <a:b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 moles of Fe</a:t>
            </a:r>
            <a:r>
              <a:rPr lang="en-US" sz="2400" baseline="-250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baseline="-250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in the following equation?   </a:t>
            </a:r>
            <a:b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4Fe + 3O</a:t>
            </a:r>
            <a:r>
              <a:rPr lang="en-US" sz="2400" baseline="-250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 2Fe</a:t>
            </a:r>
            <a:r>
              <a:rPr lang="en-US" sz="2400" baseline="-250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</a:t>
            </a:r>
            <a:r>
              <a:rPr lang="en-US" sz="2400" baseline="-250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2920" y="2514600"/>
            <a:ext cx="3124200" cy="2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0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8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0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13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26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52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0314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moles of gaseous oxygen are required for the complete combustion 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4.0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moles of butane (C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10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)?</a:t>
            </a:r>
          </a:p>
        </p:txBody>
      </p:sp>
      <p:pic>
        <p:nvPicPr>
          <p:cNvPr id="2" name="Picture 1" descr="03_1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2"/>
          <a:stretch/>
        </p:blipFill>
        <p:spPr>
          <a:xfrm>
            <a:off x="5334000" y="2438400"/>
            <a:ext cx="2465910" cy="4139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2920" y="2514600"/>
            <a:ext cx="31242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0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8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0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13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26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52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0314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moles of gaseous oxygen are required for the complete combustion of 4.0 moles of butane (C</a:t>
            </a:r>
            <a:r>
              <a:rPr lang="en-US" sz="2400" baseline="-250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10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)?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03_1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2"/>
          <a:stretch/>
        </p:blipFill>
        <p:spPr>
          <a:xfrm>
            <a:off x="5334000" y="2438400"/>
            <a:ext cx="2465910" cy="4139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02920" y="2743200"/>
            <a:ext cx="3429000" cy="2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5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90 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21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4 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28 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10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7 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29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5 g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153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grams of oxygen are required to completely burn 5.90 g of C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the following </a:t>
            </a:r>
            <a:r>
              <a:rPr lang="en-US" sz="2400" u="sng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unbalanced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equation? 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C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+ O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 CO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 + H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O(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</a:p>
        </p:txBody>
      </p:sp>
      <p:pic>
        <p:nvPicPr>
          <p:cNvPr id="2" name="Picture 1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3170583" y="2754228"/>
            <a:ext cx="5791200" cy="3417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2920" y="2743200"/>
            <a:ext cx="3429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5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90 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21.4 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28 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10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7 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29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5 g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153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grams of oxygen are required to completely burn 5.90 g of C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the following </a:t>
            </a:r>
            <a:r>
              <a:rPr lang="en-US" sz="2400" u="sng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unbalanced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equation? </a:t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        C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+ 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 CO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g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 + 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O(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g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0" name="Picture 9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3170583" y="2754228"/>
            <a:ext cx="5791200" cy="3417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57200" y="2743200"/>
            <a:ext cx="3657600" cy="247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305 g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457 g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272 g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914 g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342 g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2600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grams of aluminum sulfate are produced from 2.67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mol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sulfuric acid in the following </a:t>
            </a:r>
            <a:r>
              <a:rPr lang="en-US" sz="2400" u="sng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unbalanced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equation?  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Al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+ H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 Al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(SO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n-US" sz="2400" i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aq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 + H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O(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</a:p>
        </p:txBody>
      </p:sp>
      <p:pic>
        <p:nvPicPr>
          <p:cNvPr id="7" name="Picture 6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3170583" y="2754228"/>
            <a:ext cx="5791200" cy="3417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743200"/>
            <a:ext cx="3657600" cy="247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305 g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457 g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272 g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914 g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342 g</a:t>
            </a:r>
          </a:p>
        </p:txBody>
      </p:sp>
      <p:pic>
        <p:nvPicPr>
          <p:cNvPr id="10" name="Picture 9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3170583" y="2754228"/>
            <a:ext cx="5791200" cy="3417972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2600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grams of aluminum sulfate are produced from 2.67 </a:t>
            </a:r>
            <a:r>
              <a:rPr lang="en-US" sz="2400" kern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mol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sulfuric acid in the following </a:t>
            </a:r>
            <a:r>
              <a:rPr lang="en-US" sz="2400" u="sng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unbalanced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equation?  </a:t>
            </a:r>
            <a:b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Al</a:t>
            </a:r>
            <a:r>
              <a:rPr lang="en-US" sz="2400" kern="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kern="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+ H</a:t>
            </a:r>
            <a:r>
              <a:rPr lang="en-US" sz="2400" kern="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2400" kern="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kern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 Al</a:t>
            </a:r>
            <a:r>
              <a:rPr lang="en-US" sz="2400" kern="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(SO</a:t>
            </a:r>
            <a:r>
              <a:rPr lang="en-US" sz="2400" kern="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  <a:r>
              <a:rPr lang="en-US" sz="2400" kern="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n-US" sz="2400" i="1" kern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aq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 + H</a:t>
            </a:r>
            <a:r>
              <a:rPr lang="en-US" sz="2400" kern="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O(</a:t>
            </a:r>
            <a:r>
              <a:rPr lang="en-US" sz="2400" i="1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  <a:endParaRPr lang="en-US" sz="2400" kern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02920" y="2743200"/>
            <a:ext cx="32004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34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9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7.05 </a:t>
            </a:r>
            <a:r>
              <a:rPr lang="en-US" sz="2400" smtClean="0">
                <a:latin typeface="Arial"/>
                <a:cs typeface="Arial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–2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00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18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0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282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305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moles of phosphorus are required to produce 15.5 g P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in the following equation?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 4 P(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+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 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 P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3429000" y="2735371"/>
            <a:ext cx="5486400" cy="3238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2920" y="2743200"/>
            <a:ext cx="32004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34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9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7.05 </a:t>
            </a:r>
            <a:r>
              <a:rPr lang="en-US" sz="2400" dirty="0" smtClean="0">
                <a:latin typeface="Arial"/>
                <a:cs typeface="Arial"/>
              </a:rPr>
              <a:t>×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–2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00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18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0.282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</a:rPr>
              <a:t>mol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305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moles of phosphorus are required to produce 15.5 g P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in the following equation?</a:t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	  4 P(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+ 3 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 P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6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0" name="Picture 9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3429000" y="2735371"/>
            <a:ext cx="5486400" cy="3238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02920" y="2971800"/>
            <a:ext cx="3751943" cy="2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5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8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5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3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0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baseline="-25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2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4886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tabLst>
                <a:tab pos="2454275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According to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following equation, how many moles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of oxygen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gas are produced from the decomposition of 3.0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mol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of Al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? (Assume an 85% yield.)   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2 Al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4 Al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+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3O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2920" y="251460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2P5O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sz="2400" b="1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O</a:t>
            </a:r>
            <a:r>
              <a:rPr lang="en-US" sz="2400" b="1" baseline="-25000">
                <a:solidFill>
                  <a:srgbClr val="FF0000"/>
                </a:solidFill>
                <a:latin typeface="Arial" charset="0"/>
              </a:rPr>
              <a:t>5</a:t>
            </a:r>
            <a:endParaRPr lang="en-US" sz="2400" b="1" baseline="3000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OP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400" b="1" baseline="-25000">
                <a:solidFill>
                  <a:srgbClr val="000000"/>
                </a:solidFill>
                <a:latin typeface="Arial" charset="0"/>
              </a:rPr>
              <a:t>2.5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O</a:t>
            </a:r>
            <a:endParaRPr lang="en-US" sz="2400" baseline="3000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400" b="1" baseline="-2500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2400" b="1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077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Which is the chemical formula of the compound containing two phosphorus atoms and five oxygen atoms?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2920" y="2971800"/>
            <a:ext cx="3751943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5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3.8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</a:rPr>
              <a:t>mol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5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3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0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baseline="-25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2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4886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>
              <a:tabLst>
                <a:tab pos="2454275" algn="l"/>
              </a:tabLst>
            </a:pP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According to the following equation, how many moles of oxygen gas are produced from the decomposition of 3.0 </a:t>
            </a:r>
            <a:r>
              <a:rPr lang="en-US" sz="2400" kern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mol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of Al</a:t>
            </a:r>
            <a:r>
              <a:rPr lang="en-US" sz="2400" kern="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kern="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? (Assume an 85% yield.)     </a:t>
            </a:r>
            <a:b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2 Al</a:t>
            </a:r>
            <a:r>
              <a:rPr lang="en-US" sz="2400" kern="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kern="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 4 Al + 3O</a:t>
            </a:r>
            <a:r>
              <a:rPr lang="en-US" sz="2400" kern="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 sz="2400" kern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02920" y="2743200"/>
            <a:ext cx="4191000" cy="2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115  kg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74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3 kg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134  kg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25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0 kg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66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3 kg 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153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kg of methane (CH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are produced from 25.0 kg of hydrogen in the following catalytic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methanation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  3 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+ CO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 CH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4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+ H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</a:t>
            </a:r>
            <a:endParaRPr lang="en-US" sz="2400" i="1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3429000" y="2735371"/>
            <a:ext cx="5486400" cy="3238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2920" y="2743200"/>
            <a:ext cx="4191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115  kg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74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3 kg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134  kg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25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0 kg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66.3 kg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153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kg of methane (CH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are produced from 25.0 kg of hydrogen in the following catalytic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methanation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                   3 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+ CO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 CH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4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+ 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</a:t>
            </a:r>
            <a:endParaRPr lang="en-US" sz="2400" i="1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0" name="Picture 9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3429000" y="2735371"/>
            <a:ext cx="5486400" cy="3238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02920" y="2514600"/>
            <a:ext cx="4572000" cy="2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7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0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5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2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5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10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mol</a:t>
            </a:r>
            <a:r>
              <a:rPr lang="en-US" sz="2400" dirty="0">
                <a:latin typeface="Arial" charset="0"/>
              </a:rPr>
              <a:t>  </a:t>
            </a:r>
          </a:p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8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305800" cy="10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moles of water are produced from the combustion of 3</a:t>
            </a:r>
            <a:r>
              <a:rPr lang="en-US"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 mol of hydrogen and 5</a:t>
            </a:r>
            <a:r>
              <a:rPr lang="en-US"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 mol of 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oxygen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305800" cy="10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moles of water are produced from the combustion of 3</a:t>
            </a:r>
            <a:r>
              <a:rPr lang="en-US" sz="2400" b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 mol of hydrogen and 5</a:t>
            </a:r>
            <a:r>
              <a:rPr lang="en-US" sz="2400" b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 mol of oxygen?</a:t>
            </a:r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2920" y="2514600"/>
            <a:ext cx="4572000" cy="2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7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0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5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2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3.5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</a:rPr>
              <a:t>mol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10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mol</a:t>
            </a:r>
            <a:r>
              <a:rPr lang="en-US" sz="2400" dirty="0">
                <a:latin typeface="Arial" charset="0"/>
              </a:rPr>
              <a:t>  </a:t>
            </a:r>
          </a:p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8 </a:t>
            </a:r>
            <a:r>
              <a:rPr lang="en-US" sz="2400" dirty="0" err="1">
                <a:latin typeface="Arial" charset="0"/>
              </a:rPr>
              <a:t>mol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02920" y="2971800"/>
            <a:ext cx="4038600" cy="22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2064" indent="-512064">
              <a:lnSpc>
                <a:spcPct val="12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0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305 g</a:t>
            </a:r>
          </a:p>
          <a:p>
            <a:pPr marL="512064" indent="-512064">
              <a:lnSpc>
                <a:spcPct val="12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25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5 g</a:t>
            </a:r>
          </a:p>
          <a:p>
            <a:pPr marL="512064" indent="-512064">
              <a:lnSpc>
                <a:spcPct val="12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18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3 g</a:t>
            </a:r>
          </a:p>
          <a:p>
            <a:pPr marL="512064" indent="-512064">
              <a:lnSpc>
                <a:spcPct val="12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9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15 g</a:t>
            </a:r>
          </a:p>
          <a:p>
            <a:pPr marL="512064" indent="-512064">
              <a:lnSpc>
                <a:spcPct val="12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0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851 g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143000"/>
            <a:ext cx="8077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grams of NO are produced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when 14.5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 of NH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are reacted with 12.2 g of O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according to the following equation? 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 NH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 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4 NO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+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6 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6" name="Picture 5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2895600" y="2895600"/>
            <a:ext cx="6096000" cy="3597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2920" y="2971800"/>
            <a:ext cx="4038600" cy="22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2064" indent="-512064">
              <a:lnSpc>
                <a:spcPct val="12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0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305 g</a:t>
            </a:r>
          </a:p>
          <a:p>
            <a:pPr marL="512064" indent="-512064">
              <a:lnSpc>
                <a:spcPct val="12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25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5 g</a:t>
            </a:r>
          </a:p>
          <a:p>
            <a:pPr marL="512064" indent="-512064">
              <a:lnSpc>
                <a:spcPct val="12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18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3 g</a:t>
            </a:r>
          </a:p>
          <a:p>
            <a:pPr marL="512064" indent="-512064">
              <a:lnSpc>
                <a:spcPct val="120000"/>
              </a:lnSpc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9.15 g</a:t>
            </a:r>
          </a:p>
          <a:p>
            <a:pPr marL="512064" indent="-512064">
              <a:lnSpc>
                <a:spcPct val="120000"/>
              </a:lnSpc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0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851 g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1143000"/>
            <a:ext cx="8077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grams of NO are produced when 14.5 g of NH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are reacted with 12.2 g of 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according to the following equation? </a:t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	4 NH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+ 5 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 4 NO + 6 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0" name="Picture 9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2895600" y="2895600"/>
            <a:ext cx="6096000" cy="3597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02920" y="3200400"/>
            <a:ext cx="5181600" cy="2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26 g</a:t>
            </a:r>
          </a:p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14 g</a:t>
            </a:r>
          </a:p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3 g</a:t>
            </a:r>
          </a:p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21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5 g</a:t>
            </a:r>
          </a:p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10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4 g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848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grams of the excess reagent are left over after the reaction of 4.36 g of Al and 8.50 g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HCl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in the following </a:t>
            </a:r>
            <a:r>
              <a:rPr lang="en-US" sz="2400" u="sng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unbalanced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equation?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		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Al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HCl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→ AlCl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+ H</a:t>
            </a:r>
            <a:r>
              <a:rPr lang="en-US" sz="2400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2920" y="3200400"/>
            <a:ext cx="5181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2.26 g</a:t>
            </a:r>
          </a:p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14 g</a:t>
            </a:r>
          </a:p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3 g</a:t>
            </a:r>
          </a:p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21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5 g</a:t>
            </a:r>
          </a:p>
          <a:p>
            <a:pPr marL="512064" indent="-512064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10</a:t>
            </a:r>
            <a:r>
              <a:rPr lang="en-US" sz="2400" b="1" dirty="0">
                <a:latin typeface="Arial" charset="0"/>
              </a:rPr>
              <a:t>.</a:t>
            </a:r>
            <a:r>
              <a:rPr lang="en-US" sz="2400" dirty="0">
                <a:latin typeface="Arial" charset="0"/>
              </a:rPr>
              <a:t>4 g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848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grams of the excess reagent are left over after the reaction of 4.36 g of Al and 8.50 g </a:t>
            </a:r>
            <a:r>
              <a:rPr lang="en-US" sz="2400" kern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HCl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in the following </a:t>
            </a:r>
            <a:r>
              <a:rPr lang="en-US" sz="2400" u="sng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unbalanced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equation?</a:t>
            </a:r>
            <a:b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		       Al + </a:t>
            </a:r>
            <a:r>
              <a:rPr lang="en-US" sz="2400" kern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HCl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→ AlCl</a:t>
            </a:r>
            <a:r>
              <a:rPr lang="en-US" sz="2400" kern="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+ H</a:t>
            </a:r>
            <a:r>
              <a:rPr lang="en-US" sz="2400" kern="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en-US" sz="2400" kern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02920" y="2743200"/>
            <a:ext cx="52578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1.08 </a:t>
            </a:r>
            <a:r>
              <a:rPr lang="en-US" sz="2400" smtClean="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25</a:t>
            </a:r>
            <a:r>
              <a:rPr lang="en-US" sz="2400" dirty="0">
                <a:latin typeface="Arial" charset="0"/>
              </a:rPr>
              <a:t> molecules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2.77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25 </a:t>
            </a:r>
            <a:r>
              <a:rPr lang="en-US" sz="2400" dirty="0">
                <a:latin typeface="Arial" charset="0"/>
              </a:rPr>
              <a:t>molecules</a:t>
            </a:r>
            <a:r>
              <a:rPr lang="en-US" sz="2400" baseline="-25000" dirty="0">
                <a:latin typeface="Arial" charset="0"/>
              </a:rPr>
              <a:t>	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2.56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25 </a:t>
            </a:r>
            <a:r>
              <a:rPr lang="en-US" sz="2400" dirty="0">
                <a:latin typeface="Arial" charset="0"/>
              </a:rPr>
              <a:t>molecules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1.39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25 </a:t>
            </a:r>
            <a:r>
              <a:rPr lang="en-US" sz="2400" dirty="0">
                <a:latin typeface="Arial" charset="0"/>
              </a:rPr>
              <a:t>molecules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6.02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23 </a:t>
            </a:r>
            <a:r>
              <a:rPr lang="en-US" sz="2400" dirty="0">
                <a:latin typeface="Arial" charset="0"/>
              </a:rPr>
              <a:t>molecules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2600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molecules of water are produced from the combustion of 2.56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mol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of octane in the following equation?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2 C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18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25 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→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16 CO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18 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2920" y="2514600"/>
            <a:ext cx="3810000" cy="209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marL="514350" indent="-514350">
              <a:lnSpc>
                <a:spcPct val="110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4</a:t>
            </a:r>
          </a:p>
          <a:p>
            <a:pPr marL="514350" indent="-514350">
              <a:lnSpc>
                <a:spcPct val="110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6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12</a:t>
            </a:r>
          </a:p>
          <a:p>
            <a:pPr marL="514350" indent="-514350">
              <a:lnSpc>
                <a:spcPct val="110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24</a:t>
            </a:r>
            <a:endParaRPr lang="en-US" sz="2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What is the total number of atoms in a molecule of glucose, C</a:t>
            </a:r>
            <a:r>
              <a:rPr lang="en-US" sz="2400" baseline="-2500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>
                <a:latin typeface="Arial" charset="0"/>
                <a:ea typeface="ＭＳ Ｐゴシック" charset="0"/>
                <a:cs typeface="ＭＳ Ｐゴシック" charset="0"/>
              </a:rPr>
              <a:t>12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baseline="-2500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15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2920" y="2743200"/>
            <a:ext cx="52578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1.08 </a:t>
            </a:r>
            <a:r>
              <a:rPr lang="en-US" sz="2400" smtClean="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25</a:t>
            </a:r>
            <a:r>
              <a:rPr lang="en-US" sz="2400" dirty="0">
                <a:latin typeface="Arial" charset="0"/>
              </a:rPr>
              <a:t> molecules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2.77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25 </a:t>
            </a:r>
            <a:r>
              <a:rPr lang="en-US" sz="2400" dirty="0">
                <a:latin typeface="Arial" charset="0"/>
              </a:rPr>
              <a:t>molecules</a:t>
            </a:r>
            <a:r>
              <a:rPr lang="en-US" sz="2400" baseline="-25000" dirty="0">
                <a:latin typeface="Arial" charset="0"/>
              </a:rPr>
              <a:t>	</a:t>
            </a:r>
            <a:endParaRPr lang="en-US" sz="24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2.56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25 </a:t>
            </a:r>
            <a:r>
              <a:rPr lang="en-US" sz="2400" dirty="0">
                <a:latin typeface="Arial" charset="0"/>
              </a:rPr>
              <a:t>molecules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1.39 </a:t>
            </a:r>
            <a:r>
              <a:rPr lang="en-US" sz="2400" b="1">
                <a:solidFill>
                  <a:srgbClr val="FF0000"/>
                </a:solidFill>
                <a:latin typeface="Arial"/>
                <a:cs typeface="Arial"/>
                <a:sym typeface="Wingdings 2" charset="0"/>
              </a:rPr>
              <a:t>×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US" sz="2400" b="1" baseline="30000" dirty="0">
                <a:solidFill>
                  <a:srgbClr val="FF0000"/>
                </a:solidFill>
                <a:latin typeface="Arial" charset="0"/>
              </a:rPr>
              <a:t>25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molecules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6.02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23 </a:t>
            </a:r>
            <a:r>
              <a:rPr lang="en-US" sz="2400" dirty="0">
                <a:latin typeface="Arial" charset="0"/>
              </a:rPr>
              <a:t>molecules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2600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 many molecules of water are produced from the combustion of 2.56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mol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of octane in the following equation?</a:t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        2 C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18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+ 25 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→ 16 CO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+ 18 H</a:t>
            </a:r>
            <a:r>
              <a:rPr lang="en-US" sz="24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O?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502920" y="3200400"/>
            <a:ext cx="6477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8.75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24 </a:t>
            </a:r>
            <a:r>
              <a:rPr lang="en-US" sz="2400" dirty="0">
                <a:latin typeface="Arial" charset="0"/>
              </a:rPr>
              <a:t>molecules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7.74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22 </a:t>
            </a:r>
            <a:r>
              <a:rPr lang="en-US" sz="2400" dirty="0">
                <a:latin typeface="Arial" charset="0"/>
              </a:rPr>
              <a:t>molecules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1.55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22 </a:t>
            </a:r>
            <a:r>
              <a:rPr lang="en-US" sz="2400" dirty="0">
                <a:latin typeface="Arial" charset="0"/>
              </a:rPr>
              <a:t>molecules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5.27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24 </a:t>
            </a:r>
            <a:r>
              <a:rPr lang="en-US" sz="2400" dirty="0">
                <a:latin typeface="Arial" charset="0"/>
              </a:rPr>
              <a:t>molecules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6.02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23 </a:t>
            </a:r>
            <a:r>
              <a:rPr lang="en-US" sz="2400" dirty="0">
                <a:latin typeface="Arial" charset="0"/>
              </a:rPr>
              <a:t>molecules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How many molecules of oxygen are produced from the decomposition of 8.75 g of hydrogen peroxide in the following equation? 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     2 H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→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2 H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Arial" charset="0"/>
              </a:rPr>
              <a:t>2 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+ O</a:t>
            </a:r>
            <a:r>
              <a:rPr lang="en-US" sz="2400" baseline="-25000" dirty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2920" y="3200400"/>
            <a:ext cx="6477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8.75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24 </a:t>
            </a:r>
            <a:r>
              <a:rPr lang="en-US" sz="2400" dirty="0">
                <a:latin typeface="Arial" charset="0"/>
              </a:rPr>
              <a:t>molecules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7.74 </a:t>
            </a:r>
            <a:r>
              <a:rPr lang="en-US" sz="2400" b="1">
                <a:solidFill>
                  <a:srgbClr val="FF0000"/>
                </a:solidFill>
                <a:latin typeface="Arial"/>
                <a:cs typeface="Arial"/>
                <a:sym typeface="Wingdings 2" charset="0"/>
              </a:rPr>
              <a:t>×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US" sz="2400" b="1" baseline="30000" dirty="0">
                <a:solidFill>
                  <a:srgbClr val="FF0000"/>
                </a:solidFill>
                <a:latin typeface="Arial" charset="0"/>
              </a:rPr>
              <a:t>22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molecules</a:t>
            </a:r>
            <a:endParaRPr lang="en-US" sz="2400" b="1" baseline="30000" dirty="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1.55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22 </a:t>
            </a:r>
            <a:r>
              <a:rPr lang="en-US" sz="2400" dirty="0">
                <a:latin typeface="Arial" charset="0"/>
              </a:rPr>
              <a:t>molecules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5.27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24 </a:t>
            </a:r>
            <a:r>
              <a:rPr lang="en-US" sz="2400" dirty="0">
                <a:latin typeface="Arial" charset="0"/>
              </a:rPr>
              <a:t>molecules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6.02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23 </a:t>
            </a:r>
            <a:r>
              <a:rPr lang="en-US" sz="2400" dirty="0">
                <a:latin typeface="Arial" charset="0"/>
              </a:rPr>
              <a:t>molecules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How many molecules of oxygen are produced from the decomposition of 8.75 g of hydrogen peroxide in the following equation? </a:t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		      2 H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→ 2 H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Arial" charset="0"/>
              </a:rPr>
              <a:t>2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+ O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02920" y="2743200"/>
            <a:ext cx="6705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 molecules 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7.54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25  </a:t>
            </a:r>
            <a:r>
              <a:rPr lang="en-US" sz="2400" dirty="0">
                <a:latin typeface="Arial" charset="0"/>
              </a:rPr>
              <a:t>molecules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5.03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25  </a:t>
            </a:r>
            <a:r>
              <a:rPr lang="en-US" sz="2400" dirty="0">
                <a:latin typeface="Arial" charset="0"/>
              </a:rPr>
              <a:t>molecules 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1.51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26  </a:t>
            </a:r>
            <a:r>
              <a:rPr lang="en-US" sz="2400" dirty="0">
                <a:latin typeface="Arial" charset="0"/>
              </a:rPr>
              <a:t>molecules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6.02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23  </a:t>
            </a:r>
            <a:r>
              <a:rPr lang="en-US" sz="2400" dirty="0">
                <a:latin typeface="Arial" charset="0"/>
              </a:rPr>
              <a:t>molecules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534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How many molecules of ammonia are produced from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7.54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 2" charset="0"/>
              </a:rPr>
              <a:t>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10</a:t>
            </a:r>
            <a:r>
              <a:rPr lang="en-US" sz="2400" baseline="30000" dirty="0">
                <a:latin typeface="Arial" charset="0"/>
                <a:ea typeface="ＭＳ Ｐゴシック" charset="0"/>
                <a:cs typeface="ＭＳ Ｐゴシック" charset="0"/>
              </a:rPr>
              <a:t>25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molecules of hydrogen in the following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equation?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        3 H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+ N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→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2 NH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Arial" charset="0"/>
              </a:rPr>
              <a:t>3</a:t>
            </a:r>
            <a:endParaRPr lang="en-US" sz="24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2920" y="2743200"/>
            <a:ext cx="6705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 molecules 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7.54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25  </a:t>
            </a:r>
            <a:r>
              <a:rPr lang="en-US" sz="2400" dirty="0">
                <a:latin typeface="Arial" charset="0"/>
              </a:rPr>
              <a:t>molecules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5.03 </a:t>
            </a:r>
            <a:r>
              <a:rPr lang="en-US" sz="2400" b="1">
                <a:solidFill>
                  <a:srgbClr val="FF0000"/>
                </a:solidFill>
                <a:latin typeface="Arial"/>
                <a:cs typeface="Arial"/>
                <a:sym typeface="Wingdings 2" charset="0"/>
              </a:rPr>
              <a:t>×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US" sz="2400" b="1" baseline="30000" dirty="0">
                <a:solidFill>
                  <a:srgbClr val="FF0000"/>
                </a:solidFill>
                <a:latin typeface="Arial" charset="0"/>
              </a:rPr>
              <a:t>25 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molecules </a:t>
            </a:r>
            <a:endParaRPr lang="en-US" sz="2400" b="1" baseline="30000" dirty="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1.51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26  </a:t>
            </a:r>
            <a:r>
              <a:rPr lang="en-US" sz="2400" dirty="0">
                <a:latin typeface="Arial" charset="0"/>
              </a:rPr>
              <a:t>molecules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6.02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23  </a:t>
            </a:r>
            <a:r>
              <a:rPr lang="en-US" sz="2400" dirty="0">
                <a:latin typeface="Arial" charset="0"/>
              </a:rPr>
              <a:t>molecules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534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How many molecules of ammonia are produced from </a:t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7.54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  <a:sym typeface="Wingdings 2" charset="0"/>
              </a:rPr>
              <a:t>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10</a:t>
            </a:r>
            <a:r>
              <a:rPr lang="en-US" sz="2400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25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molecules of hydrogen in the following equation? </a:t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		         3 H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+ N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→ 2 NH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Arial" charset="0"/>
              </a:rPr>
              <a:t>3</a:t>
            </a:r>
            <a:endParaRPr lang="en-US" sz="24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502920" y="2514600"/>
            <a:ext cx="4800600" cy="2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16 moles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8.0 moles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4.0 moles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3.0 moles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2.0 moles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How many moles of CO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are produced from the combustion of 2.0 moles of C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8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18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with 5.0 moles of O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?  </a:t>
            </a:r>
            <a:endParaRPr lang="en-US" sz="2400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 descr="07_Pg228_UnFigure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"/>
          <a:stretch/>
        </p:blipFill>
        <p:spPr>
          <a:xfrm>
            <a:off x="4578626" y="2272749"/>
            <a:ext cx="3902964" cy="3628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2920" y="2514600"/>
            <a:ext cx="4800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16 moles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8.0 moles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4.0 moles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3.0 moles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2.0 moles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>How many moles of CO</a:t>
            </a:r>
            <a:r>
              <a:rPr lang="en-US" sz="2400" baseline="-2500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> are produced from the combustion of 2.0 moles of C</a:t>
            </a:r>
            <a:r>
              <a:rPr lang="en-US" sz="2400" baseline="-25000" smtClean="0">
                <a:latin typeface="Arial" charset="0"/>
                <a:ea typeface="ＭＳ Ｐゴシック" charset="0"/>
                <a:cs typeface="ＭＳ Ｐゴシック" charset="0"/>
              </a:rPr>
              <a:t>8</a:t>
            </a:r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 smtClean="0">
                <a:latin typeface="Arial" charset="0"/>
                <a:ea typeface="ＭＳ Ｐゴシック" charset="0"/>
                <a:cs typeface="ＭＳ Ｐゴシック" charset="0"/>
              </a:rPr>
              <a:t>18</a:t>
            </a:r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> with 5.0 moles of O</a:t>
            </a:r>
            <a:r>
              <a:rPr lang="en-US" sz="2400" baseline="-2500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>?  </a:t>
            </a:r>
            <a:endParaRPr lang="en-US" sz="2400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3" name="Picture 12" descr="07_Pg228_UnFigure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"/>
          <a:stretch/>
        </p:blipFill>
        <p:spPr>
          <a:xfrm>
            <a:off x="4578626" y="2272749"/>
            <a:ext cx="3902964" cy="3628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02920" y="3200400"/>
            <a:ext cx="6400800" cy="2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24.2 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32.0 g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42.2 g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68.6 g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84.4 g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001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What is the theoretical yield of acetic acid when 22.5 g of methanol reacts with 32.0 g of carbon monoxide in the following equation?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		CH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OH + CO 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→ HC</a:t>
            </a:r>
            <a:r>
              <a:rPr lang="en-US" sz="2400" baseline="-25000" dirty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H</a:t>
            </a:r>
            <a:r>
              <a:rPr lang="en-US" sz="2400" baseline="-25000" dirty="0"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O</a:t>
            </a:r>
            <a:r>
              <a:rPr lang="en-US" sz="2400" baseline="-25000" dirty="0"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 sz="2400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6" name="Picture 5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3276600" y="2943885"/>
            <a:ext cx="5715000" cy="337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2920" y="3200400"/>
            <a:ext cx="64008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24.2 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32.0 g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42.2 g</a:t>
            </a:r>
            <a:endParaRPr lang="en-US" sz="2400" b="1" baseline="30000" dirty="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68.6 g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84.4 g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02920" y="950976"/>
            <a:ext cx="8001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12" charset="0"/>
              </a:defRPr>
            </a:lvl9pPr>
          </a:lstStyle>
          <a:p>
            <a:pPr algn="l" eaLnBrk="1" hangingPunct="1"/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>What is the theoretical yield of acetic acid when 22.5 g of methanol reacts with 32.0 g of carbon monoxide in the following equation?</a:t>
            </a:r>
            <a:b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>		CH</a:t>
            </a:r>
            <a:r>
              <a:rPr lang="en-US" sz="2400" baseline="-2500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>OH + CO </a:t>
            </a:r>
            <a:r>
              <a:rPr lang="en-US" sz="2400" smtClean="0">
                <a:latin typeface="Arial" charset="0"/>
                <a:ea typeface="ＭＳ Ｐゴシック" charset="0"/>
                <a:cs typeface="Arial" charset="0"/>
              </a:rPr>
              <a:t>→ HC</a:t>
            </a:r>
            <a:r>
              <a:rPr lang="en-US" sz="2400" baseline="-25000" smtClean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400" smtClean="0">
                <a:latin typeface="Arial" charset="0"/>
                <a:ea typeface="ＭＳ Ｐゴシック" charset="0"/>
                <a:cs typeface="Arial" charset="0"/>
              </a:rPr>
              <a:t>H</a:t>
            </a:r>
            <a:r>
              <a:rPr lang="en-US" sz="2400" baseline="-25000" smtClean="0"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sz="2400" smtClean="0">
                <a:latin typeface="Arial" charset="0"/>
                <a:ea typeface="ＭＳ Ｐゴシック" charset="0"/>
                <a:cs typeface="Arial" charset="0"/>
              </a:rPr>
              <a:t>O</a:t>
            </a:r>
            <a:r>
              <a:rPr lang="en-US" sz="2400" baseline="-25000" smtClean="0"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 sz="2400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3" name="Picture 12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3276600" y="2943885"/>
            <a:ext cx="5715000" cy="337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502920" y="2514600"/>
            <a:ext cx="51054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35.1 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2.17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25  </a:t>
            </a:r>
            <a:r>
              <a:rPr lang="en-US" sz="2400" dirty="0">
                <a:latin typeface="Arial" charset="0"/>
              </a:rPr>
              <a:t>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 dirty="0">
                <a:latin typeface="Arial" charset="0"/>
              </a:rPr>
              <a:t>31.4 g</a:t>
            </a:r>
            <a:endParaRPr lang="en-US" sz="2400" baseline="30000" dirty="0">
              <a:latin typeface="Arial" charset="0"/>
            </a:endParaRP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3.78 </a:t>
            </a:r>
            <a:r>
              <a:rPr lang="en-US" sz="2400">
                <a:latin typeface="Arial"/>
                <a:cs typeface="Arial"/>
                <a:sym typeface="Wingdings 2" charset="0"/>
              </a:rPr>
              <a:t>×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</a:t>
            </a:r>
            <a:r>
              <a:rPr lang="en-US" sz="2400" baseline="30000" dirty="0">
                <a:latin typeface="Arial" charset="0"/>
              </a:rPr>
              <a:t>25 </a:t>
            </a:r>
            <a:r>
              <a:rPr lang="en-US" sz="2400" dirty="0">
                <a:latin typeface="Arial" charset="0"/>
              </a:rPr>
              <a:t>g</a:t>
            </a:r>
          </a:p>
          <a:p>
            <a:pPr marL="514350" indent="-514350">
              <a:lnSpc>
                <a:spcPct val="120000"/>
              </a:lnSpc>
              <a:spcBef>
                <a:spcPts val="560"/>
              </a:spcBef>
              <a:buFont typeface="+mj-lt"/>
              <a:buAutoNum type="alphaUcPeriod"/>
            </a:pPr>
            <a:r>
              <a:rPr lang="en-US" sz="2400">
                <a:latin typeface="Arial" charset="0"/>
              </a:rPr>
              <a:t>62.8 </a:t>
            </a:r>
            <a:r>
              <a:rPr lang="en-US" sz="2400" smtClean="0">
                <a:latin typeface="Arial" charset="0"/>
              </a:rPr>
              <a:t>g</a:t>
            </a:r>
            <a:endParaRPr lang="en-US" sz="2400" dirty="0">
              <a:latin typeface="Arial" charset="0"/>
            </a:endParaRP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" y="950976"/>
            <a:ext cx="826008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What is the theoretical yield of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MgO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from the combustion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5.25 </a:t>
            </a:r>
            <a:r>
              <a:rPr lang="en-US" sz="2400" dirty="0">
                <a:latin typeface="Arial"/>
                <a:ea typeface="ＭＳ Ｐゴシック" charset="0"/>
                <a:cs typeface="Arial"/>
                <a:sym typeface="Wingdings 2" charset="0"/>
              </a:rPr>
              <a:t>×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10</a:t>
            </a:r>
            <a:r>
              <a:rPr lang="en-US" sz="2400" baseline="30000" dirty="0">
                <a:latin typeface="Arial" charset="0"/>
                <a:ea typeface="ＭＳ Ｐゴシック" charset="0"/>
                <a:cs typeface="ＭＳ Ｐゴシック" charset="0"/>
              </a:rPr>
              <a:t>23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atoms of Mg and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4.69 </a:t>
            </a:r>
            <a:r>
              <a:rPr lang="en-US" sz="2400" dirty="0" smtClean="0">
                <a:latin typeface="Arial"/>
                <a:ea typeface="ＭＳ Ｐゴシック" charset="0"/>
                <a:cs typeface="Arial"/>
                <a:sym typeface="Wingdings 2" charset="0"/>
              </a:rPr>
              <a:t>×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10</a:t>
            </a:r>
            <a:r>
              <a:rPr lang="en-US" sz="2400" baseline="30000" dirty="0">
                <a:latin typeface="Arial" charset="0"/>
                <a:ea typeface="ＭＳ Ｐゴシック" charset="0"/>
                <a:cs typeface="ＭＳ Ｐゴシック" charset="0"/>
              </a:rPr>
              <a:t>23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molecules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</a:p>
        </p:txBody>
      </p:sp>
      <p:pic>
        <p:nvPicPr>
          <p:cNvPr id="6" name="Picture 5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3429000" y="2181123"/>
            <a:ext cx="5486400" cy="3238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7042</TotalTime>
  <Words>3384</Words>
  <Application>Microsoft Office PowerPoint</Application>
  <PresentationFormat>On-screen Show (4:3)</PresentationFormat>
  <Paragraphs>814</Paragraphs>
  <Slides>116</Slides>
  <Notes>116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116</vt:i4>
      </vt:variant>
    </vt:vector>
  </HeadingPairs>
  <TitlesOfParts>
    <vt:vector size="125" baseType="lpstr">
      <vt:lpstr>ＭＳ Ｐゴシック</vt:lpstr>
      <vt:lpstr>Arial</vt:lpstr>
      <vt:lpstr>ArialMT</vt:lpstr>
      <vt:lpstr>Calibri</vt:lpstr>
      <vt:lpstr>Times</vt:lpstr>
      <vt:lpstr>Times New Roman</vt:lpstr>
      <vt:lpstr>Wingdings 2</vt:lpstr>
      <vt:lpstr>Blank Presentation</vt:lpstr>
      <vt:lpstr>1_Blank Presentation</vt:lpstr>
      <vt:lpstr>The mass ratio of lead to sulfur in lead(II) sulfide is  270.0 g lead to 41.8 g sulfur. How much lead is required  to completely react with 85.6 g of sulfur? </vt:lpstr>
      <vt:lpstr>PowerPoint Presentation</vt:lpstr>
      <vt:lpstr>How many hydrogen atoms are in the formula for ammonium phosphate, (NH4)3PO4?</vt:lpstr>
      <vt:lpstr>PowerPoint Presentation</vt:lpstr>
      <vt:lpstr>PowerPoint Presentation</vt:lpstr>
      <vt:lpstr>PowerPoint Presentation</vt:lpstr>
      <vt:lpstr>Which is the chemical formula of the compound containing two phosphorus atoms and five oxygen atoms?</vt:lpstr>
      <vt:lpstr>PowerPoint Presentation</vt:lpstr>
      <vt:lpstr>What is the total number of atoms in a molecule of glucose, C6H12O6?</vt:lpstr>
      <vt:lpstr>PowerPoint Presentation</vt:lpstr>
      <vt:lpstr>How many different kinds of atoms are in a molecule of penicillin, C14H20N2SO4? </vt:lpstr>
      <vt:lpstr>PowerPoint Presentation</vt:lpstr>
      <vt:lpstr>Which of these elements is a diatomic gas at room temperature?</vt:lpstr>
      <vt:lpstr>PowerPoint Presentation</vt:lpstr>
      <vt:lpstr>Which of the following species is an atomic element?</vt:lpstr>
      <vt:lpstr>PowerPoint Presentation</vt:lpstr>
      <vt:lpstr>Aluminum carbonate is considered which of the following?</vt:lpstr>
      <vt:lpstr>PowerPoint Presentation</vt:lpstr>
      <vt:lpstr>How many elements occur as diatomic molecules?</vt:lpstr>
      <vt:lpstr>PowerPoint Presentation</vt:lpstr>
      <vt:lpstr>What is the formula of the compound formed from lithium and nitrogen?</vt:lpstr>
      <vt:lpstr>PowerPoint Presentation</vt:lpstr>
      <vt:lpstr>The name of the compound AgCl is</vt:lpstr>
      <vt:lpstr>PowerPoint Presentation</vt:lpstr>
      <vt:lpstr>The name of the compound Fe2O3 is</vt:lpstr>
      <vt:lpstr>PowerPoint Presentation</vt:lpstr>
      <vt:lpstr>Identify the formulas of the following oxyanions in their correct order: sulfate ion and sulfite ion.</vt:lpstr>
      <vt:lpstr>PowerPoint Presentation</vt:lpstr>
      <vt:lpstr>What is the formula of the ammonium ion?</vt:lpstr>
      <vt:lpstr>PowerPoint Presentation</vt:lpstr>
      <vt:lpstr>Name the following polyatomic ions in their listed order: OH–, CO32–, and PO43–.</vt:lpstr>
      <vt:lpstr>PowerPoint Presentation</vt:lpstr>
      <vt:lpstr>The name of the compound NH4ClO4 is</vt:lpstr>
      <vt:lpstr>PowerPoint Presentation</vt:lpstr>
      <vt:lpstr>The name of the compound SnO2 is</vt:lpstr>
      <vt:lpstr>PowerPoint Presentation</vt:lpstr>
      <vt:lpstr>The name of the compound PI3 is</vt:lpstr>
      <vt:lpstr>PowerPoint Presentation</vt:lpstr>
      <vt:lpstr>The name of the compound HCN(aq) is</vt:lpstr>
      <vt:lpstr>PowerPoint Presentation</vt:lpstr>
      <vt:lpstr>The name of the compound HCl(g) is</vt:lpstr>
      <vt:lpstr>PowerPoint Presentation</vt:lpstr>
      <vt:lpstr>Which is the correct formula for chloric acid?</vt:lpstr>
      <vt:lpstr>PowerPoint Presentation</vt:lpstr>
      <vt:lpstr>Which is the correct formula for nickel(II) carbonate? </vt:lpstr>
      <vt:lpstr>PowerPoint Presentation</vt:lpstr>
      <vt:lpstr>Which is the correct formula for ammonium dichromate?</vt:lpstr>
      <vt:lpstr>PowerPoint Presentation</vt:lpstr>
      <vt:lpstr>What is the correct formula for dinitrogen tetrahydride?</vt:lpstr>
      <vt:lpstr>PowerPoint Presentation</vt:lpstr>
      <vt:lpstr>Which of the following contains the correct formula  and name? </vt:lpstr>
      <vt:lpstr>PowerPoint Presentation</vt:lpstr>
      <vt:lpstr>Which of the following is named incorrectly?</vt:lpstr>
      <vt:lpstr>PowerPoint Presentation</vt:lpstr>
      <vt:lpstr>What is the formula mass of sodium sulfite?</vt:lpstr>
      <vt:lpstr>PowerPoint Presentation</vt:lpstr>
      <vt:lpstr>What is the formula mass of (NH4)2SO4?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the following equation be best interpreted?   4 Al + 3 O2 → 2 Al2O3  </vt:lpstr>
      <vt:lpstr>PowerPoint Presentation</vt:lpstr>
      <vt:lpstr>How many moles of oxygen are needed to produce  6 moles of Fe2O3 in the following equation?      4Fe + 3O2 → 2Fe2O3</vt:lpstr>
      <vt:lpstr>PowerPoint Presentation</vt:lpstr>
      <vt:lpstr>How many moles of gaseous oxygen are required for the complete combustion of 4.0 moles of butane (C4H10)?</vt:lpstr>
      <vt:lpstr>PowerPoint Presentation</vt:lpstr>
      <vt:lpstr>How many grams of oxygen are required to completely burn 5.90 g of C3H8 in the following unbalanced equation?                C3H8(g) + O2(g) → CO2(g) + H2O(g)</vt:lpstr>
      <vt:lpstr>PowerPoint Presentation</vt:lpstr>
      <vt:lpstr>How many grams of aluminum sulfate are produced from 2.67 mol sulfuric acid in the following unbalanced equation?              Al2O3(s) + H2SO4(aq) → Al2(SO4)3(aq) + H2O(l)</vt:lpstr>
      <vt:lpstr>PowerPoint Presentation</vt:lpstr>
      <vt:lpstr>How many moles of phosphorus are required to produce 15.5 g P4O6 in the following equation?      4 P(s) + 3 O2(g) → P4O6(s)?  </vt:lpstr>
      <vt:lpstr>PowerPoint Presentation</vt:lpstr>
      <vt:lpstr>According to the following equation, how many moles of oxygen gas are produced from the decomposition of 3.0 mol of Al2O3? (Assume an 85% yield.)        2 Al2O3 → 4 Al + 3O2</vt:lpstr>
      <vt:lpstr>PowerPoint Presentation</vt:lpstr>
      <vt:lpstr>How many kg of methane (CH4) are produced from 25.0 kg of hydrogen in the following catalytic methanation?                       3 H2 + CO → CH4 + H2O</vt:lpstr>
      <vt:lpstr>PowerPoint Presentation</vt:lpstr>
      <vt:lpstr>How many moles of water are produced from the combustion of 3.5 mol of hydrogen and 5.2 mol of oxygen?</vt:lpstr>
      <vt:lpstr>PowerPoint Presentation</vt:lpstr>
      <vt:lpstr>How many grams of NO are produced when 14.5 g of NH3 are reacted with 12.2 g of O2 according to the following equation?    4 NH3 + 5 O2 → 4 NO + 6 H2O</vt:lpstr>
      <vt:lpstr>PowerPoint Presentation</vt:lpstr>
      <vt:lpstr>How many grams of the excess reagent are left over after the reaction of 4.36 g of Al and 8.50 g HCl in the following unbalanced equation?            Al + HCl → AlCl3 + H2</vt:lpstr>
      <vt:lpstr>PowerPoint Presentation</vt:lpstr>
      <vt:lpstr>How many molecules of water are produced from the combustion of 2.56 mol of octane in the following equation?           2 C8H18 + 25 O2 → 16 CO2 + 18 H2O?</vt:lpstr>
      <vt:lpstr>PowerPoint Presentation</vt:lpstr>
      <vt:lpstr>How many molecules of oxygen are produced from the decomposition of 8.75 g of hydrogen peroxide in the following equation?           2 H2O2 → 2 H2 + O2?</vt:lpstr>
      <vt:lpstr>PowerPoint Presentation</vt:lpstr>
      <vt:lpstr>How many molecules of ammonia are produced from  7.54  1025 molecules of hydrogen in the following equation?              3 H2 + N2 → 2 NH3</vt:lpstr>
      <vt:lpstr>PowerPoint Presentation</vt:lpstr>
      <vt:lpstr>How many moles of CO2 are produced from the combustion of 2.0 moles of C8H18 with 5.0 moles of O2?  </vt:lpstr>
      <vt:lpstr>PowerPoint Presentation</vt:lpstr>
      <vt:lpstr>What is the theoretical yield of acetic acid when 22.5 g of methanol reacts with 32.0 g of carbon monoxide in the following equation?    CH3OH + CO → HC2H3O2</vt:lpstr>
      <vt:lpstr>PowerPoint Presentation</vt:lpstr>
      <vt:lpstr>What is the theoretical yield of MgO from the combustion  of 5.25 × 1023 atoms of Mg and 4.69 × 1023 molecules  of O2? </vt:lpstr>
      <vt:lpstr>PowerPoint Presentation</vt:lpstr>
      <vt:lpstr>Which reactant is in excess when 35.0 g of hydrogen is reacted with 276 g of oxygen to form water?</vt:lpstr>
      <vt:lpstr>PowerPoint Presentation</vt:lpstr>
      <vt:lpstr>Which of the following statements is always true of the excess reactant in a chemical reaction? </vt:lpstr>
      <vt:lpstr>PowerPoint Presentation</vt:lpstr>
      <vt:lpstr>When methane (CH4) is burned in oxygen, the theoretical yield is 28.9 g CO2. A chemistry student performed the experiment and the yield was  26.4 g CO2. What is the student’s percent yield?</vt:lpstr>
      <vt:lpstr>PowerPoint Presentation</vt:lpstr>
      <vt:lpstr>An experiment had a percent yield of 91.8% and the theoretical yield was calculated to be 28.2 g. How many grams were actually produced in the experiment? </vt:lpstr>
      <vt:lpstr>PowerPoint Presentation</vt:lpstr>
      <vt:lpstr>What is the limiting reactant for the reaction between 18.2 g  of K and 8.38 g of water in the following unbalanced reaction?        K + H2O → KOH + H2 </vt:lpstr>
      <vt:lpstr>PowerPoint Presentation</vt:lpstr>
      <vt:lpstr>5.0 kg of hydrogen is reacted with 31 kg of oxygen. The experiment yields 28 kg of water. Calculate the percent yield of the reaction.</vt:lpstr>
      <vt:lpstr>PowerPoint Presentation</vt:lpstr>
      <vt:lpstr>4.25 mol of Cl2 are reacted with 1.49 mol NaOH according to the following reaction. If  12.5 g of NaClO3 is produced, what is the percent yield?                      3 Cl2 + 6 NaOH → 5 NaCl + NaClO3 + 3 H2O</vt:lpstr>
      <vt:lpstr>PowerPoint Presentation</vt:lpstr>
      <vt:lpstr>How much heat is associated with the reaction that produces 256.1 g of ammonia (NH3)?         N2(g) + 3 H2(g) → 2 NH3(g)      ΔH°rxn= –92.45 kJ  </vt:lpstr>
      <vt:lpstr>PowerPoint Presentation</vt:lpstr>
    </vt:vector>
  </TitlesOfParts>
  <Company>Pearson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given an aqueous solution that contains a Co 2+ salt. Based on the activity series shown in Table 4.3 below, which metal would not cause the precipitation of cobalt metal when a strip of that metal is placed in the cobalt solution?</dc:title>
  <dc:creator>Pearson User</dc:creator>
  <cp:lastModifiedBy>Gore, Shaka B</cp:lastModifiedBy>
  <cp:revision>329</cp:revision>
  <dcterms:created xsi:type="dcterms:W3CDTF">2013-07-25T15:29:12Z</dcterms:created>
  <dcterms:modified xsi:type="dcterms:W3CDTF">2016-09-08T17:48:45Z</dcterms:modified>
</cp:coreProperties>
</file>