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Lst>
  <p:notesMasterIdLst>
    <p:notesMasterId r:id="rId79"/>
  </p:notesMasterIdLst>
  <p:handoutMasterIdLst>
    <p:handoutMasterId r:id="rId80"/>
  </p:handoutMasterIdLst>
  <p:sldIdLst>
    <p:sldId id="256" r:id="rId3"/>
    <p:sldId id="257" r:id="rId4"/>
    <p:sldId id="258" r:id="rId5"/>
    <p:sldId id="259" r:id="rId6"/>
    <p:sldId id="283" r:id="rId7"/>
    <p:sldId id="261" r:id="rId8"/>
    <p:sldId id="260" r:id="rId9"/>
    <p:sldId id="262" r:id="rId10"/>
    <p:sldId id="263" r:id="rId11"/>
    <p:sldId id="264" r:id="rId12"/>
    <p:sldId id="265" r:id="rId13"/>
    <p:sldId id="266" r:id="rId14"/>
    <p:sldId id="267" r:id="rId15"/>
    <p:sldId id="312" r:id="rId16"/>
    <p:sldId id="268" r:id="rId17"/>
    <p:sldId id="269" r:id="rId18"/>
    <p:sldId id="270" r:id="rId19"/>
    <p:sldId id="284" r:id="rId20"/>
    <p:sldId id="271" r:id="rId21"/>
    <p:sldId id="285" r:id="rId22"/>
    <p:sldId id="274" r:id="rId23"/>
    <p:sldId id="273" r:id="rId24"/>
    <p:sldId id="286" r:id="rId25"/>
    <p:sldId id="275" r:id="rId26"/>
    <p:sldId id="276" r:id="rId27"/>
    <p:sldId id="277" r:id="rId28"/>
    <p:sldId id="278" r:id="rId29"/>
    <p:sldId id="281" r:id="rId30"/>
    <p:sldId id="279" r:id="rId31"/>
    <p:sldId id="280" r:id="rId32"/>
    <p:sldId id="282" r:id="rId33"/>
    <p:sldId id="288" r:id="rId34"/>
    <p:sldId id="289" r:id="rId35"/>
    <p:sldId id="290" r:id="rId36"/>
    <p:sldId id="291" r:id="rId37"/>
    <p:sldId id="292" r:id="rId38"/>
    <p:sldId id="293" r:id="rId39"/>
    <p:sldId id="294" r:id="rId40"/>
    <p:sldId id="297" r:id="rId41"/>
    <p:sldId id="295" r:id="rId42"/>
    <p:sldId id="296"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defTabSz="457200" rtl="0" fontAlgn="base">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orient="horz" pos="217">
          <p15:clr>
            <a:srgbClr val="A4A3A4"/>
          </p15:clr>
        </p15:guide>
        <p15:guide id="3" pos="2880">
          <p15:clr>
            <a:srgbClr val="A4A3A4"/>
          </p15:clr>
        </p15:guide>
        <p15:guide id="4" pos="343">
          <p15:clr>
            <a:srgbClr val="A4A3A4"/>
          </p15:clr>
        </p15:guide>
        <p15:guide id="5" pos="5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503" autoAdjust="0"/>
  </p:normalViewPr>
  <p:slideViewPr>
    <p:cSldViewPr snapToGrid="0">
      <p:cViewPr varScale="1">
        <p:scale>
          <a:sx n="70" d="100"/>
          <a:sy n="70" d="100"/>
        </p:scale>
        <p:origin x="1386" y="78"/>
      </p:cViewPr>
      <p:guideLst>
        <p:guide orient="horz" pos="2160"/>
        <p:guide orient="horz" pos="217"/>
        <p:guide pos="2880"/>
        <p:guide pos="343"/>
        <p:guide pos="5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E4279A7-DE86-8E48-94F3-56F0B1D1047F}" type="datetime1">
              <a:rPr lang="en-US"/>
              <a:pPr/>
              <a:t>8/29/2016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F91D23A-DCA1-5F47-8BA2-6601AF9AD0F3}" type="slidenum">
              <a:rPr lang="en-US"/>
              <a:pPr/>
              <a:t>‹#›</a:t>
            </a:fld>
            <a:endParaRPr lang="en-US"/>
          </a:p>
        </p:txBody>
      </p:sp>
    </p:spTree>
    <p:extLst>
      <p:ext uri="{BB962C8B-B14F-4D97-AF65-F5344CB8AC3E}">
        <p14:creationId xmlns:p14="http://schemas.microsoft.com/office/powerpoint/2010/main" val="3820739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1E53525-B8CB-DB48-A7C8-63BB81AF9418}" type="datetime1">
              <a:rPr lang="en-US"/>
              <a:pPr/>
              <a:t>8/29/2016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D1513D-7DA7-314D-A558-9109A156BB4E}" type="slidenum">
              <a:rPr lang="en-US"/>
              <a:pPr/>
              <a:t>‹#›</a:t>
            </a:fld>
            <a:endParaRPr lang="en-US"/>
          </a:p>
        </p:txBody>
      </p:sp>
    </p:spTree>
    <p:extLst>
      <p:ext uri="{BB962C8B-B14F-4D97-AF65-F5344CB8AC3E}">
        <p14:creationId xmlns:p14="http://schemas.microsoft.com/office/powerpoint/2010/main" val="373031351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fld id="{64AECF36-FE60-AA48-BF4C-65BC6E678F85}" type="slidenum">
              <a:rPr lang="en-US" sz="1200"/>
              <a:pPr eaLnBrk="1" hangingPunct="1"/>
              <a:t>1</a:t>
            </a:fld>
            <a:endParaRPr lang="en-US" sz="1200"/>
          </a:p>
        </p:txBody>
      </p:sp>
    </p:spTree>
    <p:extLst>
      <p:ext uri="{BB962C8B-B14F-4D97-AF65-F5344CB8AC3E}">
        <p14:creationId xmlns:p14="http://schemas.microsoft.com/office/powerpoint/2010/main" val="112863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252" y="0"/>
            <a:ext cx="7667053" cy="48524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5110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914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51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r>
              <a:rPr lang="en-US"/>
              <a:t>Chapter 13 </a:t>
            </a:r>
            <a:fld id="{97ABE9BB-6046-9E47-ACBE-54FA3B4BB947}" type="slidenum">
              <a:rPr lang="en-US"/>
              <a:pPr/>
              <a:t>‹#›</a:t>
            </a:fld>
            <a:endParaRPr lang="en-US"/>
          </a:p>
        </p:txBody>
      </p:sp>
    </p:spTree>
    <p:extLst>
      <p:ext uri="{BB962C8B-B14F-4D97-AF65-F5344CB8AC3E}">
        <p14:creationId xmlns:p14="http://schemas.microsoft.com/office/powerpoint/2010/main" val="254221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r>
              <a:rPr lang="en-US"/>
              <a:t>Chapter 13 </a:t>
            </a:r>
            <a:fld id="{51B70EA2-4F67-3F4E-9314-4B7F718761DC}" type="slidenum">
              <a:rPr lang="en-US"/>
              <a:pPr/>
              <a:t>‹#›</a:t>
            </a:fld>
            <a:endParaRPr lang="en-US"/>
          </a:p>
        </p:txBody>
      </p:sp>
    </p:spTree>
    <p:extLst>
      <p:ext uri="{BB962C8B-B14F-4D97-AF65-F5344CB8AC3E}">
        <p14:creationId xmlns:p14="http://schemas.microsoft.com/office/powerpoint/2010/main" val="358980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r>
              <a:rPr lang="en-US"/>
              <a:t>Chapter 13</a:t>
            </a:r>
            <a:fld id="{1B4559AD-8D77-9540-95A1-26E005834856}" type="slidenum">
              <a:rPr lang="en-US"/>
              <a:pPr/>
              <a:t>‹#›</a:t>
            </a:fld>
            <a:endParaRPr lang="en-US"/>
          </a:p>
        </p:txBody>
      </p:sp>
    </p:spTree>
    <p:extLst>
      <p:ext uri="{BB962C8B-B14F-4D97-AF65-F5344CB8AC3E}">
        <p14:creationId xmlns:p14="http://schemas.microsoft.com/office/powerpoint/2010/main" val="30989912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6088" y="0"/>
            <a:ext cx="65643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457200" y="6400800"/>
            <a:ext cx="2286000" cy="230832"/>
          </a:xfrm>
          <a:prstGeom prst="rect">
            <a:avLst/>
          </a:prstGeom>
          <a:noFill/>
        </p:spPr>
        <p:txBody>
          <a:bodyPr wrap="square" rtlCol="0">
            <a:spAutoFit/>
          </a:bodyPr>
          <a:lstStyle/>
          <a:p>
            <a:r>
              <a:rPr lang="en-US" sz="900" dirty="0" smtClean="0">
                <a:latin typeface="Arial"/>
                <a:cs typeface="Arial"/>
              </a:rPr>
              <a:t>© 2015  Pearson</a:t>
            </a:r>
            <a:r>
              <a:rPr lang="en-US" sz="900" baseline="0" dirty="0" smtClean="0">
                <a:latin typeface="Arial"/>
                <a:cs typeface="Arial"/>
              </a:rPr>
              <a:t> Education, Inc.</a:t>
            </a:r>
            <a:endParaRPr lang="en-US" sz="90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8FCE95C-8A5F-7C4C-867E-3F298324059C}" type="slidenum">
              <a:rPr lang="en-US"/>
              <a:pPr/>
              <a:t>‹#›</a:t>
            </a:fld>
            <a:endParaRPr lang="en-US"/>
          </a:p>
        </p:txBody>
      </p:sp>
      <p:sp>
        <p:nvSpPr>
          <p:cNvPr id="7" name="TextBox 6"/>
          <p:cNvSpPr txBox="1"/>
          <p:nvPr userDrawn="1"/>
        </p:nvSpPr>
        <p:spPr>
          <a:xfrm>
            <a:off x="457200" y="6400800"/>
            <a:ext cx="2286000" cy="230832"/>
          </a:xfrm>
          <a:prstGeom prst="rect">
            <a:avLst/>
          </a:prstGeom>
          <a:noFill/>
        </p:spPr>
        <p:txBody>
          <a:bodyPr wrap="square" rtlCol="0">
            <a:spAutoFit/>
          </a:bodyPr>
          <a:lstStyle/>
          <a:p>
            <a:r>
              <a:rPr lang="en-US" sz="900" dirty="0" smtClean="0">
                <a:solidFill>
                  <a:prstClr val="black"/>
                </a:solidFill>
                <a:latin typeface="Arial"/>
                <a:cs typeface="Arial"/>
              </a:rPr>
              <a:t>© 2015  Pearson Education, Inc.</a:t>
            </a:r>
            <a:endParaRPr lang="en-US" sz="900" dirty="0">
              <a:solidFill>
                <a:prstClr val="black"/>
              </a:solidFill>
              <a:latin typeface="Arial"/>
              <a:cs typeface="Arial"/>
            </a:endParaRPr>
          </a:p>
        </p:txBody>
      </p:sp>
    </p:spTree>
    <p:extLst>
      <p:ext uri="{BB962C8B-B14F-4D97-AF65-F5344CB8AC3E}">
        <p14:creationId xmlns:p14="http://schemas.microsoft.com/office/powerpoint/2010/main" val="89959290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defTabSz="457200" rtl="0" eaLnBrk="0" fontAlgn="base" hangingPunct="0">
        <a:spcBef>
          <a:spcPct val="0"/>
        </a:spcBef>
        <a:spcAft>
          <a:spcPct val="0"/>
        </a:spcAft>
        <a:defRPr sz="4400" b="1" kern="1200">
          <a:solidFill>
            <a:schemeClr val="accent1"/>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4400" b="1">
          <a:solidFill>
            <a:schemeClr val="accent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4400" b="1">
          <a:solidFill>
            <a:schemeClr val="accent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4400" b="1">
          <a:solidFill>
            <a:schemeClr val="accent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4400" b="1">
          <a:solidFill>
            <a:schemeClr val="accent1"/>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charset="0"/>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charset="0"/>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charset="0"/>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4294967295"/>
          </p:nvPr>
        </p:nvSpPr>
        <p:spPr>
          <a:xfrm>
            <a:off x="4800601" y="5486400"/>
            <a:ext cx="4343399" cy="914400"/>
          </a:xfrm>
        </p:spPr>
        <p:txBody>
          <a:bodyPr/>
          <a:lstStyle/>
          <a:p>
            <a:pPr marL="0" indent="0" algn="ctr" eaLnBrk="1" hangingPunct="1">
              <a:buFont typeface="Arial" charset="0"/>
              <a:buNone/>
            </a:pPr>
            <a:r>
              <a:rPr lang="en-US" sz="1600" dirty="0"/>
              <a:t>Dr. Sylvia Esjornson</a:t>
            </a:r>
          </a:p>
          <a:p>
            <a:pPr marL="0" indent="0" algn="ctr" eaLnBrk="1" hangingPunct="1">
              <a:buFont typeface="Arial" charset="0"/>
              <a:buNone/>
            </a:pPr>
            <a:r>
              <a:rPr lang="en-US" sz="1600" smtClean="0"/>
              <a:t>Southwestern Oklahoma </a:t>
            </a:r>
            <a:r>
              <a:rPr lang="en-US" sz="1600" dirty="0"/>
              <a:t>State University </a:t>
            </a:r>
          </a:p>
          <a:p>
            <a:pPr marL="0" indent="0" algn="ctr" eaLnBrk="1" hangingPunct="1">
              <a:buFont typeface="Arial" charset="0"/>
              <a:buNone/>
            </a:pPr>
            <a:r>
              <a:rPr lang="en-US" sz="1600" dirty="0"/>
              <a:t>Weatherford, OK</a:t>
            </a:r>
          </a:p>
        </p:txBody>
      </p:sp>
      <p:pic>
        <p:nvPicPr>
          <p:cNvPr id="7" name="Picture 6" descr="TRO0295_05.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304800"/>
            <a:ext cx="4648200" cy="5946962"/>
          </a:xfrm>
          <a:prstGeom prst="rect">
            <a:avLst/>
          </a:prstGeom>
        </p:spPr>
      </p:pic>
      <p:sp>
        <p:nvSpPr>
          <p:cNvPr id="9" name="Title 1"/>
          <p:cNvSpPr>
            <a:spLocks noGrp="1"/>
          </p:cNvSpPr>
          <p:nvPr>
            <p:ph type="ctrTitle" idx="4294967295"/>
          </p:nvPr>
        </p:nvSpPr>
        <p:spPr>
          <a:xfrm>
            <a:off x="4800600" y="1524001"/>
            <a:ext cx="4343400" cy="3048000"/>
          </a:xfrm>
        </p:spPr>
        <p:txBody>
          <a:bodyPr>
            <a:normAutofit fontScale="90000"/>
          </a:bodyPr>
          <a:lstStyle/>
          <a:p>
            <a:pPr algn="ctr" eaLnBrk="1" hangingPunct="1"/>
            <a:r>
              <a:rPr lang="en-US" sz="4000" dirty="0">
                <a:solidFill>
                  <a:schemeClr val="tx1"/>
                </a:solidFill>
              </a:rPr>
              <a:t/>
            </a:r>
            <a:br>
              <a:rPr lang="en-US" sz="4000" dirty="0">
                <a:solidFill>
                  <a:schemeClr val="tx1"/>
                </a:solidFill>
              </a:rPr>
            </a:br>
            <a:r>
              <a:rPr lang="en-US" sz="3600" b="0" dirty="0">
                <a:solidFill>
                  <a:schemeClr val="tx1"/>
                </a:solidFill>
              </a:rPr>
              <a:t>Introductory </a:t>
            </a:r>
            <a:r>
              <a:rPr lang="en-US" sz="3600" b="0" dirty="0" smtClean="0">
                <a:solidFill>
                  <a:schemeClr val="tx1"/>
                </a:solidFill>
              </a:rPr>
              <a:t/>
            </a:r>
            <a:br>
              <a:rPr lang="en-US" sz="3600" b="0" dirty="0" smtClean="0">
                <a:solidFill>
                  <a:schemeClr val="tx1"/>
                </a:solidFill>
              </a:rPr>
            </a:br>
            <a:r>
              <a:rPr lang="en-US" sz="3600" b="0" dirty="0" smtClean="0">
                <a:solidFill>
                  <a:schemeClr val="tx1"/>
                </a:solidFill>
              </a:rPr>
              <a:t>Chemistry</a:t>
            </a:r>
            <a:r>
              <a:rPr lang="en-US" sz="3600" b="0" dirty="0">
                <a:solidFill>
                  <a:schemeClr val="tx1"/>
                </a:solidFill>
              </a:rPr>
              <a:t/>
            </a:r>
            <a:br>
              <a:rPr lang="en-US" sz="3600" b="0" dirty="0">
                <a:solidFill>
                  <a:schemeClr val="tx1"/>
                </a:solidFill>
              </a:rPr>
            </a:br>
            <a:r>
              <a:rPr lang="en-US" sz="1800" b="0" dirty="0" smtClean="0">
                <a:solidFill>
                  <a:schemeClr val="tx1"/>
                </a:solidFill>
              </a:rPr>
              <a:t>Fifth </a:t>
            </a:r>
            <a:r>
              <a:rPr lang="en-US" sz="1800" b="0" dirty="0">
                <a:solidFill>
                  <a:schemeClr val="tx1"/>
                </a:solidFill>
              </a:rPr>
              <a:t>Edition</a:t>
            </a:r>
            <a:r>
              <a:rPr lang="en-US" sz="2400" b="0" dirty="0">
                <a:solidFill>
                  <a:schemeClr val="tx1"/>
                </a:solidFill>
              </a:rPr>
              <a:t/>
            </a:r>
            <a:br>
              <a:rPr lang="en-US" sz="2400" b="0" dirty="0">
                <a:solidFill>
                  <a:schemeClr val="tx1"/>
                </a:solidFill>
              </a:rPr>
            </a:br>
            <a:r>
              <a:rPr lang="en-US" sz="2400" b="0" dirty="0" err="1">
                <a:solidFill>
                  <a:schemeClr val="tx1"/>
                </a:solidFill>
              </a:rPr>
              <a:t>Nivaldo</a:t>
            </a:r>
            <a:r>
              <a:rPr lang="en-US" sz="2400" b="0" dirty="0">
                <a:solidFill>
                  <a:schemeClr val="tx1"/>
                </a:solidFill>
              </a:rPr>
              <a:t> J. </a:t>
            </a:r>
            <a:r>
              <a:rPr lang="en-US" sz="2400" b="0" dirty="0" err="1">
                <a:solidFill>
                  <a:schemeClr val="tx1"/>
                </a:solidFill>
              </a:rPr>
              <a:t>Tro</a:t>
            </a:r>
            <a:r>
              <a:rPr lang="en-US" sz="4000" b="0" dirty="0">
                <a:solidFill>
                  <a:schemeClr val="tx1"/>
                </a:solidFill>
              </a:rPr>
              <a:t/>
            </a:r>
            <a:br>
              <a:rPr lang="en-US" sz="4000" b="0" dirty="0">
                <a:solidFill>
                  <a:schemeClr val="tx1"/>
                </a:solidFill>
              </a:rPr>
            </a:br>
            <a:r>
              <a:rPr lang="en-US" sz="2000" b="0" dirty="0">
                <a:solidFill>
                  <a:schemeClr val="tx1"/>
                </a:solidFill>
              </a:rPr>
              <a:t/>
            </a:r>
            <a:br>
              <a:rPr lang="en-US" sz="2000" b="0" dirty="0">
                <a:solidFill>
                  <a:schemeClr val="tx1"/>
                </a:solidFill>
              </a:rPr>
            </a:br>
            <a:r>
              <a:rPr lang="en-US" sz="2000" b="0" dirty="0">
                <a:solidFill>
                  <a:schemeClr val="tx1"/>
                </a:solidFill>
              </a:rPr>
              <a:t>Chapter </a:t>
            </a:r>
            <a:r>
              <a:rPr lang="en-US" sz="2000" b="0" dirty="0" smtClean="0">
                <a:solidFill>
                  <a:schemeClr val="tx1"/>
                </a:solidFill>
              </a:rPr>
              <a:t>8</a:t>
            </a:r>
            <a:r>
              <a:rPr lang="en-US" sz="2000" b="0" dirty="0">
                <a:solidFill>
                  <a:schemeClr val="tx1"/>
                </a:solidFill>
                <a:latin typeface="Helvetica" charset="0"/>
              </a:rPr>
              <a:t/>
            </a:r>
            <a:br>
              <a:rPr lang="en-US" sz="2000" b="0" dirty="0">
                <a:solidFill>
                  <a:schemeClr val="tx1"/>
                </a:solidFill>
                <a:latin typeface="Helvetica" charset="0"/>
              </a:rPr>
            </a:br>
            <a:r>
              <a:rPr lang="en-US" sz="1300" dirty="0">
                <a:solidFill>
                  <a:schemeClr val="tx1"/>
                </a:solidFill>
                <a:latin typeface="Helvetica" charset="0"/>
              </a:rPr>
              <a:t/>
            </a:r>
            <a:br>
              <a:rPr lang="en-US" sz="1300" dirty="0">
                <a:solidFill>
                  <a:schemeClr val="tx1"/>
                </a:solidFill>
                <a:latin typeface="Helvetica" charset="0"/>
              </a:rPr>
            </a:br>
            <a:r>
              <a:rPr lang="en-US" sz="3200" dirty="0">
                <a:solidFill>
                  <a:schemeClr val="tx1"/>
                </a:solidFill>
              </a:rPr>
              <a:t>Quantities in Chemical </a:t>
            </a:r>
            <a:r>
              <a:rPr lang="en-US" sz="3200" dirty="0" smtClean="0">
                <a:solidFill>
                  <a:schemeClr val="tx1"/>
                </a:solidFill>
              </a:rPr>
              <a:t>Reactions</a:t>
            </a:r>
            <a:r>
              <a:rPr lang="en-US" sz="3200" b="1" dirty="0">
                <a:solidFill>
                  <a:schemeClr val="tx1"/>
                </a:solidFill>
                <a:latin typeface="Helvetica" charset="0"/>
              </a:rPr>
              <a:t/>
            </a:r>
            <a:br>
              <a:rPr lang="en-US" sz="3200" b="1" dirty="0">
                <a:solidFill>
                  <a:schemeClr val="tx1"/>
                </a:solidFill>
                <a:latin typeface="Helvetica" charset="0"/>
              </a:rPr>
            </a:br>
            <a:endParaRPr lang="en-US" sz="32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7646987" cy="463550"/>
          </a:xfrm>
        </p:spPr>
        <p:txBody>
          <a:bodyPr/>
          <a:lstStyle/>
          <a:p>
            <a:pPr eaLnBrk="1" hangingPunct="1"/>
            <a:r>
              <a:rPr lang="en-US"/>
              <a:t>Making Molecules: Mole-to-Mole Conversions </a:t>
            </a:r>
          </a:p>
        </p:txBody>
      </p:sp>
      <p:sp>
        <p:nvSpPr>
          <p:cNvPr id="11267" name="Content Placeholder 2"/>
          <p:cNvSpPr>
            <a:spLocks noGrp="1"/>
          </p:cNvSpPr>
          <p:nvPr>
            <p:ph idx="1"/>
          </p:nvPr>
        </p:nvSpPr>
        <p:spPr>
          <a:xfrm>
            <a:off x="457200" y="1346200"/>
            <a:ext cx="8526463" cy="2527300"/>
          </a:xfrm>
        </p:spPr>
        <p:txBody>
          <a:bodyPr/>
          <a:lstStyle/>
          <a:p>
            <a:pPr eaLnBrk="1" hangingPunct="1">
              <a:lnSpc>
                <a:spcPct val="90000"/>
              </a:lnSpc>
            </a:pPr>
            <a:r>
              <a:rPr lang="en-US" sz="3000" dirty="0"/>
              <a:t>In a balanced chemical equation, we have a </a:t>
            </a:r>
            <a:r>
              <a:rPr lang="ja-JP" altLang="en-US" sz="3000" dirty="0"/>
              <a:t>“</a:t>
            </a:r>
            <a:r>
              <a:rPr lang="en-US" altLang="ja-JP" sz="3000" dirty="0"/>
              <a:t>recipe</a:t>
            </a:r>
            <a:r>
              <a:rPr lang="ja-JP" altLang="en-US" sz="3000" dirty="0"/>
              <a:t>”</a:t>
            </a:r>
            <a:r>
              <a:rPr lang="en-US" altLang="ja-JP" sz="3000" dirty="0"/>
              <a:t> for how reactants combine to form products. </a:t>
            </a:r>
          </a:p>
          <a:p>
            <a:pPr eaLnBrk="1" hangingPunct="1">
              <a:lnSpc>
                <a:spcPct val="90000"/>
              </a:lnSpc>
            </a:pPr>
            <a:r>
              <a:rPr lang="en-US" sz="3000" dirty="0"/>
              <a:t>The following equation shows how hydrogen and nitrogen combine to form ammonia (NH</a:t>
            </a:r>
            <a:r>
              <a:rPr lang="en-US" sz="3000" baseline="-25000" dirty="0"/>
              <a:t>3</a:t>
            </a:r>
            <a:r>
              <a:rPr lang="en-US" sz="3000" dirty="0"/>
              <a:t>).</a:t>
            </a:r>
          </a:p>
        </p:txBody>
      </p:sp>
      <p:sp>
        <p:nvSpPr>
          <p:cNvPr id="11269" name="TextBox 4"/>
          <p:cNvSpPr txBox="1">
            <a:spLocks noChangeArrowheads="1"/>
          </p:cNvSpPr>
          <p:nvPr/>
        </p:nvSpPr>
        <p:spPr bwMode="auto">
          <a:xfrm>
            <a:off x="1973261" y="5623631"/>
            <a:ext cx="523957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3000" dirty="0" smtClean="0">
                <a:solidFill>
                  <a:srgbClr val="000000"/>
                </a:solidFill>
              </a:rPr>
              <a:t>3 H</a:t>
            </a:r>
            <a:r>
              <a:rPr lang="en-US" sz="3000" baseline="-25000" dirty="0" smtClean="0">
                <a:solidFill>
                  <a:srgbClr val="000000"/>
                </a:solidFill>
              </a:rPr>
              <a:t>2</a:t>
            </a:r>
            <a:r>
              <a:rPr lang="en-US" sz="3000" dirty="0" smtClean="0">
                <a:solidFill>
                  <a:srgbClr val="000000"/>
                </a:solidFill>
              </a:rPr>
              <a:t>(</a:t>
            </a:r>
            <a:r>
              <a:rPr lang="en-US" sz="3000" i="1" dirty="0" smtClean="0">
                <a:solidFill>
                  <a:srgbClr val="000000"/>
                </a:solidFill>
              </a:rPr>
              <a:t>g</a:t>
            </a:r>
            <a:r>
              <a:rPr lang="en-US" sz="3000" dirty="0" smtClean="0">
                <a:solidFill>
                  <a:srgbClr val="000000"/>
                </a:solidFill>
              </a:rPr>
              <a:t>) </a:t>
            </a:r>
            <a:r>
              <a:rPr lang="en-US" sz="3000" dirty="0">
                <a:solidFill>
                  <a:srgbClr val="000000"/>
                </a:solidFill>
              </a:rPr>
              <a:t>+ </a:t>
            </a:r>
            <a:r>
              <a:rPr lang="en-US" sz="3000" dirty="0" smtClean="0">
                <a:solidFill>
                  <a:srgbClr val="000000"/>
                </a:solidFill>
              </a:rPr>
              <a:t>N</a:t>
            </a:r>
            <a:r>
              <a:rPr lang="en-US" sz="3000" baseline="-25000" dirty="0" smtClean="0">
                <a:solidFill>
                  <a:srgbClr val="000000"/>
                </a:solidFill>
              </a:rPr>
              <a:t>2</a:t>
            </a:r>
            <a:r>
              <a:rPr lang="en-US" sz="3000" dirty="0" smtClean="0">
                <a:solidFill>
                  <a:srgbClr val="000000"/>
                </a:solidFill>
              </a:rPr>
              <a:t>(</a:t>
            </a:r>
            <a:r>
              <a:rPr lang="en-US" sz="3000" i="1" dirty="0" smtClean="0">
                <a:solidFill>
                  <a:srgbClr val="000000"/>
                </a:solidFill>
              </a:rPr>
              <a:t>g</a:t>
            </a:r>
            <a:r>
              <a:rPr lang="en-US" sz="3000" dirty="0" smtClean="0">
                <a:solidFill>
                  <a:srgbClr val="000000"/>
                </a:solidFill>
              </a:rPr>
              <a:t>) </a:t>
            </a:r>
            <a:r>
              <a:rPr lang="en-US" sz="3000" dirty="0">
                <a:solidFill>
                  <a:srgbClr val="000000"/>
                </a:solidFill>
                <a:sym typeface="Wingdings" charset="0"/>
              </a:rPr>
              <a:t> 2 </a:t>
            </a:r>
            <a:r>
              <a:rPr lang="en-US" sz="3000" dirty="0" smtClean="0">
                <a:solidFill>
                  <a:srgbClr val="000000"/>
                </a:solidFill>
                <a:sym typeface="Wingdings" charset="0"/>
              </a:rPr>
              <a:t>NH</a:t>
            </a:r>
            <a:r>
              <a:rPr lang="en-US" sz="3000" baseline="-25000" dirty="0" smtClean="0">
                <a:solidFill>
                  <a:srgbClr val="000000"/>
                </a:solidFill>
                <a:sym typeface="Wingdings" charset="0"/>
              </a:rPr>
              <a:t>3</a:t>
            </a:r>
            <a:r>
              <a:rPr lang="en-US" sz="3000" dirty="0" smtClean="0">
                <a:solidFill>
                  <a:srgbClr val="000000"/>
                </a:solidFill>
                <a:sym typeface="Wingdings" charset="0"/>
              </a:rPr>
              <a:t>(</a:t>
            </a:r>
            <a:r>
              <a:rPr lang="en-US" sz="3000" i="1" dirty="0" smtClean="0">
                <a:solidFill>
                  <a:srgbClr val="000000"/>
                </a:solidFill>
                <a:sym typeface="Wingdings" charset="0"/>
              </a:rPr>
              <a:t>g</a:t>
            </a:r>
            <a:r>
              <a:rPr lang="en-US" sz="3000" dirty="0" smtClean="0">
                <a:solidFill>
                  <a:srgbClr val="000000"/>
                </a:solidFill>
                <a:sym typeface="Wingdings" charset="0"/>
              </a:rPr>
              <a:t>)</a:t>
            </a:r>
            <a:endParaRPr lang="en-US" sz="3000" dirty="0">
              <a:solidFill>
                <a:srgbClr val="000000"/>
              </a:solidFill>
            </a:endParaRPr>
          </a:p>
        </p:txBody>
      </p:sp>
      <p:pic>
        <p:nvPicPr>
          <p:cNvPr id="8" name="Picture 7" descr="08_Pg251_UnFigure_3.jpg"/>
          <p:cNvPicPr>
            <a:picLocks noChangeAspect="1"/>
          </p:cNvPicPr>
          <p:nvPr/>
        </p:nvPicPr>
        <p:blipFill rotWithShape="1">
          <a:blip r:embed="rId2">
            <a:extLst>
              <a:ext uri="{28A0092B-C50C-407E-A947-70E740481C1C}">
                <a14:useLocalDpi xmlns:a14="http://schemas.microsoft.com/office/drawing/2010/main" val="0"/>
              </a:ext>
            </a:extLst>
          </a:blip>
          <a:srcRect b="6732"/>
          <a:stretch/>
        </p:blipFill>
        <p:spPr>
          <a:xfrm>
            <a:off x="2356556" y="4164302"/>
            <a:ext cx="4459112" cy="127143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6564312" cy="465138"/>
          </a:xfrm>
        </p:spPr>
        <p:txBody>
          <a:bodyPr/>
          <a:lstStyle/>
          <a:p>
            <a:pPr eaLnBrk="1" hangingPunct="1"/>
            <a:r>
              <a:rPr lang="en-US"/>
              <a:t>3 H</a:t>
            </a:r>
            <a:r>
              <a:rPr lang="en-US" baseline="-25000">
                <a:sym typeface="Wingdings" charset="0"/>
              </a:rPr>
              <a:t>2</a:t>
            </a:r>
            <a:r>
              <a:rPr lang="en-US"/>
              <a:t>(</a:t>
            </a:r>
            <a:r>
              <a:rPr lang="en-US" i="1"/>
              <a:t>g</a:t>
            </a:r>
            <a:r>
              <a:rPr lang="en-US"/>
              <a:t>) + N</a:t>
            </a:r>
            <a:r>
              <a:rPr lang="en-US" baseline="-25000">
                <a:sym typeface="Wingdings" charset="0"/>
              </a:rPr>
              <a:t>2</a:t>
            </a:r>
            <a:r>
              <a:rPr lang="en-US"/>
              <a:t>(</a:t>
            </a:r>
            <a:r>
              <a:rPr lang="en-US" i="1"/>
              <a:t>g</a:t>
            </a:r>
            <a:r>
              <a:rPr lang="en-US"/>
              <a:t>) </a:t>
            </a:r>
            <a:r>
              <a:rPr lang="en-US">
                <a:sym typeface="Wingdings" charset="0"/>
              </a:rPr>
              <a:t> 2 NH</a:t>
            </a:r>
            <a:r>
              <a:rPr lang="en-US" baseline="-25000">
                <a:sym typeface="Wingdings" charset="0"/>
              </a:rPr>
              <a:t>3</a:t>
            </a:r>
            <a:r>
              <a:rPr lang="en-US"/>
              <a:t>(</a:t>
            </a:r>
            <a:r>
              <a:rPr lang="en-US" i="1"/>
              <a:t>g</a:t>
            </a:r>
            <a:r>
              <a:rPr lang="en-US"/>
              <a:t>)</a:t>
            </a:r>
          </a:p>
        </p:txBody>
      </p:sp>
      <p:sp>
        <p:nvSpPr>
          <p:cNvPr id="12291" name="Content Placeholder 2"/>
          <p:cNvSpPr>
            <a:spLocks noGrp="1"/>
          </p:cNvSpPr>
          <p:nvPr>
            <p:ph idx="1"/>
          </p:nvPr>
        </p:nvSpPr>
        <p:spPr>
          <a:xfrm>
            <a:off x="457199" y="1600200"/>
            <a:ext cx="8686801" cy="4525963"/>
          </a:xfrm>
        </p:spPr>
        <p:txBody>
          <a:bodyPr/>
          <a:lstStyle/>
          <a:p>
            <a:pPr eaLnBrk="1" hangingPunct="1">
              <a:lnSpc>
                <a:spcPct val="80000"/>
              </a:lnSpc>
            </a:pPr>
            <a:r>
              <a:rPr lang="en-US" sz="2500" dirty="0"/>
              <a:t>The balanced equation shows that 3 H</a:t>
            </a:r>
            <a:r>
              <a:rPr lang="en-US" sz="2500" baseline="-25000" dirty="0">
                <a:sym typeface="Wingdings" charset="0"/>
              </a:rPr>
              <a:t>2</a:t>
            </a:r>
            <a:r>
              <a:rPr lang="en-US" sz="2500" dirty="0">
                <a:sym typeface="Wingdings" charset="0"/>
              </a:rPr>
              <a:t> </a:t>
            </a:r>
            <a:r>
              <a:rPr lang="en-US" sz="2500" dirty="0"/>
              <a:t>molecules react with 1 N</a:t>
            </a:r>
            <a:r>
              <a:rPr lang="en-US" sz="2500" baseline="-25000" dirty="0">
                <a:sym typeface="Wingdings" charset="0"/>
              </a:rPr>
              <a:t>2</a:t>
            </a:r>
            <a:r>
              <a:rPr lang="en-US" sz="2500" dirty="0">
                <a:sym typeface="Wingdings" charset="0"/>
              </a:rPr>
              <a:t> </a:t>
            </a:r>
            <a:r>
              <a:rPr lang="en-US" sz="2500" dirty="0"/>
              <a:t>molecule to form </a:t>
            </a:r>
            <a:r>
              <a:rPr lang="en-US" sz="2500" dirty="0">
                <a:sym typeface="Wingdings" charset="0"/>
              </a:rPr>
              <a:t>2 NH</a:t>
            </a:r>
            <a:r>
              <a:rPr lang="en-US" sz="2500" baseline="-25000" dirty="0">
                <a:sym typeface="Wingdings" charset="0"/>
              </a:rPr>
              <a:t>3</a:t>
            </a:r>
            <a:r>
              <a:rPr lang="en-US" sz="2500" dirty="0"/>
              <a:t> molecules. </a:t>
            </a:r>
          </a:p>
          <a:p>
            <a:pPr eaLnBrk="1" hangingPunct="1">
              <a:lnSpc>
                <a:spcPct val="80000"/>
              </a:lnSpc>
            </a:pPr>
            <a:r>
              <a:rPr lang="en-US" sz="2500" dirty="0"/>
              <a:t>We can express these relationships as ratios.</a:t>
            </a:r>
          </a:p>
          <a:p>
            <a:pPr eaLnBrk="1" hangingPunct="1">
              <a:lnSpc>
                <a:spcPct val="80000"/>
              </a:lnSpc>
            </a:pPr>
            <a:endParaRPr lang="en-US" sz="2500" dirty="0"/>
          </a:p>
          <a:p>
            <a:pPr algn="ctr" eaLnBrk="1" hangingPunct="1">
              <a:lnSpc>
                <a:spcPct val="80000"/>
              </a:lnSpc>
              <a:buFont typeface="Arial" charset="0"/>
              <a:buNone/>
            </a:pPr>
            <a:r>
              <a:rPr lang="en-US" dirty="0"/>
              <a:t>3 H</a:t>
            </a:r>
            <a:r>
              <a:rPr lang="en-US" baseline="-25000" dirty="0">
                <a:sym typeface="Wingdings" charset="0"/>
              </a:rPr>
              <a:t>2 </a:t>
            </a:r>
            <a:r>
              <a:rPr lang="en-US" dirty="0"/>
              <a:t>molecules : 1 N</a:t>
            </a:r>
            <a:r>
              <a:rPr lang="en-US" baseline="-25000" dirty="0">
                <a:sym typeface="Wingdings" charset="0"/>
              </a:rPr>
              <a:t>2 </a:t>
            </a:r>
            <a:r>
              <a:rPr lang="en-US" dirty="0"/>
              <a:t>molecule :</a:t>
            </a:r>
            <a:r>
              <a:rPr lang="en-US" dirty="0">
                <a:sym typeface="Wingdings" charset="0"/>
              </a:rPr>
              <a:t> 2 NH</a:t>
            </a:r>
            <a:r>
              <a:rPr lang="en-US" baseline="-25000" dirty="0">
                <a:sym typeface="Wingdings" charset="0"/>
              </a:rPr>
              <a:t>3 </a:t>
            </a:r>
            <a:r>
              <a:rPr lang="en-US" dirty="0"/>
              <a:t>molecules</a:t>
            </a:r>
          </a:p>
          <a:p>
            <a:pPr algn="ctr" eaLnBrk="1" hangingPunct="1">
              <a:lnSpc>
                <a:spcPct val="80000"/>
              </a:lnSpc>
              <a:buFont typeface="Arial" charset="0"/>
              <a:buNone/>
            </a:pPr>
            <a:endParaRPr lang="en-US" sz="2500" dirty="0"/>
          </a:p>
          <a:p>
            <a:pPr eaLnBrk="1" hangingPunct="1">
              <a:lnSpc>
                <a:spcPct val="80000"/>
              </a:lnSpc>
            </a:pPr>
            <a:r>
              <a:rPr lang="en-US" sz="2500" dirty="0"/>
              <a:t>Since we do not ordinarily deal with individual molecules, we can express the same ratios in moles.</a:t>
            </a:r>
          </a:p>
          <a:p>
            <a:pPr eaLnBrk="1" hangingPunct="1">
              <a:lnSpc>
                <a:spcPct val="80000"/>
              </a:lnSpc>
            </a:pPr>
            <a:endParaRPr lang="en-US" sz="2500" b="1" dirty="0"/>
          </a:p>
          <a:p>
            <a:pPr algn="ctr" eaLnBrk="1" hangingPunct="1">
              <a:lnSpc>
                <a:spcPct val="80000"/>
              </a:lnSpc>
              <a:buFont typeface="Arial" charset="0"/>
              <a:buNone/>
            </a:pPr>
            <a:r>
              <a:rPr lang="en-US" dirty="0"/>
              <a:t>3 </a:t>
            </a:r>
            <a:r>
              <a:rPr lang="en-US" dirty="0" err="1"/>
              <a:t>mol</a:t>
            </a:r>
            <a:r>
              <a:rPr lang="en-US" dirty="0"/>
              <a:t> H</a:t>
            </a:r>
            <a:r>
              <a:rPr lang="en-US" baseline="-25000" dirty="0">
                <a:sym typeface="Wingdings" charset="0"/>
              </a:rPr>
              <a:t>2 </a:t>
            </a:r>
            <a:r>
              <a:rPr lang="en-US" dirty="0"/>
              <a:t>: 1 </a:t>
            </a:r>
            <a:r>
              <a:rPr lang="en-US" dirty="0" err="1"/>
              <a:t>mol</a:t>
            </a:r>
            <a:r>
              <a:rPr lang="en-US" dirty="0"/>
              <a:t> N</a:t>
            </a:r>
            <a:r>
              <a:rPr lang="en-US" baseline="-25000" dirty="0">
                <a:sym typeface="Wingdings" charset="0"/>
              </a:rPr>
              <a:t>2</a:t>
            </a:r>
            <a:r>
              <a:rPr lang="en-US" dirty="0"/>
              <a:t> :</a:t>
            </a:r>
            <a:r>
              <a:rPr lang="en-US" dirty="0">
                <a:sym typeface="Wingdings" charset="0"/>
              </a:rPr>
              <a:t> 2 </a:t>
            </a:r>
            <a:r>
              <a:rPr lang="en-US" dirty="0" err="1"/>
              <a:t>mol</a:t>
            </a:r>
            <a:r>
              <a:rPr lang="en-US" dirty="0"/>
              <a:t> </a:t>
            </a:r>
            <a:r>
              <a:rPr lang="en-US" dirty="0">
                <a:sym typeface="Wingdings" charset="0"/>
              </a:rPr>
              <a:t>NH</a:t>
            </a:r>
            <a:r>
              <a:rPr lang="en-US" baseline="-25000" dirty="0">
                <a:sym typeface="Wingdings" charset="0"/>
              </a:rPr>
              <a:t>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6564312" cy="465138"/>
          </a:xfrm>
        </p:spPr>
        <p:txBody>
          <a:bodyPr/>
          <a:lstStyle/>
          <a:p>
            <a:pPr eaLnBrk="1" hangingPunct="1"/>
            <a:r>
              <a:rPr lang="en-US"/>
              <a:t>3 H</a:t>
            </a:r>
            <a:r>
              <a:rPr lang="en-US" baseline="-25000">
                <a:sym typeface="Wingdings" charset="0"/>
              </a:rPr>
              <a:t>2</a:t>
            </a:r>
            <a:r>
              <a:rPr lang="en-US"/>
              <a:t>(</a:t>
            </a:r>
            <a:r>
              <a:rPr lang="en-US" i="1"/>
              <a:t>g</a:t>
            </a:r>
            <a:r>
              <a:rPr lang="en-US"/>
              <a:t>) + N</a:t>
            </a:r>
            <a:r>
              <a:rPr lang="en-US" baseline="-25000">
                <a:sym typeface="Wingdings" charset="0"/>
              </a:rPr>
              <a:t>2</a:t>
            </a:r>
            <a:r>
              <a:rPr lang="en-US"/>
              <a:t>(</a:t>
            </a:r>
            <a:r>
              <a:rPr lang="en-US" i="1"/>
              <a:t>g</a:t>
            </a:r>
            <a:r>
              <a:rPr lang="en-US"/>
              <a:t>) </a:t>
            </a:r>
            <a:r>
              <a:rPr lang="en-US">
                <a:sym typeface="Wingdings" charset="0"/>
              </a:rPr>
              <a:t> 2 NH</a:t>
            </a:r>
            <a:r>
              <a:rPr lang="en-US" baseline="-25000">
                <a:sym typeface="Wingdings" charset="0"/>
              </a:rPr>
              <a:t>3</a:t>
            </a:r>
            <a:r>
              <a:rPr lang="en-US"/>
              <a:t>(</a:t>
            </a:r>
            <a:r>
              <a:rPr lang="en-US" i="1"/>
              <a:t>g</a:t>
            </a:r>
            <a:r>
              <a:rPr lang="en-US"/>
              <a:t>)</a:t>
            </a:r>
          </a:p>
        </p:txBody>
      </p:sp>
      <p:sp>
        <p:nvSpPr>
          <p:cNvPr id="13315" name="Content Placeholder 2"/>
          <p:cNvSpPr>
            <a:spLocks noGrp="1"/>
          </p:cNvSpPr>
          <p:nvPr>
            <p:ph sz="half" idx="1"/>
          </p:nvPr>
        </p:nvSpPr>
        <p:spPr>
          <a:xfrm>
            <a:off x="371475" y="706438"/>
            <a:ext cx="8229600" cy="722312"/>
          </a:xfrm>
        </p:spPr>
        <p:txBody>
          <a:bodyPr/>
          <a:lstStyle/>
          <a:p>
            <a:pPr eaLnBrk="1" hangingPunct="1">
              <a:lnSpc>
                <a:spcPct val="85000"/>
              </a:lnSpc>
            </a:pPr>
            <a:r>
              <a:rPr lang="en-US" sz="2400"/>
              <a:t>If we have 3 mol of N</a:t>
            </a:r>
            <a:r>
              <a:rPr lang="en-US" sz="2400" baseline="-25000">
                <a:sym typeface="Wingdings" charset="0"/>
              </a:rPr>
              <a:t>2</a:t>
            </a:r>
            <a:r>
              <a:rPr lang="en-US" sz="2400"/>
              <a:t>, and more than enough H</a:t>
            </a:r>
            <a:r>
              <a:rPr lang="en-US" sz="2400" baseline="-25000">
                <a:sym typeface="Wingdings" charset="0"/>
              </a:rPr>
              <a:t>2</a:t>
            </a:r>
            <a:r>
              <a:rPr lang="en-US" sz="2400"/>
              <a:t>, how much </a:t>
            </a:r>
            <a:r>
              <a:rPr lang="en-US" sz="2400">
                <a:sym typeface="Wingdings" charset="0"/>
              </a:rPr>
              <a:t>NH</a:t>
            </a:r>
            <a:r>
              <a:rPr lang="en-US" sz="2400" baseline="-25000">
                <a:sym typeface="Wingdings" charset="0"/>
              </a:rPr>
              <a:t>3</a:t>
            </a:r>
            <a:r>
              <a:rPr lang="en-US" sz="2400"/>
              <a:t> can we make?</a:t>
            </a:r>
          </a:p>
        </p:txBody>
      </p:sp>
      <p:pic>
        <p:nvPicPr>
          <p:cNvPr id="2" name="Picture 1" descr="08_Pg252_UnFigure_1.jpg"/>
          <p:cNvPicPr>
            <a:picLocks noChangeAspect="1"/>
          </p:cNvPicPr>
          <p:nvPr/>
        </p:nvPicPr>
        <p:blipFill rotWithShape="1">
          <a:blip r:embed="rId2">
            <a:extLst>
              <a:ext uri="{28A0092B-C50C-407E-A947-70E740481C1C}">
                <a14:useLocalDpi xmlns:a14="http://schemas.microsoft.com/office/drawing/2010/main" val="0"/>
              </a:ext>
            </a:extLst>
          </a:blip>
          <a:srcRect b="4476"/>
          <a:stretch/>
        </p:blipFill>
        <p:spPr>
          <a:xfrm>
            <a:off x="2130777" y="1811921"/>
            <a:ext cx="4868333" cy="2139189"/>
          </a:xfrm>
          <a:prstGeom prst="rect">
            <a:avLst/>
          </a:prstGeom>
        </p:spPr>
      </p:pic>
      <p:pic>
        <p:nvPicPr>
          <p:cNvPr id="8" name="Picture 7" descr="ch8_pg252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4" y="4644451"/>
            <a:ext cx="8353778" cy="118484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73736"/>
            <a:ext cx="8388350" cy="466344"/>
          </a:xfrm>
        </p:spPr>
        <p:txBody>
          <a:bodyPr/>
          <a:lstStyle/>
          <a:p>
            <a:pPr eaLnBrk="1" hangingPunct="1"/>
            <a:r>
              <a:rPr lang="en-US"/>
              <a:t>Stoichiometry in Action: Not Enough Oxygen When Burning Octane</a:t>
            </a:r>
          </a:p>
        </p:txBody>
      </p:sp>
      <p:sp>
        <p:nvSpPr>
          <p:cNvPr id="14339" name="Content Placeholder 3"/>
          <p:cNvSpPr>
            <a:spLocks noGrp="1"/>
          </p:cNvSpPr>
          <p:nvPr>
            <p:ph idx="1"/>
          </p:nvPr>
        </p:nvSpPr>
        <p:spPr>
          <a:xfrm>
            <a:off x="457200" y="1335088"/>
            <a:ext cx="8229600" cy="4791075"/>
          </a:xfrm>
        </p:spPr>
        <p:txBody>
          <a:bodyPr/>
          <a:lstStyle/>
          <a:p>
            <a:pPr eaLnBrk="1" hangingPunct="1">
              <a:lnSpc>
                <a:spcPct val="90000"/>
              </a:lnSpc>
            </a:pPr>
            <a:r>
              <a:rPr lang="en-US" sz="3000" dirty="0"/>
              <a:t>The balanced equation shows that 2 moles of octane require 25 moles of oxygen to burn completely:</a:t>
            </a:r>
          </a:p>
          <a:p>
            <a:pPr eaLnBrk="1" hangingPunct="1">
              <a:lnSpc>
                <a:spcPct val="90000"/>
              </a:lnSpc>
              <a:buNone/>
            </a:pPr>
            <a:r>
              <a:rPr lang="en-US" sz="3000" dirty="0"/>
              <a:t>	</a:t>
            </a:r>
            <a:r>
              <a:rPr lang="en-US" sz="2900" dirty="0"/>
              <a:t>2 C</a:t>
            </a:r>
            <a:r>
              <a:rPr lang="en-US" sz="2900" baseline="-25000" dirty="0"/>
              <a:t>8</a:t>
            </a:r>
            <a:r>
              <a:rPr lang="en-US" sz="2900" dirty="0"/>
              <a:t>H</a:t>
            </a:r>
            <a:r>
              <a:rPr lang="en-US" sz="2900" baseline="-25000" dirty="0"/>
              <a:t>18</a:t>
            </a:r>
            <a:r>
              <a:rPr lang="en-US" sz="2900" dirty="0"/>
              <a:t>(</a:t>
            </a:r>
            <a:r>
              <a:rPr lang="en-US" sz="2900" i="1" dirty="0"/>
              <a:t>l</a:t>
            </a:r>
            <a:r>
              <a:rPr lang="en-US" sz="2900" dirty="0"/>
              <a:t>)</a:t>
            </a:r>
            <a:r>
              <a:rPr lang="en-US" sz="2900" baseline="-25000" dirty="0"/>
              <a:t> </a:t>
            </a:r>
            <a:r>
              <a:rPr lang="en-US" sz="2900" dirty="0"/>
              <a:t>+ 25 O</a:t>
            </a:r>
            <a:r>
              <a:rPr lang="en-US" sz="2900" baseline="-25000" dirty="0"/>
              <a:t>2</a:t>
            </a:r>
            <a:r>
              <a:rPr lang="en-US" sz="2900" dirty="0"/>
              <a:t>(</a:t>
            </a:r>
            <a:r>
              <a:rPr lang="en-US" sz="2900" i="1" dirty="0"/>
              <a:t>g</a:t>
            </a:r>
            <a:r>
              <a:rPr lang="en-US" sz="2900" dirty="0"/>
              <a:t>) </a:t>
            </a:r>
            <a:r>
              <a:rPr lang="en-US" altLang="en-US" sz="2800" dirty="0">
                <a:latin typeface="Arial" pitchFamily="34" charset="0"/>
                <a:ea typeface="ヒラギノ角ゴ Pro W3" pitchFamily="21" charset="-128"/>
                <a:sym typeface="Wingdings" pitchFamily="2" charset="2"/>
              </a:rPr>
              <a:t></a:t>
            </a:r>
            <a:r>
              <a:rPr lang="en-US" sz="2900" baseline="-25000" dirty="0" smtClean="0">
                <a:sym typeface="Wingdings" charset="0"/>
              </a:rPr>
              <a:t> </a:t>
            </a:r>
            <a:r>
              <a:rPr lang="en-US" sz="2900" dirty="0"/>
              <a:t>16 CO</a:t>
            </a:r>
            <a:r>
              <a:rPr lang="en-US" sz="2900" baseline="-25000" dirty="0"/>
              <a:t>2</a:t>
            </a:r>
            <a:r>
              <a:rPr lang="en-US" sz="2900" dirty="0"/>
              <a:t>(</a:t>
            </a:r>
            <a:r>
              <a:rPr lang="en-US" sz="2900" i="1" dirty="0"/>
              <a:t>g</a:t>
            </a:r>
            <a:r>
              <a:rPr lang="en-US" sz="2900" dirty="0"/>
              <a:t>)</a:t>
            </a:r>
            <a:r>
              <a:rPr lang="en-US" sz="2900" baseline="-25000" dirty="0"/>
              <a:t> </a:t>
            </a:r>
            <a:r>
              <a:rPr lang="en-US" sz="2900" dirty="0"/>
              <a:t>+ 18 H</a:t>
            </a:r>
            <a:r>
              <a:rPr lang="en-US" sz="2900" baseline="-25000" dirty="0"/>
              <a:t>2</a:t>
            </a:r>
            <a:r>
              <a:rPr lang="en-US" sz="2900" dirty="0"/>
              <a:t>O(</a:t>
            </a:r>
            <a:r>
              <a:rPr lang="en-US" sz="2900" i="1" dirty="0"/>
              <a:t>g</a:t>
            </a:r>
            <a:r>
              <a:rPr lang="en-US" sz="2900" dirty="0"/>
              <a:t>)</a:t>
            </a:r>
          </a:p>
          <a:p>
            <a:pPr eaLnBrk="1" hangingPunct="1">
              <a:lnSpc>
                <a:spcPct val="90000"/>
              </a:lnSpc>
            </a:pPr>
            <a:r>
              <a:rPr lang="en-US" sz="3000" dirty="0"/>
              <a:t>In the case of octane, a shortage of O</a:t>
            </a:r>
            <a:r>
              <a:rPr lang="en-US" sz="3000" baseline="-25000" dirty="0"/>
              <a:t>2</a:t>
            </a:r>
            <a:r>
              <a:rPr lang="en-US" sz="3000" dirty="0"/>
              <a:t> causes side reactions that result in pollutants such as carbon monoxide (CO) and ozone. </a:t>
            </a:r>
          </a:p>
          <a:p>
            <a:pPr eaLnBrk="1" hangingPunct="1">
              <a:lnSpc>
                <a:spcPct val="90000"/>
              </a:lnSpc>
            </a:pPr>
            <a:r>
              <a:rPr lang="en-US" sz="3000" dirty="0"/>
              <a:t>The 1990 amendments to the Clean Air Act required oil companies to put additives in gasoline that increased its oxygen content. </a:t>
            </a:r>
          </a:p>
          <a:p>
            <a:pPr eaLnBrk="1" hangingPunct="1">
              <a:lnSpc>
                <a:spcPct val="90000"/>
              </a:lnSpc>
            </a:pPr>
            <a:endParaRPr lang="en-US"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2438" y="173736"/>
            <a:ext cx="8039100" cy="466344"/>
          </a:xfrm>
        </p:spPr>
        <p:txBody>
          <a:bodyPr/>
          <a:lstStyle/>
          <a:p>
            <a:pPr eaLnBrk="1" hangingPunct="1"/>
            <a:r>
              <a:rPr lang="en-US"/>
              <a:t>Stoichiometry in Action: Controversy over Oxygenated Fuels</a:t>
            </a:r>
          </a:p>
        </p:txBody>
      </p:sp>
      <p:sp>
        <p:nvSpPr>
          <p:cNvPr id="3" name="Content Placeholder 2"/>
          <p:cNvSpPr>
            <a:spLocks noGrp="1"/>
          </p:cNvSpPr>
          <p:nvPr>
            <p:ph idx="1"/>
          </p:nvPr>
        </p:nvSpPr>
        <p:spPr>
          <a:xfrm>
            <a:off x="457200" y="1312863"/>
            <a:ext cx="8229600" cy="4813300"/>
          </a:xfrm>
        </p:spPr>
        <p:txBody>
          <a:bodyPr>
            <a:normAutofit lnSpcReduction="10000"/>
          </a:bodyPr>
          <a:lstStyle/>
          <a:p>
            <a:pPr eaLnBrk="1" hangingPunct="1">
              <a:lnSpc>
                <a:spcPct val="90000"/>
              </a:lnSpc>
              <a:defRPr/>
            </a:pPr>
            <a:r>
              <a:rPr lang="en-US" sz="2700" dirty="0"/>
              <a:t>MTBE (methyl tertiary butyl ether, CH</a:t>
            </a:r>
            <a:r>
              <a:rPr lang="en-US" sz="2700" baseline="-25000" dirty="0"/>
              <a:t>3</a:t>
            </a:r>
            <a:r>
              <a:rPr lang="en-US" sz="2700" dirty="0"/>
              <a:t>OC(CH</a:t>
            </a:r>
            <a:r>
              <a:rPr lang="en-US" sz="2700" baseline="-25000" dirty="0"/>
              <a:t>3</a:t>
            </a:r>
            <a:r>
              <a:rPr lang="en-US" sz="2700" dirty="0"/>
              <a:t>)</a:t>
            </a:r>
            <a:r>
              <a:rPr lang="en-US" sz="2700" baseline="-25000" dirty="0"/>
              <a:t>3</a:t>
            </a:r>
            <a:r>
              <a:rPr lang="en-US" sz="2700" dirty="0"/>
              <a:t>) was the additive of choice by the oil companies.</a:t>
            </a:r>
          </a:p>
          <a:p>
            <a:pPr eaLnBrk="1" hangingPunct="1">
              <a:lnSpc>
                <a:spcPct val="90000"/>
              </a:lnSpc>
              <a:defRPr/>
            </a:pPr>
            <a:r>
              <a:rPr lang="en-US" sz="2700" dirty="0"/>
              <a:t>MTBE is a compound that does not biodegrade readily.</a:t>
            </a:r>
          </a:p>
          <a:p>
            <a:pPr eaLnBrk="1" hangingPunct="1">
              <a:lnSpc>
                <a:spcPct val="90000"/>
              </a:lnSpc>
              <a:defRPr/>
            </a:pPr>
            <a:r>
              <a:rPr lang="en-US" sz="2700" dirty="0"/>
              <a:t>MTBE made its way into drinking water through gasoline spills at gas stations, from boat motors, and from leaking underground storage tanks. </a:t>
            </a:r>
          </a:p>
          <a:p>
            <a:pPr eaLnBrk="1" hangingPunct="1">
              <a:lnSpc>
                <a:spcPct val="90000"/>
              </a:lnSpc>
              <a:defRPr/>
            </a:pPr>
            <a:r>
              <a:rPr lang="en-US" sz="2700" dirty="0"/>
              <a:t>Ethanol (C</a:t>
            </a:r>
            <a:r>
              <a:rPr lang="en-US" sz="2700" baseline="-25000" dirty="0"/>
              <a:t>2</a:t>
            </a:r>
            <a:r>
              <a:rPr lang="en-US" sz="2700" dirty="0"/>
              <a:t>H</a:t>
            </a:r>
            <a:r>
              <a:rPr lang="en-US" sz="2700" baseline="-25000" dirty="0"/>
              <a:t>5</a:t>
            </a:r>
            <a:r>
              <a:rPr lang="en-US" sz="2700" dirty="0"/>
              <a:t>OH), made from the fermentation of grains, is now used as a substitute for MTBE to increase oxygen content in motor fuel.</a:t>
            </a:r>
          </a:p>
          <a:p>
            <a:pPr eaLnBrk="1" hangingPunct="1">
              <a:lnSpc>
                <a:spcPct val="90000"/>
              </a:lnSpc>
              <a:defRPr/>
            </a:pPr>
            <a:r>
              <a:rPr lang="en-US" sz="2700" dirty="0"/>
              <a:t>Ethanol was not used originally because it was more expensive.</a:t>
            </a:r>
          </a:p>
          <a:p>
            <a:pPr eaLnBrk="1" hangingPunct="1">
              <a:lnSpc>
                <a:spcPct val="90000"/>
              </a:lnSpc>
              <a:defRPr/>
            </a:pPr>
            <a:endParaRPr lang="en-US" sz="27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7561262" cy="466344"/>
          </a:xfrm>
        </p:spPr>
        <p:txBody>
          <a:bodyPr/>
          <a:lstStyle/>
          <a:p>
            <a:pPr eaLnBrk="1" hangingPunct="1"/>
            <a:r>
              <a:rPr lang="en-US"/>
              <a:t>Making Molecules: Mass-to-Mass Conversions </a:t>
            </a:r>
          </a:p>
        </p:txBody>
      </p:sp>
      <p:sp>
        <p:nvSpPr>
          <p:cNvPr id="16387" name="Content Placeholder 2"/>
          <p:cNvSpPr>
            <a:spLocks noGrp="1"/>
          </p:cNvSpPr>
          <p:nvPr>
            <p:ph idx="1"/>
          </p:nvPr>
        </p:nvSpPr>
        <p:spPr>
          <a:xfrm>
            <a:off x="313266" y="996950"/>
            <a:ext cx="8663586" cy="2944813"/>
          </a:xfrm>
        </p:spPr>
        <p:txBody>
          <a:bodyPr/>
          <a:lstStyle/>
          <a:p>
            <a:pPr eaLnBrk="1" hangingPunct="1">
              <a:lnSpc>
                <a:spcPct val="90000"/>
              </a:lnSpc>
            </a:pPr>
            <a:r>
              <a:rPr lang="en-US" sz="2800"/>
              <a:t>A </a:t>
            </a:r>
            <a:r>
              <a:rPr lang="en-US" sz="2800" i="1"/>
              <a:t>chemical equation</a:t>
            </a:r>
            <a:r>
              <a:rPr lang="en-US" sz="2800"/>
              <a:t> contains conversion factors between </a:t>
            </a:r>
            <a:r>
              <a:rPr lang="en-US" sz="2800" i="1"/>
              <a:t>moles</a:t>
            </a:r>
            <a:r>
              <a:rPr lang="en-US" sz="2800"/>
              <a:t> of reactants and </a:t>
            </a:r>
            <a:r>
              <a:rPr lang="en-US" sz="2800" i="1"/>
              <a:t>moles</a:t>
            </a:r>
            <a:r>
              <a:rPr lang="en-US" sz="2800"/>
              <a:t> of products. </a:t>
            </a:r>
          </a:p>
          <a:p>
            <a:pPr eaLnBrk="1" hangingPunct="1">
              <a:lnSpc>
                <a:spcPct val="90000"/>
              </a:lnSpc>
            </a:pPr>
            <a:r>
              <a:rPr lang="en-US" sz="2800"/>
              <a:t>We are often interested in relationships between </a:t>
            </a:r>
            <a:r>
              <a:rPr lang="en-US" sz="2800" i="1"/>
              <a:t>mass</a:t>
            </a:r>
            <a:r>
              <a:rPr lang="en-US" sz="2800"/>
              <a:t> of reactants and </a:t>
            </a:r>
            <a:r>
              <a:rPr lang="en-US" sz="2800" i="1"/>
              <a:t>mass</a:t>
            </a:r>
            <a:r>
              <a:rPr lang="en-US" sz="2800"/>
              <a:t> of products.   </a:t>
            </a:r>
          </a:p>
          <a:p>
            <a:pPr eaLnBrk="1" hangingPunct="1">
              <a:lnSpc>
                <a:spcPct val="90000"/>
              </a:lnSpc>
            </a:pPr>
            <a:r>
              <a:rPr lang="en-US" sz="2800"/>
              <a:t>The general outline for this type of calculation is:</a:t>
            </a:r>
          </a:p>
        </p:txBody>
      </p:sp>
      <p:pic>
        <p:nvPicPr>
          <p:cNvPr id="7" name="Picture 6" descr="08_Pg253_UnFigure_3.jpg"/>
          <p:cNvPicPr>
            <a:picLocks noChangeAspect="1"/>
          </p:cNvPicPr>
          <p:nvPr/>
        </p:nvPicPr>
        <p:blipFill rotWithShape="1">
          <a:blip r:embed="rId2">
            <a:extLst>
              <a:ext uri="{28A0092B-C50C-407E-A947-70E740481C1C}">
                <a14:useLocalDpi xmlns:a14="http://schemas.microsoft.com/office/drawing/2010/main" val="0"/>
              </a:ext>
            </a:extLst>
          </a:blip>
          <a:srcRect b="12137"/>
          <a:stretch/>
        </p:blipFill>
        <p:spPr>
          <a:xfrm>
            <a:off x="313267" y="3429000"/>
            <a:ext cx="8534400" cy="144080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600200"/>
            <a:ext cx="8070207" cy="4525963"/>
          </a:xfrm>
        </p:spPr>
        <p:txBody>
          <a:bodyPr/>
          <a:lstStyle/>
          <a:p>
            <a:pPr eaLnBrk="1" hangingPunct="1"/>
            <a:r>
              <a:rPr lang="en-US" dirty="0"/>
              <a:t>What mass of carbon dioxide is emitted by an automobile per 5.0 × 10</a:t>
            </a:r>
            <a:r>
              <a:rPr lang="en-US" baseline="30000" dirty="0"/>
              <a:t>2</a:t>
            </a:r>
            <a:r>
              <a:rPr lang="en-US" dirty="0"/>
              <a:t> g pure octane used?</a:t>
            </a:r>
          </a:p>
          <a:p>
            <a:pPr eaLnBrk="1" hangingPunct="1"/>
            <a:r>
              <a:rPr lang="en-US" dirty="0"/>
              <a:t>The balanced chemical equation gives us a relationship between moles of C</a:t>
            </a:r>
            <a:r>
              <a:rPr lang="en-US" baseline="-25000" dirty="0"/>
              <a:t>8</a:t>
            </a:r>
            <a:r>
              <a:rPr lang="en-US" dirty="0"/>
              <a:t>H</a:t>
            </a:r>
            <a:r>
              <a:rPr lang="en-US" baseline="-25000" dirty="0"/>
              <a:t>18</a:t>
            </a:r>
            <a:r>
              <a:rPr lang="en-US" dirty="0"/>
              <a:t> and moles of CO</a:t>
            </a:r>
            <a:r>
              <a:rPr lang="en-US" baseline="-25000" dirty="0"/>
              <a:t>2</a:t>
            </a:r>
            <a:r>
              <a:rPr lang="en-US" dirty="0"/>
              <a:t>.  </a:t>
            </a:r>
          </a:p>
          <a:p>
            <a:pPr eaLnBrk="1" hangingPunct="1"/>
            <a:r>
              <a:rPr lang="en-US" dirty="0"/>
              <a:t>Before using that relationship, we must convert from grams to moles.</a:t>
            </a:r>
          </a:p>
        </p:txBody>
      </p:sp>
      <p:sp>
        <p:nvSpPr>
          <p:cNvPr id="7" name="Title 1"/>
          <p:cNvSpPr txBox="1">
            <a:spLocks/>
          </p:cNvSpPr>
          <p:nvPr/>
        </p:nvSpPr>
        <p:spPr bwMode="auto">
          <a:xfrm>
            <a:off x="457200" y="0"/>
            <a:ext cx="8642350"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t>2 C</a:t>
            </a:r>
            <a:r>
              <a:rPr lang="en-US" baseline="-25000" dirty="0" smtClean="0"/>
              <a:t>8</a:t>
            </a:r>
            <a:r>
              <a:rPr lang="en-US" dirty="0" smtClean="0"/>
              <a:t>H</a:t>
            </a:r>
            <a:r>
              <a:rPr lang="en-US" baseline="-25000" dirty="0" smtClean="0"/>
              <a:t>18</a:t>
            </a:r>
            <a:r>
              <a:rPr lang="en-US" dirty="0" smtClean="0"/>
              <a:t>(</a:t>
            </a:r>
            <a:r>
              <a:rPr lang="en-US" i="1" dirty="0" smtClean="0"/>
              <a:t>l</a:t>
            </a:r>
            <a:r>
              <a:rPr lang="en-US" dirty="0" smtClean="0"/>
              <a:t>)</a:t>
            </a:r>
            <a:r>
              <a:rPr lang="en-US" baseline="-25000" dirty="0" smtClean="0"/>
              <a:t> </a:t>
            </a:r>
            <a:r>
              <a:rPr lang="en-US" dirty="0" smtClean="0"/>
              <a:t>+ 25 O</a:t>
            </a:r>
            <a:r>
              <a:rPr lang="en-US" baseline="-25000" dirty="0" smtClean="0"/>
              <a:t>2</a:t>
            </a:r>
            <a:r>
              <a:rPr lang="en-US" dirty="0" smtClean="0"/>
              <a:t>(</a:t>
            </a:r>
            <a:r>
              <a:rPr lang="en-US" i="1" dirty="0" smtClean="0"/>
              <a:t>g</a:t>
            </a:r>
            <a:r>
              <a:rPr lang="en-US" dirty="0" smtClean="0"/>
              <a:t>) </a:t>
            </a:r>
            <a:r>
              <a:rPr lang="en-US" dirty="0" smtClean="0">
                <a:sym typeface="Wingdings" charset="0"/>
              </a:rPr>
              <a:t></a:t>
            </a:r>
            <a:r>
              <a:rPr lang="en-US" baseline="-25000" dirty="0" smtClean="0">
                <a:sym typeface="Wingdings" charset="0"/>
              </a:rPr>
              <a:t> </a:t>
            </a:r>
            <a:r>
              <a:rPr lang="en-US" dirty="0" smtClean="0"/>
              <a:t>16 CO</a:t>
            </a:r>
            <a:r>
              <a:rPr lang="en-US" baseline="-25000" dirty="0" smtClean="0"/>
              <a:t>2</a:t>
            </a:r>
            <a:r>
              <a:rPr lang="en-US" dirty="0" smtClean="0"/>
              <a:t>(</a:t>
            </a:r>
            <a:r>
              <a:rPr lang="en-US" i="1" dirty="0" smtClean="0"/>
              <a:t>g</a:t>
            </a:r>
            <a:r>
              <a:rPr lang="en-US" dirty="0" smtClean="0"/>
              <a:t>)</a:t>
            </a:r>
            <a:r>
              <a:rPr lang="en-US" baseline="-25000" dirty="0" smtClean="0"/>
              <a:t> </a:t>
            </a:r>
            <a:r>
              <a:rPr lang="en-US" dirty="0" smtClean="0"/>
              <a:t>+ 18 H</a:t>
            </a:r>
            <a:r>
              <a:rPr lang="en-US" baseline="-25000" dirty="0" smtClean="0"/>
              <a:t>2</a:t>
            </a:r>
            <a:r>
              <a:rPr lang="en-US" dirty="0" smtClean="0"/>
              <a:t>O(</a:t>
            </a:r>
            <a:r>
              <a:rPr lang="en-US" i="1" dirty="0" smtClean="0"/>
              <a:t>g</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p:cNvSpPr>
          <p:nvPr/>
        </p:nvSpPr>
        <p:spPr bwMode="auto">
          <a:xfrm>
            <a:off x="698500" y="1600200"/>
            <a:ext cx="79883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r>
              <a:rPr lang="en-US" sz="3200"/>
              <a:t>SOLUTION MAP:</a:t>
            </a:r>
          </a:p>
        </p:txBody>
      </p:sp>
      <p:pic>
        <p:nvPicPr>
          <p:cNvPr id="7" name="Picture 6" descr="08_Pg255_UnFigure_1.jpg"/>
          <p:cNvPicPr>
            <a:picLocks noChangeAspect="1"/>
          </p:cNvPicPr>
          <p:nvPr/>
        </p:nvPicPr>
        <p:blipFill rotWithShape="1">
          <a:blip r:embed="rId2">
            <a:extLst>
              <a:ext uri="{28A0092B-C50C-407E-A947-70E740481C1C}">
                <a14:useLocalDpi xmlns:a14="http://schemas.microsoft.com/office/drawing/2010/main" val="0"/>
              </a:ext>
            </a:extLst>
          </a:blip>
          <a:srcRect b="9512"/>
          <a:stretch/>
        </p:blipFill>
        <p:spPr>
          <a:xfrm>
            <a:off x="299155" y="3276486"/>
            <a:ext cx="8534400" cy="1450735"/>
          </a:xfrm>
          <a:prstGeom prst="rect">
            <a:avLst/>
          </a:prstGeom>
        </p:spPr>
      </p:pic>
      <p:sp>
        <p:nvSpPr>
          <p:cNvPr id="11" name="Title 1"/>
          <p:cNvSpPr txBox="1">
            <a:spLocks/>
          </p:cNvSpPr>
          <p:nvPr/>
        </p:nvSpPr>
        <p:spPr bwMode="auto">
          <a:xfrm>
            <a:off x="457200" y="0"/>
            <a:ext cx="8642350"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dirty="0" smtClean="0"/>
              <a:t>2 C</a:t>
            </a:r>
            <a:r>
              <a:rPr lang="en-US" baseline="-25000" dirty="0" smtClean="0"/>
              <a:t>8</a:t>
            </a:r>
            <a:r>
              <a:rPr lang="en-US" dirty="0" smtClean="0"/>
              <a:t>H</a:t>
            </a:r>
            <a:r>
              <a:rPr lang="en-US" baseline="-25000" dirty="0" smtClean="0"/>
              <a:t>18</a:t>
            </a:r>
            <a:r>
              <a:rPr lang="en-US" dirty="0" smtClean="0"/>
              <a:t>(</a:t>
            </a:r>
            <a:r>
              <a:rPr lang="en-US" i="1" dirty="0" smtClean="0"/>
              <a:t>l</a:t>
            </a:r>
            <a:r>
              <a:rPr lang="en-US" dirty="0" smtClean="0"/>
              <a:t>)</a:t>
            </a:r>
            <a:r>
              <a:rPr lang="en-US" baseline="-25000" dirty="0" smtClean="0"/>
              <a:t> </a:t>
            </a:r>
            <a:r>
              <a:rPr lang="en-US" dirty="0" smtClean="0"/>
              <a:t>+ 25 O</a:t>
            </a:r>
            <a:r>
              <a:rPr lang="en-US" baseline="-25000" dirty="0" smtClean="0"/>
              <a:t>2</a:t>
            </a:r>
            <a:r>
              <a:rPr lang="en-US" dirty="0" smtClean="0"/>
              <a:t>(</a:t>
            </a:r>
            <a:r>
              <a:rPr lang="en-US" i="1" dirty="0" smtClean="0"/>
              <a:t>g</a:t>
            </a:r>
            <a:r>
              <a:rPr lang="en-US" dirty="0" smtClean="0"/>
              <a:t>) </a:t>
            </a:r>
            <a:r>
              <a:rPr lang="en-US" dirty="0" smtClean="0">
                <a:sym typeface="Wingdings" charset="0"/>
              </a:rPr>
              <a:t></a:t>
            </a:r>
            <a:r>
              <a:rPr lang="en-US" baseline="-25000" dirty="0" smtClean="0">
                <a:sym typeface="Wingdings" charset="0"/>
              </a:rPr>
              <a:t> </a:t>
            </a:r>
            <a:r>
              <a:rPr lang="en-US" dirty="0" smtClean="0"/>
              <a:t>16 CO</a:t>
            </a:r>
            <a:r>
              <a:rPr lang="en-US" baseline="-25000" dirty="0" smtClean="0"/>
              <a:t>2</a:t>
            </a:r>
            <a:r>
              <a:rPr lang="en-US" dirty="0" smtClean="0"/>
              <a:t>(</a:t>
            </a:r>
            <a:r>
              <a:rPr lang="en-US" i="1" dirty="0" smtClean="0"/>
              <a:t>g</a:t>
            </a:r>
            <a:r>
              <a:rPr lang="en-US" dirty="0" smtClean="0"/>
              <a:t>)</a:t>
            </a:r>
            <a:r>
              <a:rPr lang="en-US" baseline="-25000" dirty="0" smtClean="0"/>
              <a:t> </a:t>
            </a:r>
            <a:r>
              <a:rPr lang="en-US" dirty="0" smtClean="0"/>
              <a:t>+ 18 H</a:t>
            </a:r>
            <a:r>
              <a:rPr lang="en-US" baseline="-25000" dirty="0" smtClean="0"/>
              <a:t>2</a:t>
            </a:r>
            <a:r>
              <a:rPr lang="en-US" dirty="0" smtClean="0"/>
              <a:t>O(</a:t>
            </a:r>
            <a:r>
              <a:rPr lang="en-US" i="1" dirty="0" smtClean="0"/>
              <a:t>g</a:t>
            </a:r>
            <a:r>
              <a:rPr lang="en-US" dirty="0" smtClean="0"/>
              <a: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642350" cy="466344"/>
          </a:xfrm>
        </p:spPr>
        <p:txBody>
          <a:bodyPr/>
          <a:lstStyle/>
          <a:p>
            <a:pPr eaLnBrk="1" hangingPunct="1"/>
            <a:r>
              <a:rPr lang="en-US" dirty="0"/>
              <a:t>2 C</a:t>
            </a:r>
            <a:r>
              <a:rPr lang="en-US" baseline="-25000" dirty="0"/>
              <a:t>8</a:t>
            </a:r>
            <a:r>
              <a:rPr lang="en-US" dirty="0"/>
              <a:t>H</a:t>
            </a:r>
            <a:r>
              <a:rPr lang="en-US" baseline="-25000" dirty="0"/>
              <a:t>18</a:t>
            </a:r>
            <a:r>
              <a:rPr lang="en-US" dirty="0"/>
              <a:t>(</a:t>
            </a:r>
            <a:r>
              <a:rPr lang="en-US" i="1" dirty="0"/>
              <a:t>l</a:t>
            </a:r>
            <a:r>
              <a:rPr lang="en-US" dirty="0"/>
              <a:t>)</a:t>
            </a:r>
            <a:r>
              <a:rPr lang="en-US" baseline="-25000" dirty="0"/>
              <a:t> </a:t>
            </a:r>
            <a:r>
              <a:rPr lang="en-US" dirty="0"/>
              <a:t>+ 25 O</a:t>
            </a:r>
            <a:r>
              <a:rPr lang="en-US" baseline="-25000" dirty="0"/>
              <a:t>2</a:t>
            </a:r>
            <a:r>
              <a:rPr lang="en-US" dirty="0"/>
              <a:t>(</a:t>
            </a:r>
            <a:r>
              <a:rPr lang="en-US" i="1" dirty="0"/>
              <a:t>g</a:t>
            </a:r>
            <a:r>
              <a:rPr lang="en-US" dirty="0"/>
              <a:t>) </a:t>
            </a:r>
            <a:r>
              <a:rPr lang="en-US" dirty="0">
                <a:sym typeface="Wingdings" charset="0"/>
              </a:rPr>
              <a:t></a:t>
            </a:r>
            <a:r>
              <a:rPr lang="en-US" baseline="-25000" dirty="0">
                <a:sym typeface="Wingdings" charset="0"/>
              </a:rPr>
              <a:t> </a:t>
            </a:r>
            <a:r>
              <a:rPr lang="en-US" dirty="0"/>
              <a:t>16 CO</a:t>
            </a:r>
            <a:r>
              <a:rPr lang="en-US" baseline="-25000" dirty="0"/>
              <a:t>2</a:t>
            </a:r>
            <a:r>
              <a:rPr lang="en-US" dirty="0"/>
              <a:t>(</a:t>
            </a:r>
            <a:r>
              <a:rPr lang="en-US" i="1" dirty="0"/>
              <a:t>g</a:t>
            </a:r>
            <a:r>
              <a:rPr lang="en-US" dirty="0"/>
              <a:t>)</a:t>
            </a:r>
            <a:r>
              <a:rPr lang="en-US" baseline="-25000" dirty="0"/>
              <a:t> </a:t>
            </a:r>
            <a:r>
              <a:rPr lang="en-US" dirty="0"/>
              <a:t>+ 18 H</a:t>
            </a:r>
            <a:r>
              <a:rPr lang="en-US" baseline="-25000" dirty="0"/>
              <a:t>2</a:t>
            </a:r>
            <a:r>
              <a:rPr lang="en-US" dirty="0"/>
              <a:t>O(</a:t>
            </a:r>
            <a:r>
              <a:rPr lang="en-US" i="1" dirty="0"/>
              <a:t>g</a:t>
            </a:r>
            <a:r>
              <a:rPr lang="en-US" dirty="0"/>
              <a:t>)</a:t>
            </a:r>
          </a:p>
        </p:txBody>
      </p:sp>
      <p:sp>
        <p:nvSpPr>
          <p:cNvPr id="19459" name="Content Placeholder 2"/>
          <p:cNvSpPr>
            <a:spLocks noGrp="1"/>
          </p:cNvSpPr>
          <p:nvPr>
            <p:ph idx="1"/>
          </p:nvPr>
        </p:nvSpPr>
        <p:spPr>
          <a:xfrm>
            <a:off x="698500" y="1600200"/>
            <a:ext cx="7988300" cy="722313"/>
          </a:xfrm>
        </p:spPr>
        <p:txBody>
          <a:bodyPr/>
          <a:lstStyle/>
          <a:p>
            <a:pPr eaLnBrk="1" hangingPunct="1">
              <a:buFont typeface="Arial" charset="0"/>
              <a:buNone/>
            </a:pPr>
            <a:r>
              <a:rPr lang="en-US"/>
              <a:t>SOLUTION:</a:t>
            </a:r>
          </a:p>
          <a:p>
            <a:pPr eaLnBrk="1" hangingPunct="1">
              <a:buFont typeface="Arial" charset="0"/>
              <a:buNone/>
            </a:pPr>
            <a:endParaRPr lang="en-US"/>
          </a:p>
        </p:txBody>
      </p:sp>
      <p:pic>
        <p:nvPicPr>
          <p:cNvPr id="7" name="Picture 6" descr="ch8_pg255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55" y="3715879"/>
            <a:ext cx="8593667" cy="57147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446911" cy="466344"/>
          </a:xfrm>
        </p:spPr>
        <p:txBody>
          <a:bodyPr/>
          <a:lstStyle/>
          <a:p>
            <a:pPr eaLnBrk="1" hangingPunct="1"/>
            <a:r>
              <a:rPr lang="en-US" dirty="0"/>
              <a:t>Limiting Reactant, Theoretical Yield, and Percent Yield</a:t>
            </a:r>
          </a:p>
        </p:txBody>
      </p:sp>
      <p:sp>
        <p:nvSpPr>
          <p:cNvPr id="20484" name="TextBox 3"/>
          <p:cNvSpPr txBox="1">
            <a:spLocks noChangeArrowheads="1"/>
          </p:cNvSpPr>
          <p:nvPr/>
        </p:nvSpPr>
        <p:spPr bwMode="auto">
          <a:xfrm>
            <a:off x="1000125" y="1258888"/>
            <a:ext cx="39830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More pancakes</a:t>
            </a:r>
          </a:p>
          <a:p>
            <a:r>
              <a:rPr lang="en-US" sz="2400"/>
              <a:t>Recall the original equation:</a:t>
            </a:r>
          </a:p>
        </p:txBody>
      </p:sp>
      <p:pic>
        <p:nvPicPr>
          <p:cNvPr id="7" name="Picture 6" descr="ch8_pg257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3554002"/>
            <a:ext cx="8607778" cy="3745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7385579" cy="465138"/>
          </a:xfrm>
        </p:spPr>
        <p:txBody>
          <a:bodyPr/>
          <a:lstStyle/>
          <a:p>
            <a:pPr eaLnBrk="1" hangingPunct="1"/>
            <a:r>
              <a:rPr lang="en-US" dirty="0"/>
              <a:t>Global Warming: Too Much Carbon Dioxide</a:t>
            </a:r>
          </a:p>
        </p:txBody>
      </p:sp>
      <p:sp>
        <p:nvSpPr>
          <p:cNvPr id="3075" name="Content Placeholder 2"/>
          <p:cNvSpPr>
            <a:spLocks noGrp="1"/>
          </p:cNvSpPr>
          <p:nvPr>
            <p:ph sz="half" idx="1"/>
          </p:nvPr>
        </p:nvSpPr>
        <p:spPr>
          <a:xfrm>
            <a:off x="457200" y="1108075"/>
            <a:ext cx="4038600" cy="5018088"/>
          </a:xfrm>
        </p:spPr>
        <p:txBody>
          <a:bodyPr/>
          <a:lstStyle/>
          <a:p>
            <a:pPr eaLnBrk="1" hangingPunct="1"/>
            <a:r>
              <a:rPr lang="en-US"/>
              <a:t>The combustion of fossil fuels such as octane (shown here) produces water and carbon dioxide as products. </a:t>
            </a:r>
          </a:p>
          <a:p>
            <a:pPr eaLnBrk="1" hangingPunct="1"/>
            <a:r>
              <a:rPr lang="en-US"/>
              <a:t>Carbon dioxide is a greenhouse gas that is believed to be responsible for global warming. </a:t>
            </a:r>
          </a:p>
        </p:txBody>
      </p:sp>
      <p:pic>
        <p:nvPicPr>
          <p:cNvPr id="7" name="Picture 6" descr="08_00_ChOpener.jpg"/>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4828357" y="1185332"/>
            <a:ext cx="3708866" cy="4713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938"/>
            <a:ext cx="8216900" cy="1195387"/>
          </a:xfrm>
        </p:spPr>
        <p:txBody>
          <a:bodyPr>
            <a:normAutofit fontScale="92500" lnSpcReduction="10000"/>
          </a:bodyPr>
          <a:lstStyle/>
          <a:p>
            <a:pPr eaLnBrk="1" hangingPunct="1">
              <a:lnSpc>
                <a:spcPct val="90000"/>
              </a:lnSpc>
              <a:defRPr/>
            </a:pPr>
            <a:r>
              <a:rPr lang="en-US" sz="2800" dirty="0"/>
              <a:t>Suppose we have 3 cups flour, 10 eggs, and 4 </a:t>
            </a:r>
            <a:r>
              <a:rPr lang="en-US" sz="2800" dirty="0" err="1"/>
              <a:t>tsp</a:t>
            </a:r>
            <a:r>
              <a:rPr lang="en-US" sz="2800" dirty="0"/>
              <a:t> baking powder. </a:t>
            </a:r>
          </a:p>
          <a:p>
            <a:pPr eaLnBrk="1" hangingPunct="1">
              <a:lnSpc>
                <a:spcPct val="90000"/>
              </a:lnSpc>
              <a:defRPr/>
            </a:pPr>
            <a:r>
              <a:rPr lang="en-US" sz="2800" dirty="0"/>
              <a:t>How many pancakes can we make? </a:t>
            </a:r>
          </a:p>
        </p:txBody>
      </p:sp>
      <p:sp>
        <p:nvSpPr>
          <p:cNvPr id="21507" name="TextBox 5"/>
          <p:cNvSpPr txBox="1">
            <a:spLocks noChangeArrowheads="1"/>
          </p:cNvSpPr>
          <p:nvPr/>
        </p:nvSpPr>
        <p:spPr bwMode="auto">
          <a:xfrm>
            <a:off x="515938" y="5392738"/>
            <a:ext cx="82089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dirty="0"/>
              <a:t>We have enough flour for 15 pancakes, enough eggs for 25 pancakes, and enough baking powder for 40 pancakes.</a:t>
            </a:r>
          </a:p>
        </p:txBody>
      </p:sp>
      <p:sp>
        <p:nvSpPr>
          <p:cNvPr id="21511" name="TextBox 6"/>
          <p:cNvSpPr txBox="1">
            <a:spLocks noChangeArrowheads="1"/>
          </p:cNvSpPr>
          <p:nvPr/>
        </p:nvSpPr>
        <p:spPr bwMode="auto">
          <a:xfrm>
            <a:off x="1646238" y="3443288"/>
            <a:ext cx="18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endParaRPr lang="en-US" sz="2400"/>
          </a:p>
        </p:txBody>
      </p:sp>
      <p:pic>
        <p:nvPicPr>
          <p:cNvPr id="11" name="Picture 10" descr="ch8_pg257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666" y="1936972"/>
            <a:ext cx="5935980" cy="807720"/>
          </a:xfrm>
          <a:prstGeom prst="rect">
            <a:avLst/>
          </a:prstGeom>
        </p:spPr>
      </p:pic>
      <p:pic>
        <p:nvPicPr>
          <p:cNvPr id="4" name="Picture 3" descr="ch8_pg257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11" y="3108679"/>
            <a:ext cx="5334000" cy="807720"/>
          </a:xfrm>
          <a:prstGeom prst="rect">
            <a:avLst/>
          </a:prstGeom>
        </p:spPr>
      </p:pic>
      <p:pic>
        <p:nvPicPr>
          <p:cNvPr id="6" name="Picture 5" descr="ch8_pg257_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56" y="4315220"/>
            <a:ext cx="8511540" cy="845820"/>
          </a:xfrm>
          <a:prstGeom prst="rect">
            <a:avLst/>
          </a:prstGeom>
        </p:spPr>
      </p:pic>
      <p:sp>
        <p:nvSpPr>
          <p:cNvPr id="14" name="Title 1"/>
          <p:cNvSpPr>
            <a:spLocks noGrp="1"/>
          </p:cNvSpPr>
          <p:nvPr>
            <p:ph type="title"/>
          </p:nvPr>
        </p:nvSpPr>
        <p:spPr>
          <a:xfrm>
            <a:off x="457200" y="0"/>
            <a:ext cx="8509819" cy="466344"/>
          </a:xfrm>
        </p:spPr>
        <p:txBody>
          <a:bodyPr/>
          <a:lstStyle/>
          <a:p>
            <a:pPr eaLnBrk="1" hangingPunct="1"/>
            <a:r>
              <a:rPr lang="en-US" dirty="0"/>
              <a:t>Limiting Reactant, Theoretical Yield, and Percent Yield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4"/>
          <p:cNvSpPr txBox="1">
            <a:spLocks noChangeArrowheads="1"/>
          </p:cNvSpPr>
          <p:nvPr/>
        </p:nvSpPr>
        <p:spPr bwMode="auto">
          <a:xfrm>
            <a:off x="808038" y="5221288"/>
            <a:ext cx="679062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dirty="0"/>
              <a:t>If this were a chemical reaction, </a:t>
            </a:r>
            <a:r>
              <a:rPr lang="en-US" sz="2400" dirty="0" smtClean="0"/>
              <a:t>the </a:t>
            </a:r>
            <a:r>
              <a:rPr lang="en-US" sz="2400" dirty="0"/>
              <a:t>flour would </a:t>
            </a:r>
            <a:r>
              <a:rPr lang="en-US" sz="2400" dirty="0" smtClean="0"/>
              <a:t>be </a:t>
            </a:r>
            <a:r>
              <a:rPr lang="en-US" sz="2400" dirty="0"/>
              <a:t>the limiting reactant </a:t>
            </a:r>
            <a:r>
              <a:rPr lang="en-US" sz="2400" dirty="0" smtClean="0"/>
              <a:t>and </a:t>
            </a:r>
            <a:r>
              <a:rPr lang="en-US" sz="2400" dirty="0"/>
              <a:t>15 pancakes would be the theoretical yield.</a:t>
            </a:r>
          </a:p>
        </p:txBody>
      </p:sp>
      <p:pic>
        <p:nvPicPr>
          <p:cNvPr id="7" name="Picture 6" descr="08_Pg258_UnFigure_1.jpg"/>
          <p:cNvPicPr>
            <a:picLocks noChangeAspect="1"/>
          </p:cNvPicPr>
          <p:nvPr/>
        </p:nvPicPr>
        <p:blipFill rotWithShape="1">
          <a:blip r:embed="rId2">
            <a:extLst>
              <a:ext uri="{28A0092B-C50C-407E-A947-70E740481C1C}">
                <a14:useLocalDpi xmlns:a14="http://schemas.microsoft.com/office/drawing/2010/main" val="0"/>
              </a:ext>
            </a:extLst>
          </a:blip>
          <a:srcRect b="4896"/>
          <a:stretch/>
        </p:blipFill>
        <p:spPr>
          <a:xfrm>
            <a:off x="256822" y="1155193"/>
            <a:ext cx="8534400" cy="3600252"/>
          </a:xfrm>
          <a:prstGeom prst="rect">
            <a:avLst/>
          </a:prstGeom>
        </p:spPr>
      </p:pic>
      <p:sp>
        <p:nvSpPr>
          <p:cNvPr id="11" name="Title 1"/>
          <p:cNvSpPr txBox="1">
            <a:spLocks/>
          </p:cNvSpPr>
          <p:nvPr/>
        </p:nvSpPr>
        <p:spPr bwMode="auto">
          <a:xfrm>
            <a:off x="457200" y="0"/>
            <a:ext cx="8050111"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Limiting Reactant, Theoretical Yield, and Percent Yield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433076" cy="3656013"/>
          </a:xfrm>
        </p:spPr>
        <p:txBody>
          <a:bodyPr>
            <a:noAutofit/>
          </a:bodyPr>
          <a:lstStyle/>
          <a:p>
            <a:pPr eaLnBrk="1" hangingPunct="1">
              <a:lnSpc>
                <a:spcPct val="90000"/>
              </a:lnSpc>
              <a:defRPr/>
            </a:pPr>
            <a:r>
              <a:rPr lang="en-US" sz="2800" dirty="0"/>
              <a:t>Suppose we cook our pancakes. We accidentally burn 3</a:t>
            </a:r>
            <a:r>
              <a:rPr lang="en-US" sz="2800" dirty="0" smtClean="0"/>
              <a:t> </a:t>
            </a:r>
            <a:r>
              <a:rPr lang="en-US" sz="2800" dirty="0"/>
              <a:t>of them and 1</a:t>
            </a:r>
            <a:r>
              <a:rPr lang="en-US" sz="2800" dirty="0" smtClean="0"/>
              <a:t> </a:t>
            </a:r>
            <a:r>
              <a:rPr lang="en-US" sz="2800" dirty="0"/>
              <a:t>falls on </a:t>
            </a:r>
            <a:r>
              <a:rPr lang="en-US" sz="2800" dirty="0" smtClean="0"/>
              <a:t>the </a:t>
            </a:r>
            <a:r>
              <a:rPr lang="en-US" sz="2800" dirty="0"/>
              <a:t>floor. </a:t>
            </a:r>
          </a:p>
          <a:p>
            <a:pPr eaLnBrk="1" hangingPunct="1">
              <a:lnSpc>
                <a:spcPct val="90000"/>
              </a:lnSpc>
              <a:defRPr/>
            </a:pPr>
            <a:r>
              <a:rPr lang="en-US" sz="2800" dirty="0"/>
              <a:t>So even though we had enough flour for </a:t>
            </a:r>
            <a:r>
              <a:rPr lang="en-US" sz="2800" dirty="0" smtClean="0"/>
              <a:t/>
            </a:r>
            <a:br>
              <a:rPr lang="en-US" sz="2800" dirty="0" smtClean="0"/>
            </a:br>
            <a:r>
              <a:rPr lang="en-US" sz="2800" dirty="0" smtClean="0"/>
              <a:t>15 </a:t>
            </a:r>
            <a:r>
              <a:rPr lang="en-US" sz="2800" dirty="0"/>
              <a:t>pancakes, we finished with only 11 pancakes.</a:t>
            </a:r>
          </a:p>
          <a:p>
            <a:pPr eaLnBrk="1" hangingPunct="1">
              <a:lnSpc>
                <a:spcPct val="90000"/>
              </a:lnSpc>
              <a:defRPr/>
            </a:pPr>
            <a:r>
              <a:rPr lang="en-US" sz="2800" dirty="0"/>
              <a:t>If this were a chemical reaction, the 11 pancakes would be our </a:t>
            </a:r>
            <a:r>
              <a:rPr lang="en-US" sz="2800" b="1" dirty="0"/>
              <a:t>actual yield</a:t>
            </a:r>
            <a:r>
              <a:rPr lang="en-US" sz="2800" dirty="0"/>
              <a:t>, the amount of product actually produced by a chemical reaction. </a:t>
            </a:r>
          </a:p>
        </p:txBody>
      </p:sp>
      <p:sp>
        <p:nvSpPr>
          <p:cNvPr id="7" name="Title 1"/>
          <p:cNvSpPr txBox="1">
            <a:spLocks/>
          </p:cNvSpPr>
          <p:nvPr/>
        </p:nvSpPr>
        <p:spPr bwMode="auto">
          <a:xfrm>
            <a:off x="457200" y="0"/>
            <a:ext cx="8196026"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Limiting Reactant, Theoretical Yield, and Percent Yield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457200" y="1600200"/>
            <a:ext cx="8404577" cy="1512888"/>
          </a:xfrm>
        </p:spPr>
        <p:txBody>
          <a:bodyPr/>
          <a:lstStyle/>
          <a:p>
            <a:pPr eaLnBrk="1" hangingPunct="1"/>
            <a:r>
              <a:rPr lang="en-US" sz="3000"/>
              <a:t>Our </a:t>
            </a:r>
            <a:r>
              <a:rPr lang="en-US" sz="3000" b="1"/>
              <a:t>percent yield</a:t>
            </a:r>
            <a:r>
              <a:rPr lang="en-US" sz="3000"/>
              <a:t>, the percentage of the theoretical yield that was actually attained, is:</a:t>
            </a:r>
          </a:p>
        </p:txBody>
      </p:sp>
      <p:sp>
        <p:nvSpPr>
          <p:cNvPr id="24580" name="TextBox 4"/>
          <p:cNvSpPr txBox="1">
            <a:spLocks noChangeArrowheads="1"/>
          </p:cNvSpPr>
          <p:nvPr/>
        </p:nvSpPr>
        <p:spPr bwMode="auto">
          <a:xfrm>
            <a:off x="1416050" y="4429125"/>
            <a:ext cx="68548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900"/>
              <a:t>Since 4 of the pancakes were ruined, </a:t>
            </a:r>
          </a:p>
          <a:p>
            <a:r>
              <a:rPr lang="en-US" sz="2900"/>
              <a:t>we got only 73% of our theoretical yield. </a:t>
            </a:r>
          </a:p>
        </p:txBody>
      </p:sp>
      <p:pic>
        <p:nvPicPr>
          <p:cNvPr id="8" name="Picture 7" descr="ch8_pg258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6" y="3246473"/>
            <a:ext cx="8523111" cy="1088494"/>
          </a:xfrm>
          <a:prstGeom prst="rect">
            <a:avLst/>
          </a:prstGeom>
        </p:spPr>
      </p:pic>
      <p:sp>
        <p:nvSpPr>
          <p:cNvPr id="10" name="Title 1"/>
          <p:cNvSpPr txBox="1">
            <a:spLocks/>
          </p:cNvSpPr>
          <p:nvPr/>
        </p:nvSpPr>
        <p:spPr bwMode="auto">
          <a:xfrm>
            <a:off x="457200" y="0"/>
            <a:ext cx="8404577"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Limiting Reactant, Theoretical Yield, and Percent Yield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0"/>
            <a:ext cx="6564312" cy="465138"/>
          </a:xfrm>
        </p:spPr>
        <p:txBody>
          <a:bodyPr/>
          <a:lstStyle/>
          <a:p>
            <a:pPr eaLnBrk="1" hangingPunct="1"/>
            <a:r>
              <a:rPr lang="en-US"/>
              <a:t>Actual Yield and Percent Yield</a:t>
            </a:r>
          </a:p>
        </p:txBody>
      </p:sp>
      <p:sp>
        <p:nvSpPr>
          <p:cNvPr id="25603" name="Content Placeholder 2"/>
          <p:cNvSpPr>
            <a:spLocks noGrp="1"/>
          </p:cNvSpPr>
          <p:nvPr>
            <p:ph idx="1"/>
          </p:nvPr>
        </p:nvSpPr>
        <p:spPr>
          <a:xfrm>
            <a:off x="457200" y="1600200"/>
            <a:ext cx="7744968" cy="4525963"/>
          </a:xfrm>
        </p:spPr>
        <p:txBody>
          <a:bodyPr/>
          <a:lstStyle/>
          <a:p>
            <a:pPr eaLnBrk="1" hangingPunct="1"/>
            <a:r>
              <a:rPr lang="en-US" dirty="0"/>
              <a:t>The actual yield of a chemical reaction </a:t>
            </a:r>
          </a:p>
          <a:p>
            <a:pPr eaLnBrk="1" hangingPunct="1">
              <a:buFont typeface="Arial" charset="0"/>
              <a:buNone/>
            </a:pPr>
            <a:r>
              <a:rPr lang="en-US" dirty="0"/>
              <a:t>   must be determined experimentally and</a:t>
            </a:r>
          </a:p>
          <a:p>
            <a:pPr eaLnBrk="1" hangingPunct="1">
              <a:buFont typeface="Arial" charset="0"/>
              <a:buNone/>
            </a:pPr>
            <a:r>
              <a:rPr lang="en-US" dirty="0"/>
              <a:t>   depends on the reaction conditions. </a:t>
            </a:r>
          </a:p>
          <a:p>
            <a:pPr eaLnBrk="1" hangingPunct="1"/>
            <a:r>
              <a:rPr lang="en-US" dirty="0"/>
              <a:t>The actual yield is almost always </a:t>
            </a:r>
            <a:r>
              <a:rPr lang="en-US" dirty="0" smtClean="0"/>
              <a:t>less than 100</a:t>
            </a:r>
            <a:r>
              <a:rPr lang="en-US" dirty="0"/>
              <a:t>%. </a:t>
            </a:r>
          </a:p>
          <a:p>
            <a:pPr eaLnBrk="1" hangingPunct="1"/>
            <a:r>
              <a:rPr lang="en-US" dirty="0"/>
              <a:t>Some of the product does not form.</a:t>
            </a:r>
          </a:p>
          <a:p>
            <a:pPr eaLnBrk="1" hangingPunct="1"/>
            <a:r>
              <a:rPr lang="en-US" dirty="0"/>
              <a:t>Product is lost in the process of recovering it.</a:t>
            </a:r>
          </a:p>
          <a:p>
            <a:pPr eaLnBrk="1" hangingPunct="1"/>
            <a:endParaRPr lang="en-US" dirty="0"/>
          </a:p>
          <a:p>
            <a:pPr eaLnBrk="1" hangingPunct="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73736"/>
            <a:ext cx="8034690" cy="466344"/>
          </a:xfrm>
        </p:spPr>
        <p:txBody>
          <a:bodyPr/>
          <a:lstStyle/>
          <a:p>
            <a:pPr eaLnBrk="1" hangingPunct="1"/>
            <a:r>
              <a:rPr lang="en-US" dirty="0"/>
              <a:t>Limiting Reactant, Theoretical Yield, Actual Yield, and Percent Yield</a:t>
            </a:r>
          </a:p>
        </p:txBody>
      </p:sp>
      <p:sp>
        <p:nvSpPr>
          <p:cNvPr id="26627" name="Content Placeholder 2"/>
          <p:cNvSpPr>
            <a:spLocks noGrp="1"/>
          </p:cNvSpPr>
          <p:nvPr>
            <p:ph idx="1"/>
          </p:nvPr>
        </p:nvSpPr>
        <p:spPr>
          <a:xfrm>
            <a:off x="457200" y="1600200"/>
            <a:ext cx="8686800" cy="3733800"/>
          </a:xfrm>
        </p:spPr>
        <p:txBody>
          <a:bodyPr/>
          <a:lstStyle/>
          <a:p>
            <a:pPr eaLnBrk="1" hangingPunct="1">
              <a:lnSpc>
                <a:spcPct val="80000"/>
              </a:lnSpc>
              <a:buFont typeface="Arial" charset="0"/>
              <a:buNone/>
            </a:pPr>
            <a:r>
              <a:rPr lang="en-US" sz="2700" b="1"/>
              <a:t>To summarize:</a:t>
            </a:r>
          </a:p>
          <a:p>
            <a:pPr eaLnBrk="1" hangingPunct="1">
              <a:lnSpc>
                <a:spcPct val="80000"/>
              </a:lnSpc>
              <a:buFont typeface="Arial" charset="0"/>
              <a:buNone/>
            </a:pPr>
            <a:r>
              <a:rPr lang="en-US" sz="2700"/>
              <a:t>•	</a:t>
            </a:r>
            <a:r>
              <a:rPr lang="en-US" sz="2700" b="1"/>
              <a:t>Limiting reactant (or limiting reagent)</a:t>
            </a:r>
            <a:r>
              <a:rPr lang="en-US" sz="2700"/>
              <a:t>—the reactant that is completely consumed in a chemical reaction</a:t>
            </a:r>
          </a:p>
          <a:p>
            <a:pPr eaLnBrk="1" hangingPunct="1">
              <a:lnSpc>
                <a:spcPct val="80000"/>
              </a:lnSpc>
              <a:buFont typeface="Arial" charset="0"/>
              <a:buNone/>
            </a:pPr>
            <a:r>
              <a:rPr lang="en-US" sz="2700"/>
              <a:t>•	</a:t>
            </a:r>
            <a:r>
              <a:rPr lang="en-US" sz="2700" b="1"/>
              <a:t>Theoretical yield</a:t>
            </a:r>
            <a:r>
              <a:rPr lang="en-US" sz="2700"/>
              <a:t>—the amount of product that can be made in a chemical reaction based on the amount of limiting reactant</a:t>
            </a:r>
          </a:p>
          <a:p>
            <a:pPr eaLnBrk="1" hangingPunct="1">
              <a:lnSpc>
                <a:spcPct val="80000"/>
              </a:lnSpc>
              <a:buFont typeface="Arial" charset="0"/>
              <a:buNone/>
            </a:pPr>
            <a:r>
              <a:rPr lang="en-US" sz="2700"/>
              <a:t>•	</a:t>
            </a:r>
            <a:r>
              <a:rPr lang="en-US" sz="2700" b="1"/>
              <a:t>Actual yield</a:t>
            </a:r>
            <a:r>
              <a:rPr lang="en-US" sz="2700"/>
              <a:t>—the amount of product actually produced by a chemical reaction.</a:t>
            </a:r>
          </a:p>
          <a:p>
            <a:pPr eaLnBrk="1" hangingPunct="1">
              <a:lnSpc>
                <a:spcPct val="80000"/>
              </a:lnSpc>
              <a:buFont typeface="Arial" charset="0"/>
              <a:buNone/>
            </a:pPr>
            <a:r>
              <a:rPr lang="en-US" sz="2700"/>
              <a:t>•	</a:t>
            </a:r>
            <a:r>
              <a:rPr lang="en-US" sz="2700" b="1"/>
              <a:t>Percent yield</a:t>
            </a:r>
            <a:r>
              <a:rPr lang="en-US" sz="2700"/>
              <a:t>—(actual yield/theoretical yield)×100%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05788" cy="466344"/>
          </a:xfrm>
        </p:spPr>
        <p:txBody>
          <a:bodyPr/>
          <a:lstStyle/>
          <a:p>
            <a:pPr eaLnBrk="1" hangingPunct="1"/>
            <a:r>
              <a:rPr lang="en-US" dirty="0"/>
              <a:t>Limiting Reactant and Percent Yield: Mole to Mole</a:t>
            </a:r>
          </a:p>
        </p:txBody>
      </p:sp>
      <p:sp>
        <p:nvSpPr>
          <p:cNvPr id="27652" name="TextBox 3"/>
          <p:cNvSpPr txBox="1">
            <a:spLocks noChangeArrowheads="1"/>
          </p:cNvSpPr>
          <p:nvPr/>
        </p:nvSpPr>
        <p:spPr bwMode="auto">
          <a:xfrm>
            <a:off x="657225" y="612775"/>
            <a:ext cx="7985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Ti(</a:t>
            </a:r>
            <a:r>
              <a:rPr lang="en-US" sz="2400" i="1"/>
              <a:t>s</a:t>
            </a:r>
            <a:r>
              <a:rPr lang="en-US" sz="2400"/>
              <a:t>) + 2 Cl</a:t>
            </a:r>
            <a:r>
              <a:rPr lang="en-US" sz="2400" baseline="-25000"/>
              <a:t>2</a:t>
            </a:r>
            <a:r>
              <a:rPr lang="en-US" sz="2400"/>
              <a:t>(</a:t>
            </a:r>
            <a:r>
              <a:rPr lang="en-US" sz="2400" i="1"/>
              <a:t>g</a:t>
            </a:r>
            <a:r>
              <a:rPr lang="en-US" sz="2400"/>
              <a:t>) </a:t>
            </a:r>
            <a:r>
              <a:rPr lang="en-US" sz="2400">
                <a:sym typeface="Wingdings" charset="0"/>
              </a:rPr>
              <a:t> TiCl</a:t>
            </a:r>
            <a:r>
              <a:rPr lang="en-US" sz="2400" baseline="-25000">
                <a:sym typeface="Wingdings" charset="0"/>
              </a:rPr>
              <a:t>4</a:t>
            </a:r>
            <a:r>
              <a:rPr lang="en-US" sz="2400">
                <a:sym typeface="Wingdings" charset="0"/>
              </a:rPr>
              <a:t>(</a:t>
            </a:r>
            <a:r>
              <a:rPr lang="en-US" sz="2400" i="1">
                <a:sym typeface="Wingdings" charset="0"/>
              </a:rPr>
              <a:t>s</a:t>
            </a:r>
            <a:r>
              <a:rPr lang="en-US" sz="2400">
                <a:sym typeface="Wingdings" charset="0"/>
              </a:rPr>
              <a:t>)</a:t>
            </a:r>
            <a:br>
              <a:rPr lang="en-US" sz="2400">
                <a:sym typeface="Wingdings" charset="0"/>
              </a:rPr>
            </a:br>
            <a:r>
              <a:rPr lang="en-US" sz="2400"/>
              <a:t>Given (</a:t>
            </a:r>
            <a:r>
              <a:rPr lang="en-US" sz="2400" b="1" i="1"/>
              <a:t>moles</a:t>
            </a:r>
            <a:r>
              <a:rPr lang="en-US" sz="2400"/>
              <a:t>): 1.8 mol Ti and 3.2 mol Cl</a:t>
            </a:r>
            <a:r>
              <a:rPr lang="en-US" sz="2400" baseline="-25000"/>
              <a:t>2</a:t>
            </a:r>
            <a:r>
              <a:rPr lang="en-US" sz="2400"/>
              <a:t/>
            </a:r>
            <a:br>
              <a:rPr lang="en-US" sz="2400"/>
            </a:br>
            <a:r>
              <a:rPr lang="en-US" sz="2400"/>
              <a:t>Find: limiting reactant and theoretical yield</a:t>
            </a:r>
            <a:br>
              <a:rPr lang="en-US" sz="2400"/>
            </a:br>
            <a:r>
              <a:rPr lang="en-US" sz="2400" b="1">
                <a:solidFill>
                  <a:srgbClr val="FF0000"/>
                </a:solidFill>
              </a:rPr>
              <a:t>SOLUTION MAP:</a:t>
            </a:r>
          </a:p>
        </p:txBody>
      </p:sp>
      <p:pic>
        <p:nvPicPr>
          <p:cNvPr id="7" name="Picture 6" descr="08_Pg258_UnFigure_2.jpg"/>
          <p:cNvPicPr>
            <a:picLocks noChangeAspect="1"/>
          </p:cNvPicPr>
          <p:nvPr/>
        </p:nvPicPr>
        <p:blipFill rotWithShape="1">
          <a:blip r:embed="rId2">
            <a:extLst>
              <a:ext uri="{28A0092B-C50C-407E-A947-70E740481C1C}">
                <a14:useLocalDpi xmlns:a14="http://schemas.microsoft.com/office/drawing/2010/main" val="0"/>
              </a:ext>
            </a:extLst>
          </a:blip>
          <a:srcRect b="3711"/>
          <a:stretch/>
        </p:blipFill>
        <p:spPr>
          <a:xfrm>
            <a:off x="1061155" y="2237213"/>
            <a:ext cx="7095067" cy="39575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Box 3"/>
          <p:cNvSpPr txBox="1">
            <a:spLocks noChangeArrowheads="1"/>
          </p:cNvSpPr>
          <p:nvPr/>
        </p:nvSpPr>
        <p:spPr bwMode="auto">
          <a:xfrm>
            <a:off x="914400" y="549275"/>
            <a:ext cx="59324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Ti(</a:t>
            </a:r>
            <a:r>
              <a:rPr lang="en-US" sz="2400" i="1"/>
              <a:t>s</a:t>
            </a:r>
            <a:r>
              <a:rPr lang="en-US" sz="2400"/>
              <a:t>) + 2 Cl</a:t>
            </a:r>
            <a:r>
              <a:rPr lang="en-US" sz="2400" baseline="-25000"/>
              <a:t>2</a:t>
            </a:r>
            <a:r>
              <a:rPr lang="en-US" sz="2400"/>
              <a:t>(</a:t>
            </a:r>
            <a:r>
              <a:rPr lang="en-US" sz="2400" i="1"/>
              <a:t>g</a:t>
            </a:r>
            <a:r>
              <a:rPr lang="en-US" sz="2400"/>
              <a:t>) </a:t>
            </a:r>
            <a:r>
              <a:rPr lang="en-US" sz="2400">
                <a:sym typeface="Wingdings" charset="0"/>
              </a:rPr>
              <a:t> TiCl</a:t>
            </a:r>
            <a:r>
              <a:rPr lang="en-US" sz="2400" baseline="-25000">
                <a:sym typeface="Wingdings" charset="0"/>
              </a:rPr>
              <a:t>4</a:t>
            </a:r>
            <a:r>
              <a:rPr lang="en-US" sz="2400">
                <a:sym typeface="Wingdings" charset="0"/>
              </a:rPr>
              <a:t>(</a:t>
            </a:r>
            <a:r>
              <a:rPr lang="en-US" sz="2400" i="1">
                <a:sym typeface="Wingdings" charset="0"/>
              </a:rPr>
              <a:t>s</a:t>
            </a:r>
            <a:r>
              <a:rPr lang="en-US" sz="2400">
                <a:sym typeface="Wingdings" charset="0"/>
              </a:rPr>
              <a:t>)</a:t>
            </a:r>
            <a:br>
              <a:rPr lang="en-US" sz="2400">
                <a:sym typeface="Wingdings" charset="0"/>
              </a:rPr>
            </a:br>
            <a:r>
              <a:rPr lang="en-US" sz="2400"/>
              <a:t>Given (</a:t>
            </a:r>
            <a:r>
              <a:rPr lang="en-US" sz="2400" b="1" i="1"/>
              <a:t>moles</a:t>
            </a:r>
            <a:r>
              <a:rPr lang="en-US" sz="2400"/>
              <a:t>): 1.8 mol Ti and 3.2 mol Cl</a:t>
            </a:r>
            <a:r>
              <a:rPr lang="en-US" sz="2400" baseline="-25000"/>
              <a:t>2</a:t>
            </a:r>
            <a:r>
              <a:rPr lang="en-US" sz="2400"/>
              <a:t/>
            </a:r>
            <a:br>
              <a:rPr lang="en-US" sz="2400"/>
            </a:br>
            <a:r>
              <a:rPr lang="en-US" sz="2400"/>
              <a:t>Find: limiting reactant and theoretical yield</a:t>
            </a:r>
            <a:br>
              <a:rPr lang="en-US" sz="2400"/>
            </a:br>
            <a:r>
              <a:rPr lang="en-US" sz="2400" b="1">
                <a:solidFill>
                  <a:srgbClr val="FF0000"/>
                </a:solidFill>
              </a:rPr>
              <a:t>SOLUTION:</a:t>
            </a:r>
          </a:p>
        </p:txBody>
      </p:sp>
      <p:pic>
        <p:nvPicPr>
          <p:cNvPr id="7" name="Picture 6" descr="08_Pg259_UnFigure_1.jpg"/>
          <p:cNvPicPr>
            <a:picLocks noChangeAspect="1"/>
          </p:cNvPicPr>
          <p:nvPr/>
        </p:nvPicPr>
        <p:blipFill rotWithShape="1">
          <a:blip r:embed="rId2">
            <a:extLst>
              <a:ext uri="{28A0092B-C50C-407E-A947-70E740481C1C}">
                <a14:useLocalDpi xmlns:a14="http://schemas.microsoft.com/office/drawing/2010/main" val="0"/>
              </a:ext>
            </a:extLst>
          </a:blip>
          <a:srcRect b="5452"/>
          <a:stretch/>
        </p:blipFill>
        <p:spPr>
          <a:xfrm>
            <a:off x="299156" y="2660452"/>
            <a:ext cx="8534400" cy="3181548"/>
          </a:xfrm>
          <a:prstGeom prst="rect">
            <a:avLst/>
          </a:prstGeom>
        </p:spPr>
      </p:pic>
      <p:sp>
        <p:nvSpPr>
          <p:cNvPr id="10" name="Title 1"/>
          <p:cNvSpPr txBox="1">
            <a:spLocks/>
          </p:cNvSpPr>
          <p:nvPr/>
        </p:nvSpPr>
        <p:spPr bwMode="auto">
          <a:xfrm>
            <a:off x="457200" y="0"/>
            <a:ext cx="8205788"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Limiting Reactant and Percent Yield: Mole to Mole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73736"/>
            <a:ext cx="8161690" cy="466344"/>
          </a:xfrm>
        </p:spPr>
        <p:txBody>
          <a:bodyPr/>
          <a:lstStyle/>
          <a:p>
            <a:pPr eaLnBrk="1" hangingPunct="1"/>
            <a:r>
              <a:rPr lang="en-US" dirty="0"/>
              <a:t>Limiting Reactant, Theoretical Yield, Actual Yield, and Percent Yield</a:t>
            </a:r>
          </a:p>
        </p:txBody>
      </p:sp>
      <p:sp>
        <p:nvSpPr>
          <p:cNvPr id="3" name="Content Placeholder 2"/>
          <p:cNvSpPr>
            <a:spLocks noGrp="1"/>
          </p:cNvSpPr>
          <p:nvPr>
            <p:ph idx="1"/>
          </p:nvPr>
        </p:nvSpPr>
        <p:spPr>
          <a:xfrm>
            <a:off x="457200" y="1600200"/>
            <a:ext cx="8531352" cy="4525963"/>
          </a:xfrm>
        </p:spPr>
        <p:txBody>
          <a:bodyPr>
            <a:normAutofit/>
          </a:bodyPr>
          <a:lstStyle/>
          <a:p>
            <a:pPr eaLnBrk="1" hangingPunct="1">
              <a:lnSpc>
                <a:spcPct val="90000"/>
              </a:lnSpc>
              <a:defRPr/>
            </a:pPr>
            <a:r>
              <a:rPr lang="en-US" dirty="0"/>
              <a:t>In many industrial applications, the more costly reactant or the reactant that is most difficult to remove from the product mixture is chosen to be the limiting reactant. </a:t>
            </a:r>
          </a:p>
          <a:p>
            <a:pPr eaLnBrk="1" hangingPunct="1">
              <a:lnSpc>
                <a:spcPct val="90000"/>
              </a:lnSpc>
              <a:defRPr/>
            </a:pPr>
            <a:r>
              <a:rPr lang="en-US" dirty="0"/>
              <a:t>When working in the laboratory, we measure the amounts of reactants in </a:t>
            </a:r>
            <a:r>
              <a:rPr lang="en-US" b="1" i="1" dirty="0"/>
              <a:t>grams</a:t>
            </a:r>
            <a:r>
              <a:rPr lang="en-US" dirty="0"/>
              <a:t>. </a:t>
            </a:r>
          </a:p>
          <a:p>
            <a:pPr eaLnBrk="1" hangingPunct="1">
              <a:lnSpc>
                <a:spcPct val="90000"/>
              </a:lnSpc>
              <a:defRPr/>
            </a:pPr>
            <a:r>
              <a:rPr lang="en-US" dirty="0"/>
              <a:t>To find limiting reactants and theoretical yields from initial masses, we must add two steps to our calculations.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16900" cy="466344"/>
          </a:xfrm>
        </p:spPr>
        <p:txBody>
          <a:bodyPr/>
          <a:lstStyle/>
          <a:p>
            <a:pPr eaLnBrk="1" hangingPunct="1"/>
            <a:r>
              <a:rPr lang="en-US"/>
              <a:t>Limiting Reactant and Percent Yield: Gram to Gram</a:t>
            </a:r>
          </a:p>
        </p:txBody>
      </p:sp>
      <p:sp>
        <p:nvSpPr>
          <p:cNvPr id="30724" name="TextBox 3"/>
          <p:cNvSpPr txBox="1">
            <a:spLocks noChangeArrowheads="1"/>
          </p:cNvSpPr>
          <p:nvPr/>
        </p:nvSpPr>
        <p:spPr bwMode="auto">
          <a:xfrm>
            <a:off x="773758" y="806450"/>
            <a:ext cx="66944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Na(</a:t>
            </a:r>
            <a:r>
              <a:rPr lang="en-US" sz="2400" i="1"/>
              <a:t>s</a:t>
            </a:r>
            <a:r>
              <a:rPr lang="en-US" sz="2400"/>
              <a:t>) + Cl</a:t>
            </a:r>
            <a:r>
              <a:rPr lang="en-US" sz="2400" baseline="-25000"/>
              <a:t>2</a:t>
            </a:r>
            <a:r>
              <a:rPr lang="en-US" sz="2400"/>
              <a:t>(</a:t>
            </a:r>
            <a:r>
              <a:rPr lang="en-US" sz="2400" i="1"/>
              <a:t>g</a:t>
            </a:r>
            <a:r>
              <a:rPr lang="en-US" sz="2400"/>
              <a:t>) </a:t>
            </a:r>
            <a:r>
              <a:rPr lang="en-US" sz="2400">
                <a:sym typeface="Wingdings" charset="0"/>
              </a:rPr>
              <a:t> 2 NaCl(</a:t>
            </a:r>
            <a:r>
              <a:rPr lang="en-US" sz="2400" i="1">
                <a:sym typeface="Wingdings" charset="0"/>
              </a:rPr>
              <a:t>s</a:t>
            </a:r>
            <a:r>
              <a:rPr lang="en-US" sz="2400">
                <a:sym typeface="Wingdings" charset="0"/>
              </a:rPr>
              <a:t>)</a:t>
            </a:r>
            <a:br>
              <a:rPr lang="en-US" sz="2400">
                <a:sym typeface="Wingdings" charset="0"/>
              </a:rPr>
            </a:br>
            <a:r>
              <a:rPr lang="en-US" sz="2400"/>
              <a:t>Given (</a:t>
            </a:r>
            <a:r>
              <a:rPr lang="en-US" sz="2400" b="1" i="1"/>
              <a:t>grams</a:t>
            </a:r>
            <a:r>
              <a:rPr lang="en-US" sz="2400"/>
              <a:t>): 53.2 g Na and 65.8 g Cl</a:t>
            </a:r>
            <a:r>
              <a:rPr lang="en-US" sz="2400" baseline="-25000"/>
              <a:t>2</a:t>
            </a:r>
            <a:r>
              <a:rPr lang="en-US" sz="2400"/>
              <a:t/>
            </a:r>
            <a:br>
              <a:rPr lang="en-US" sz="2400"/>
            </a:br>
            <a:r>
              <a:rPr lang="en-US" sz="2400"/>
              <a:t>Find: limiting reactant and theoretical yield</a:t>
            </a:r>
            <a:br>
              <a:rPr lang="en-US" sz="2400"/>
            </a:br>
            <a:r>
              <a:rPr lang="en-US" sz="2400" b="1">
                <a:solidFill>
                  <a:srgbClr val="FF0000"/>
                </a:solidFill>
              </a:rPr>
              <a:t>SOLUTION MAP:</a:t>
            </a:r>
          </a:p>
        </p:txBody>
      </p:sp>
      <p:pic>
        <p:nvPicPr>
          <p:cNvPr id="7" name="Picture 6" descr="08_Pg261_UnFigure_1.jpg"/>
          <p:cNvPicPr>
            <a:picLocks noChangeAspect="1"/>
          </p:cNvPicPr>
          <p:nvPr/>
        </p:nvPicPr>
        <p:blipFill rotWithShape="1">
          <a:blip r:embed="rId2">
            <a:extLst>
              <a:ext uri="{28A0092B-C50C-407E-A947-70E740481C1C}">
                <a14:useLocalDpi xmlns:a14="http://schemas.microsoft.com/office/drawing/2010/main" val="0"/>
              </a:ext>
            </a:extLst>
          </a:blip>
          <a:srcRect b="4692"/>
          <a:stretch/>
        </p:blipFill>
        <p:spPr>
          <a:xfrm>
            <a:off x="327378" y="2585946"/>
            <a:ext cx="8534400" cy="34394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t>The Greenhouse Effect </a:t>
            </a:r>
          </a:p>
        </p:txBody>
      </p:sp>
      <p:sp>
        <p:nvSpPr>
          <p:cNvPr id="4099" name="Content Placeholder 2"/>
          <p:cNvSpPr>
            <a:spLocks noGrp="1"/>
          </p:cNvSpPr>
          <p:nvPr>
            <p:ph sz="half" idx="1"/>
          </p:nvPr>
        </p:nvSpPr>
        <p:spPr>
          <a:xfrm>
            <a:off x="457200" y="785813"/>
            <a:ext cx="4651022" cy="5340350"/>
          </a:xfrm>
        </p:spPr>
        <p:txBody>
          <a:bodyPr/>
          <a:lstStyle/>
          <a:p>
            <a:pPr eaLnBrk="1" hangingPunct="1"/>
            <a:r>
              <a:rPr lang="en-US" dirty="0"/>
              <a:t>Greenhouse gases act like glass in a greenhouse, allowing visible-light energy to enter the atmosphere but preventing heat energy from escaping.</a:t>
            </a:r>
          </a:p>
          <a:p>
            <a:pPr eaLnBrk="1" hangingPunct="1"/>
            <a:r>
              <a:rPr lang="en-US" dirty="0"/>
              <a:t>Outgoing heat is trapped by greenhouse gases such as CO</a:t>
            </a:r>
            <a:r>
              <a:rPr lang="en-US" baseline="-25000" dirty="0"/>
              <a:t>2</a:t>
            </a:r>
            <a:r>
              <a:rPr lang="en-US" dirty="0"/>
              <a:t>.</a:t>
            </a:r>
          </a:p>
        </p:txBody>
      </p:sp>
      <p:pic>
        <p:nvPicPr>
          <p:cNvPr id="7" name="Picture 6" descr="08_01_Figure.jpg"/>
          <p:cNvPicPr>
            <a:picLocks noChangeAspect="1"/>
          </p:cNvPicPr>
          <p:nvPr/>
        </p:nvPicPr>
        <p:blipFill rotWithShape="1">
          <a:blip r:embed="rId2">
            <a:extLst>
              <a:ext uri="{28A0092B-C50C-407E-A947-70E740481C1C}">
                <a14:useLocalDpi xmlns:a14="http://schemas.microsoft.com/office/drawing/2010/main" val="0"/>
              </a:ext>
            </a:extLst>
          </a:blip>
          <a:srcRect b="2692"/>
          <a:stretch/>
        </p:blipFill>
        <p:spPr>
          <a:xfrm>
            <a:off x="5163678" y="818444"/>
            <a:ext cx="3359434" cy="365477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8013" cy="466344"/>
          </a:xfrm>
        </p:spPr>
        <p:txBody>
          <a:bodyPr/>
          <a:lstStyle/>
          <a:p>
            <a:pPr eaLnBrk="1" hangingPunct="1"/>
            <a:r>
              <a:rPr lang="en-US" dirty="0"/>
              <a:t>Limiting Reactant and Percent Yield: Gram to Gram</a:t>
            </a:r>
          </a:p>
        </p:txBody>
      </p:sp>
      <p:sp>
        <p:nvSpPr>
          <p:cNvPr id="31748" name="TextBox 3"/>
          <p:cNvSpPr txBox="1">
            <a:spLocks noChangeArrowheads="1"/>
          </p:cNvSpPr>
          <p:nvPr/>
        </p:nvSpPr>
        <p:spPr bwMode="auto">
          <a:xfrm>
            <a:off x="778651" y="763588"/>
            <a:ext cx="5932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Na(</a:t>
            </a:r>
            <a:r>
              <a:rPr lang="en-US" sz="2400" i="1"/>
              <a:t>s</a:t>
            </a:r>
            <a:r>
              <a:rPr lang="en-US" sz="2400"/>
              <a:t>) + Cl</a:t>
            </a:r>
            <a:r>
              <a:rPr lang="en-US" sz="2400" baseline="-25000"/>
              <a:t>2</a:t>
            </a:r>
            <a:r>
              <a:rPr lang="en-US" sz="2400"/>
              <a:t>(</a:t>
            </a:r>
            <a:r>
              <a:rPr lang="en-US" sz="2400" i="1"/>
              <a:t>g</a:t>
            </a:r>
            <a:r>
              <a:rPr lang="en-US" sz="2400"/>
              <a:t>) </a:t>
            </a:r>
            <a:r>
              <a:rPr lang="en-US" sz="2400">
                <a:sym typeface="Wingdings" charset="0"/>
              </a:rPr>
              <a:t> 2 NaCl(</a:t>
            </a:r>
            <a:r>
              <a:rPr lang="en-US" sz="2400" i="1">
                <a:sym typeface="Wingdings" charset="0"/>
              </a:rPr>
              <a:t>s</a:t>
            </a:r>
            <a:r>
              <a:rPr lang="en-US" sz="2400">
                <a:sym typeface="Wingdings" charset="0"/>
              </a:rPr>
              <a:t>)</a:t>
            </a:r>
            <a:br>
              <a:rPr lang="en-US" sz="2400">
                <a:sym typeface="Wingdings" charset="0"/>
              </a:rPr>
            </a:br>
            <a:r>
              <a:rPr lang="en-US" sz="2400"/>
              <a:t>Given (</a:t>
            </a:r>
            <a:r>
              <a:rPr lang="en-US" sz="2400" b="1" i="1"/>
              <a:t>grams</a:t>
            </a:r>
            <a:r>
              <a:rPr lang="en-US" sz="2400"/>
              <a:t>): 53.2 g Na and 65.8 g Cl</a:t>
            </a:r>
            <a:r>
              <a:rPr lang="en-US" sz="2400" baseline="-25000"/>
              <a:t>2</a:t>
            </a:r>
            <a:r>
              <a:rPr lang="en-US" sz="2400"/>
              <a:t/>
            </a:r>
            <a:br>
              <a:rPr lang="en-US" sz="2400"/>
            </a:br>
            <a:r>
              <a:rPr lang="en-US" sz="2400"/>
              <a:t>Find: limiting reactant and theoretical yield</a:t>
            </a:r>
            <a:br>
              <a:rPr lang="en-US" sz="2400"/>
            </a:br>
            <a:r>
              <a:rPr lang="en-US" sz="2400" b="1">
                <a:solidFill>
                  <a:srgbClr val="FF0000"/>
                </a:solidFill>
              </a:rPr>
              <a:t>SOLUTION:</a:t>
            </a:r>
          </a:p>
          <a:p>
            <a:endParaRPr lang="en-US" sz="2400"/>
          </a:p>
        </p:txBody>
      </p:sp>
      <p:pic>
        <p:nvPicPr>
          <p:cNvPr id="7" name="Picture 6" descr="08_Pg261_UnFigure_2.jpg"/>
          <p:cNvPicPr>
            <a:picLocks noChangeAspect="1"/>
          </p:cNvPicPr>
          <p:nvPr/>
        </p:nvPicPr>
        <p:blipFill rotWithShape="1">
          <a:blip r:embed="rId2">
            <a:extLst>
              <a:ext uri="{28A0092B-C50C-407E-A947-70E740481C1C}">
                <a14:useLocalDpi xmlns:a14="http://schemas.microsoft.com/office/drawing/2010/main" val="0"/>
              </a:ext>
            </a:extLst>
          </a:blip>
          <a:srcRect b="6472"/>
          <a:stretch/>
        </p:blipFill>
        <p:spPr>
          <a:xfrm>
            <a:off x="313267" y="2922694"/>
            <a:ext cx="8534400" cy="265119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0"/>
            <a:ext cx="7958137" cy="466344"/>
          </a:xfrm>
        </p:spPr>
        <p:txBody>
          <a:bodyPr/>
          <a:lstStyle/>
          <a:p>
            <a:pPr eaLnBrk="1" hangingPunct="1"/>
            <a:r>
              <a:rPr lang="en-US"/>
              <a:t>Theoretical Yield and Percent Yield</a:t>
            </a:r>
          </a:p>
        </p:txBody>
      </p:sp>
      <p:sp>
        <p:nvSpPr>
          <p:cNvPr id="32771" name="Content Placeholder 2"/>
          <p:cNvSpPr>
            <a:spLocks noGrp="1"/>
          </p:cNvSpPr>
          <p:nvPr>
            <p:ph idx="1"/>
          </p:nvPr>
        </p:nvSpPr>
        <p:spPr>
          <a:xfrm>
            <a:off x="434975" y="2062163"/>
            <a:ext cx="8218488" cy="1952625"/>
          </a:xfrm>
        </p:spPr>
        <p:txBody>
          <a:bodyPr/>
          <a:lstStyle/>
          <a:p>
            <a:pPr eaLnBrk="1" hangingPunct="1"/>
            <a:r>
              <a:rPr lang="en-US" sz="2900"/>
              <a:t>The actual yield is usually less than the theoretical yield because at least a small amount of product is lost or does not form during a reaction.</a:t>
            </a:r>
          </a:p>
        </p:txBody>
      </p:sp>
      <p:sp>
        <p:nvSpPr>
          <p:cNvPr id="32773" name="TextBox 3"/>
          <p:cNvSpPr txBox="1">
            <a:spLocks noChangeArrowheads="1"/>
          </p:cNvSpPr>
          <p:nvPr/>
        </p:nvSpPr>
        <p:spPr bwMode="auto">
          <a:xfrm>
            <a:off x="839788" y="688975"/>
            <a:ext cx="5624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Na(</a:t>
            </a:r>
            <a:r>
              <a:rPr lang="en-US" sz="2400" i="1"/>
              <a:t>s</a:t>
            </a:r>
            <a:r>
              <a:rPr lang="en-US" sz="2400"/>
              <a:t>) + Cl</a:t>
            </a:r>
            <a:r>
              <a:rPr lang="en-US" sz="2400" baseline="-25000"/>
              <a:t>2</a:t>
            </a:r>
            <a:r>
              <a:rPr lang="en-US" sz="2400"/>
              <a:t>(</a:t>
            </a:r>
            <a:r>
              <a:rPr lang="en-US" sz="2400" i="1"/>
              <a:t>g</a:t>
            </a:r>
            <a:r>
              <a:rPr lang="en-US" sz="2400"/>
              <a:t>) </a:t>
            </a:r>
            <a:r>
              <a:rPr lang="en-US" sz="2400">
                <a:sym typeface="Wingdings" charset="0"/>
              </a:rPr>
              <a:t> 2 NaCl(</a:t>
            </a:r>
            <a:r>
              <a:rPr lang="en-US" sz="2400" i="1">
                <a:sym typeface="Wingdings" charset="0"/>
              </a:rPr>
              <a:t>s</a:t>
            </a:r>
            <a:r>
              <a:rPr lang="en-US" sz="2400">
                <a:sym typeface="Wingdings" charset="0"/>
              </a:rPr>
              <a:t>)</a:t>
            </a:r>
            <a:br>
              <a:rPr lang="en-US" sz="2400">
                <a:sym typeface="Wingdings" charset="0"/>
              </a:rPr>
            </a:br>
            <a:r>
              <a:rPr lang="en-US" sz="2400"/>
              <a:t>Given (</a:t>
            </a:r>
            <a:r>
              <a:rPr lang="en-US" sz="2400" b="1" i="1"/>
              <a:t>grams</a:t>
            </a:r>
            <a:r>
              <a:rPr lang="en-US" sz="2400"/>
              <a:t>): actual yield 86.4 g NaCl</a:t>
            </a:r>
            <a:br>
              <a:rPr lang="en-US" sz="2400"/>
            </a:br>
            <a:r>
              <a:rPr lang="en-US" sz="2400"/>
              <a:t>Find: percent yield</a:t>
            </a:r>
          </a:p>
        </p:txBody>
      </p:sp>
      <p:pic>
        <p:nvPicPr>
          <p:cNvPr id="8" name="Picture 7" descr="ch8_pg262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33" y="4645087"/>
            <a:ext cx="8537224" cy="69934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073450" cy="466344"/>
          </a:xfrm>
        </p:spPr>
        <p:txBody>
          <a:bodyPr/>
          <a:lstStyle/>
          <a:p>
            <a:pPr eaLnBrk="1" hangingPunct="1"/>
            <a:r>
              <a:rPr lang="en-US"/>
              <a:t>Limiting Reactant and Percent Yield: Gram to Gram</a:t>
            </a:r>
          </a:p>
        </p:txBody>
      </p:sp>
      <p:sp>
        <p:nvSpPr>
          <p:cNvPr id="33796" name="TextBox 3"/>
          <p:cNvSpPr txBox="1">
            <a:spLocks noChangeArrowheads="1"/>
          </p:cNvSpPr>
          <p:nvPr/>
        </p:nvSpPr>
        <p:spPr bwMode="auto">
          <a:xfrm>
            <a:off x="742950" y="560388"/>
            <a:ext cx="67738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8.6: Cu</a:t>
            </a:r>
            <a:r>
              <a:rPr lang="en-US" sz="2400" baseline="-25000"/>
              <a:t>2</a:t>
            </a:r>
            <a:r>
              <a:rPr lang="en-US" sz="2400"/>
              <a:t>O(</a:t>
            </a:r>
            <a:r>
              <a:rPr lang="en-US" sz="2400" i="1"/>
              <a:t>s</a:t>
            </a:r>
            <a:r>
              <a:rPr lang="en-US" sz="2400"/>
              <a:t>) + C(</a:t>
            </a:r>
            <a:r>
              <a:rPr lang="en-US" sz="2400" i="1"/>
              <a:t>s</a:t>
            </a:r>
            <a:r>
              <a:rPr lang="en-US" sz="2400"/>
              <a:t>) </a:t>
            </a:r>
            <a:r>
              <a:rPr lang="en-US" sz="2400">
                <a:sym typeface="Wingdings" charset="0"/>
              </a:rPr>
              <a:t> 2 Cu(</a:t>
            </a:r>
            <a:r>
              <a:rPr lang="en-US" sz="2400" i="1">
                <a:sym typeface="Wingdings" charset="0"/>
              </a:rPr>
              <a:t>s</a:t>
            </a:r>
            <a:r>
              <a:rPr lang="en-US" sz="2400">
                <a:sym typeface="Wingdings" charset="0"/>
              </a:rPr>
              <a:t>) + CO(</a:t>
            </a:r>
            <a:r>
              <a:rPr lang="en-US" sz="2400" i="1">
                <a:sym typeface="Wingdings" charset="0"/>
              </a:rPr>
              <a:t>g</a:t>
            </a:r>
            <a:r>
              <a:rPr lang="en-US" sz="2400">
                <a:sym typeface="Wingdings" charset="0"/>
              </a:rPr>
              <a:t>)</a:t>
            </a:r>
            <a:br>
              <a:rPr lang="en-US" sz="2400">
                <a:sym typeface="Wingdings" charset="0"/>
              </a:rPr>
            </a:br>
            <a:r>
              <a:rPr lang="en-US" sz="2400"/>
              <a:t>Given (</a:t>
            </a:r>
            <a:r>
              <a:rPr lang="en-US" sz="2400" b="1" i="1"/>
              <a:t>grams</a:t>
            </a:r>
            <a:r>
              <a:rPr lang="en-US" sz="2400"/>
              <a:t>): 11.5 g Cu</a:t>
            </a:r>
            <a:r>
              <a:rPr lang="en-US" sz="2400" baseline="-25000"/>
              <a:t>2</a:t>
            </a:r>
            <a:r>
              <a:rPr lang="en-US" sz="2400"/>
              <a:t>O and 114.5 g C</a:t>
            </a:r>
            <a:br>
              <a:rPr lang="en-US" sz="2400"/>
            </a:br>
            <a:r>
              <a:rPr lang="en-US" sz="2400"/>
              <a:t>Find: limiting reactant and theoretical yield</a:t>
            </a:r>
            <a:br>
              <a:rPr lang="en-US" sz="2400"/>
            </a:br>
            <a:r>
              <a:rPr lang="en-US" sz="2400" b="1">
                <a:solidFill>
                  <a:srgbClr val="FF0000"/>
                </a:solidFill>
              </a:rPr>
              <a:t>SOLUTION MAP:</a:t>
            </a:r>
          </a:p>
        </p:txBody>
      </p:sp>
      <p:pic>
        <p:nvPicPr>
          <p:cNvPr id="7" name="Picture 6" descr="08_Pg263_UnFigure.jpg"/>
          <p:cNvPicPr>
            <a:picLocks noChangeAspect="1"/>
          </p:cNvPicPr>
          <p:nvPr/>
        </p:nvPicPr>
        <p:blipFill rotWithShape="1">
          <a:blip r:embed="rId2">
            <a:extLst>
              <a:ext uri="{28A0092B-C50C-407E-A947-70E740481C1C}">
                <a14:useLocalDpi xmlns:a14="http://schemas.microsoft.com/office/drawing/2010/main" val="0"/>
              </a:ext>
            </a:extLst>
          </a:blip>
          <a:srcRect b="4843"/>
          <a:stretch/>
        </p:blipFill>
        <p:spPr>
          <a:xfrm>
            <a:off x="299156" y="2527244"/>
            <a:ext cx="8534400" cy="330064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8012" cy="466344"/>
          </a:xfrm>
        </p:spPr>
        <p:txBody>
          <a:bodyPr/>
          <a:lstStyle/>
          <a:p>
            <a:pPr eaLnBrk="1" hangingPunct="1"/>
            <a:r>
              <a:rPr lang="en-US"/>
              <a:t>Relationships Used </a:t>
            </a:r>
          </a:p>
        </p:txBody>
      </p:sp>
      <p:sp>
        <p:nvSpPr>
          <p:cNvPr id="34820" name="TextBox 3"/>
          <p:cNvSpPr txBox="1">
            <a:spLocks noChangeArrowheads="1"/>
          </p:cNvSpPr>
          <p:nvPr/>
        </p:nvSpPr>
        <p:spPr bwMode="auto">
          <a:xfrm>
            <a:off x="568325" y="623888"/>
            <a:ext cx="77692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pPr marL="342900" indent="-342900">
              <a:buFont typeface="Arial" charset="0"/>
              <a:buChar char="•"/>
            </a:pPr>
            <a:r>
              <a:rPr lang="en-US" sz="2400" dirty="0"/>
              <a:t>The main conversion factors are the stoichiometric relationships between moles of each reactant and moles of copper. </a:t>
            </a:r>
          </a:p>
          <a:p>
            <a:pPr marL="342900" indent="-342900">
              <a:buFont typeface="Arial" charset="0"/>
              <a:buChar char="•"/>
            </a:pPr>
            <a:r>
              <a:rPr lang="en-US" sz="2400" dirty="0"/>
              <a:t>The other conversion factors are the molar masses of copper(I) oxide, carbon, and copper.</a:t>
            </a:r>
          </a:p>
        </p:txBody>
      </p:sp>
      <p:sp>
        <p:nvSpPr>
          <p:cNvPr id="2" name="Rectangle 1"/>
          <p:cNvSpPr/>
          <p:nvPr/>
        </p:nvSpPr>
        <p:spPr>
          <a:xfrm>
            <a:off x="2102554" y="3148506"/>
            <a:ext cx="5362223" cy="1938992"/>
          </a:xfrm>
          <a:prstGeom prst="rect">
            <a:avLst/>
          </a:prstGeom>
        </p:spPr>
        <p:txBody>
          <a:bodyPr wrap="square">
            <a:spAutoFit/>
          </a:bodyPr>
          <a:lstStyle/>
          <a:p>
            <a:r>
              <a:rPr lang="pt-BR" dirty="0"/>
              <a:t>1 mol </a:t>
            </a:r>
            <a:r>
              <a:rPr lang="pt-BR" dirty="0" smtClean="0"/>
              <a:t>Cu</a:t>
            </a:r>
            <a:r>
              <a:rPr lang="pt-BR" baseline="-25000" dirty="0" smtClean="0"/>
              <a:t>2</a:t>
            </a:r>
            <a:r>
              <a:rPr lang="pt-BR" dirty="0" smtClean="0"/>
              <a:t>O : 2 </a:t>
            </a:r>
            <a:r>
              <a:rPr lang="pt-BR" dirty="0"/>
              <a:t>mol Cu</a:t>
            </a:r>
          </a:p>
          <a:p>
            <a:r>
              <a:rPr lang="es-ES_tradnl" dirty="0"/>
              <a:t>1 mol </a:t>
            </a:r>
            <a:r>
              <a:rPr lang="es-ES_tradnl" dirty="0" smtClean="0"/>
              <a:t>C : 2 </a:t>
            </a:r>
            <a:r>
              <a:rPr lang="es-ES_tradnl" dirty="0"/>
              <a:t>mol Cu</a:t>
            </a:r>
          </a:p>
          <a:p>
            <a:r>
              <a:rPr lang="es-ES_tradnl" dirty="0"/>
              <a:t>Molar </a:t>
            </a:r>
            <a:r>
              <a:rPr lang="es-ES_tradnl" dirty="0" err="1"/>
              <a:t>mass</a:t>
            </a:r>
            <a:r>
              <a:rPr lang="es-ES_tradnl" dirty="0"/>
              <a:t> Cu</a:t>
            </a:r>
            <a:r>
              <a:rPr lang="es-ES_tradnl" baseline="-25000" dirty="0"/>
              <a:t>2</a:t>
            </a:r>
            <a:r>
              <a:rPr lang="es-ES_tradnl" dirty="0"/>
              <a:t>O = 143.10 g/mol</a:t>
            </a:r>
          </a:p>
          <a:p>
            <a:r>
              <a:rPr lang="es-ES_tradnl" dirty="0"/>
              <a:t>Molar </a:t>
            </a:r>
            <a:r>
              <a:rPr lang="es-ES_tradnl" dirty="0" err="1"/>
              <a:t>mass</a:t>
            </a:r>
            <a:r>
              <a:rPr lang="es-ES_tradnl" dirty="0"/>
              <a:t> C = 12.01 g/mol</a:t>
            </a:r>
          </a:p>
          <a:p>
            <a:r>
              <a:rPr lang="es-ES_tradnl" dirty="0"/>
              <a:t>Molar </a:t>
            </a:r>
            <a:r>
              <a:rPr lang="es-ES_tradnl" dirty="0" err="1"/>
              <a:t>mass</a:t>
            </a:r>
            <a:r>
              <a:rPr lang="es-ES_tradnl" dirty="0"/>
              <a:t> Cu = 63.55 g/mol</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7799894" cy="466344"/>
          </a:xfrm>
        </p:spPr>
        <p:txBody>
          <a:bodyPr/>
          <a:lstStyle/>
          <a:p>
            <a:pPr eaLnBrk="1" hangingPunct="1"/>
            <a:r>
              <a:rPr lang="en-US"/>
              <a:t>Limiting Reactant and Percent Yield: Gram to Gram</a:t>
            </a:r>
          </a:p>
        </p:txBody>
      </p:sp>
      <p:sp>
        <p:nvSpPr>
          <p:cNvPr id="35844" name="TextBox 3"/>
          <p:cNvSpPr txBox="1">
            <a:spLocks noChangeArrowheads="1"/>
          </p:cNvSpPr>
          <p:nvPr/>
        </p:nvSpPr>
        <p:spPr bwMode="auto">
          <a:xfrm>
            <a:off x="936625" y="677863"/>
            <a:ext cx="6773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dirty="0"/>
              <a:t>Example 8.6: Cu</a:t>
            </a:r>
            <a:r>
              <a:rPr lang="en-US" sz="2400" baseline="-25000" dirty="0"/>
              <a:t>2</a:t>
            </a:r>
            <a:r>
              <a:rPr lang="en-US" sz="2400" dirty="0"/>
              <a:t>O(</a:t>
            </a:r>
            <a:r>
              <a:rPr lang="en-US" sz="2400" i="1" dirty="0"/>
              <a:t>s</a:t>
            </a:r>
            <a:r>
              <a:rPr lang="en-US" sz="2400" dirty="0"/>
              <a:t>) + C(</a:t>
            </a:r>
            <a:r>
              <a:rPr lang="en-US" sz="2400" i="1" dirty="0"/>
              <a:t>s</a:t>
            </a:r>
            <a:r>
              <a:rPr lang="en-US" sz="2400" dirty="0"/>
              <a:t>) </a:t>
            </a:r>
            <a:r>
              <a:rPr lang="en-US" sz="2400" dirty="0">
                <a:sym typeface="Wingdings" charset="0"/>
              </a:rPr>
              <a:t> 2 Cu(</a:t>
            </a:r>
            <a:r>
              <a:rPr lang="en-US" sz="2400" i="1" dirty="0">
                <a:sym typeface="Wingdings" charset="0"/>
              </a:rPr>
              <a:t>s</a:t>
            </a:r>
            <a:r>
              <a:rPr lang="en-US" sz="2400" dirty="0">
                <a:sym typeface="Wingdings" charset="0"/>
              </a:rPr>
              <a:t>) + CO(</a:t>
            </a:r>
            <a:r>
              <a:rPr lang="en-US" sz="2400" i="1" dirty="0">
                <a:sym typeface="Wingdings" charset="0"/>
              </a:rPr>
              <a:t>g</a:t>
            </a:r>
            <a:r>
              <a:rPr lang="en-US" sz="2400" dirty="0">
                <a:sym typeface="Wingdings" charset="0"/>
              </a:rPr>
              <a:t>)</a:t>
            </a:r>
            <a:br>
              <a:rPr lang="en-US" sz="2400" dirty="0">
                <a:sym typeface="Wingdings" charset="0"/>
              </a:rPr>
            </a:br>
            <a:r>
              <a:rPr lang="en-US" sz="2400" dirty="0"/>
              <a:t>Given (</a:t>
            </a:r>
            <a:r>
              <a:rPr lang="en-US" sz="2400" b="1" i="1" dirty="0"/>
              <a:t>grams</a:t>
            </a:r>
            <a:r>
              <a:rPr lang="en-US" sz="2400" dirty="0"/>
              <a:t>): 11.5 g Cu</a:t>
            </a:r>
            <a:r>
              <a:rPr lang="en-US" sz="2400" baseline="-25000" dirty="0"/>
              <a:t>2</a:t>
            </a:r>
            <a:r>
              <a:rPr lang="en-US" sz="2400" dirty="0"/>
              <a:t>O and 114.5 g C</a:t>
            </a:r>
            <a:br>
              <a:rPr lang="en-US" sz="2400" dirty="0"/>
            </a:br>
            <a:r>
              <a:rPr lang="en-US" sz="2400" dirty="0"/>
              <a:t>Find: limiting reactant and theoretical yield</a:t>
            </a:r>
            <a:br>
              <a:rPr lang="en-US" sz="2400" dirty="0"/>
            </a:br>
            <a:r>
              <a:rPr lang="en-US" sz="2400" b="1" dirty="0">
                <a:solidFill>
                  <a:srgbClr val="FF0000"/>
                </a:solidFill>
              </a:rPr>
              <a:t>SOLUTION:</a:t>
            </a:r>
            <a:endParaRPr lang="en-US" sz="2400" dirty="0"/>
          </a:p>
        </p:txBody>
      </p:sp>
      <p:pic>
        <p:nvPicPr>
          <p:cNvPr id="7" name="Picture 6" descr="08_Pg264_UnFigure.jpg"/>
          <p:cNvPicPr>
            <a:picLocks noChangeAspect="1"/>
          </p:cNvPicPr>
          <p:nvPr/>
        </p:nvPicPr>
        <p:blipFill rotWithShape="1">
          <a:blip r:embed="rId2">
            <a:extLst>
              <a:ext uri="{28A0092B-C50C-407E-A947-70E740481C1C}">
                <a14:useLocalDpi xmlns:a14="http://schemas.microsoft.com/office/drawing/2010/main" val="0"/>
              </a:ext>
            </a:extLst>
          </a:blip>
          <a:srcRect b="6697"/>
          <a:stretch/>
        </p:blipFill>
        <p:spPr>
          <a:xfrm>
            <a:off x="285044" y="2913549"/>
            <a:ext cx="8534400" cy="246278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
            <a:ext cx="5051425" cy="466344"/>
          </a:xfrm>
        </p:spPr>
        <p:txBody>
          <a:bodyPr/>
          <a:lstStyle/>
          <a:p>
            <a:pPr eaLnBrk="1" hangingPunct="1"/>
            <a:r>
              <a:rPr lang="en-US"/>
              <a:t>Actual Yield and Percent Yield</a:t>
            </a:r>
          </a:p>
        </p:txBody>
      </p:sp>
      <p:sp>
        <p:nvSpPr>
          <p:cNvPr id="36868" name="TextBox 3"/>
          <p:cNvSpPr txBox="1">
            <a:spLocks noChangeArrowheads="1"/>
          </p:cNvSpPr>
          <p:nvPr/>
        </p:nvSpPr>
        <p:spPr bwMode="auto">
          <a:xfrm>
            <a:off x="817563" y="549275"/>
            <a:ext cx="6773862"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8.6: Cu</a:t>
            </a:r>
            <a:r>
              <a:rPr lang="en-US" sz="2400" baseline="-25000"/>
              <a:t>2</a:t>
            </a:r>
            <a:r>
              <a:rPr lang="en-US" sz="2400"/>
              <a:t>O(</a:t>
            </a:r>
            <a:r>
              <a:rPr lang="en-US" sz="2400" i="1"/>
              <a:t>s</a:t>
            </a:r>
            <a:r>
              <a:rPr lang="en-US" sz="2400"/>
              <a:t>) + C(</a:t>
            </a:r>
            <a:r>
              <a:rPr lang="en-US" sz="2400" i="1"/>
              <a:t>s</a:t>
            </a:r>
            <a:r>
              <a:rPr lang="en-US" sz="2400"/>
              <a:t>) </a:t>
            </a:r>
            <a:r>
              <a:rPr lang="en-US" sz="2400">
                <a:sym typeface="Wingdings" charset="0"/>
              </a:rPr>
              <a:t> 2 Cu(</a:t>
            </a:r>
            <a:r>
              <a:rPr lang="en-US" sz="2400" i="1">
                <a:sym typeface="Wingdings" charset="0"/>
              </a:rPr>
              <a:t>s</a:t>
            </a:r>
            <a:r>
              <a:rPr lang="en-US" sz="2400">
                <a:sym typeface="Wingdings" charset="0"/>
              </a:rPr>
              <a:t>) + CO(</a:t>
            </a:r>
            <a:r>
              <a:rPr lang="en-US" sz="2400" i="1">
                <a:sym typeface="Wingdings" charset="0"/>
              </a:rPr>
              <a:t>g</a:t>
            </a:r>
            <a:r>
              <a:rPr lang="en-US" sz="2400">
                <a:sym typeface="Wingdings" charset="0"/>
              </a:rPr>
              <a:t>)</a:t>
            </a:r>
            <a:br>
              <a:rPr lang="en-US" sz="2400">
                <a:sym typeface="Wingdings" charset="0"/>
              </a:rPr>
            </a:br>
            <a:r>
              <a:rPr lang="en-US" sz="2400"/>
              <a:t>Given (</a:t>
            </a:r>
            <a:r>
              <a:rPr lang="en-US" sz="2400" b="1" i="1"/>
              <a:t>grams</a:t>
            </a:r>
            <a:r>
              <a:rPr lang="en-US" sz="2400"/>
              <a:t>): actual yield 87.4 g Cu	 </a:t>
            </a:r>
            <a:br>
              <a:rPr lang="en-US" sz="2400"/>
            </a:br>
            <a:r>
              <a:rPr lang="en-US" sz="2400"/>
              <a:t>Find: percent yield</a:t>
            </a:r>
            <a:r>
              <a:rPr lang="en-US" sz="2400" b="1">
                <a:solidFill>
                  <a:srgbClr val="FF0000"/>
                </a:solidFill>
              </a:rPr>
              <a:t/>
            </a:r>
            <a:br>
              <a:rPr lang="en-US" sz="2400" b="1">
                <a:solidFill>
                  <a:srgbClr val="FF0000"/>
                </a:solidFill>
              </a:rPr>
            </a:br>
            <a:r>
              <a:rPr lang="en-US" sz="2400" b="1">
                <a:solidFill>
                  <a:srgbClr val="FF0000"/>
                </a:solidFill>
              </a:rPr>
              <a:t>SOLUTION:</a:t>
            </a:r>
          </a:p>
        </p:txBody>
      </p:sp>
      <p:pic>
        <p:nvPicPr>
          <p:cNvPr id="7" name="Picture 6" descr="ch8_pg264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89" y="2651752"/>
            <a:ext cx="8452556" cy="322479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73736"/>
            <a:ext cx="8002587" cy="466344"/>
          </a:xfrm>
        </p:spPr>
        <p:txBody>
          <a:bodyPr/>
          <a:lstStyle/>
          <a:p>
            <a:pPr eaLnBrk="1" hangingPunct="1"/>
            <a:r>
              <a:rPr lang="en-US" dirty="0"/>
              <a:t>Enthalpy: A Measure of the Heat Evolved or Absorbed in a Reaction </a:t>
            </a:r>
          </a:p>
        </p:txBody>
      </p:sp>
      <p:sp>
        <p:nvSpPr>
          <p:cNvPr id="3" name="Content Placeholder 2"/>
          <p:cNvSpPr>
            <a:spLocks noGrp="1"/>
          </p:cNvSpPr>
          <p:nvPr>
            <p:ph idx="1"/>
          </p:nvPr>
        </p:nvSpPr>
        <p:spPr/>
        <p:txBody>
          <a:bodyPr>
            <a:normAutofit fontScale="92500"/>
          </a:bodyPr>
          <a:lstStyle/>
          <a:p>
            <a:pPr eaLnBrk="1" hangingPunct="1">
              <a:lnSpc>
                <a:spcPct val="90000"/>
              </a:lnSpc>
              <a:defRPr/>
            </a:pPr>
            <a:r>
              <a:rPr lang="en-US"/>
              <a:t>Chemical reactions can be </a:t>
            </a:r>
            <a:r>
              <a:rPr lang="en-US" i="1"/>
              <a:t>exothermic</a:t>
            </a:r>
            <a:r>
              <a:rPr lang="en-US"/>
              <a:t> (they </a:t>
            </a:r>
            <a:r>
              <a:rPr lang="en-US" i="1"/>
              <a:t>emit</a:t>
            </a:r>
            <a:r>
              <a:rPr lang="en-US"/>
              <a:t> thermal energy when they occur).</a:t>
            </a:r>
          </a:p>
          <a:p>
            <a:pPr eaLnBrk="1" hangingPunct="1">
              <a:lnSpc>
                <a:spcPct val="90000"/>
              </a:lnSpc>
              <a:defRPr/>
            </a:pPr>
            <a:r>
              <a:rPr lang="en-US"/>
              <a:t>Chemical reactions can be</a:t>
            </a:r>
            <a:r>
              <a:rPr lang="en-US" i="1"/>
              <a:t> endothermic</a:t>
            </a:r>
            <a:r>
              <a:rPr lang="en-US"/>
              <a:t> (they </a:t>
            </a:r>
            <a:r>
              <a:rPr lang="en-US" i="1"/>
              <a:t>absorb</a:t>
            </a:r>
            <a:r>
              <a:rPr lang="en-US"/>
              <a:t> thermal energy when they occur). </a:t>
            </a:r>
          </a:p>
          <a:p>
            <a:pPr eaLnBrk="1" hangingPunct="1">
              <a:lnSpc>
                <a:spcPct val="90000"/>
              </a:lnSpc>
              <a:defRPr/>
            </a:pPr>
            <a:r>
              <a:rPr lang="en-US"/>
              <a:t>The </a:t>
            </a:r>
            <a:r>
              <a:rPr lang="en-US" i="1"/>
              <a:t>amount</a:t>
            </a:r>
            <a:r>
              <a:rPr lang="en-US"/>
              <a:t> of thermal energy emitted or absorbed by a chemical reaction, under conditions of constant pressure (which are common for most everyday reactions), can be quantified with a function called </a:t>
            </a:r>
            <a:r>
              <a:rPr lang="en-US" b="1"/>
              <a:t>enthalpy</a:t>
            </a:r>
            <a:r>
              <a:rPr lang="en-US"/>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p:txBody>
          <a:bodyPr/>
          <a:lstStyle/>
          <a:p>
            <a:pPr eaLnBrk="1" hangingPunct="1"/>
            <a:r>
              <a:rPr lang="en-US"/>
              <a:t>We define the </a:t>
            </a:r>
            <a:r>
              <a:rPr lang="en-US" b="1"/>
              <a:t>enthalpy of reaction</a:t>
            </a:r>
            <a:r>
              <a:rPr lang="en-US"/>
              <a:t>, Δ</a:t>
            </a:r>
            <a:r>
              <a:rPr lang="en-US" i="1"/>
              <a:t>H</a:t>
            </a:r>
            <a:r>
              <a:rPr lang="en-US" baseline="-25000"/>
              <a:t>rxn</a:t>
            </a:r>
            <a:r>
              <a:rPr lang="en-US"/>
              <a:t>, as the amount of thermal energy (or heat) that flows when a reaction occurs at constant pressure. </a:t>
            </a:r>
          </a:p>
        </p:txBody>
      </p:sp>
      <p:sp>
        <p:nvSpPr>
          <p:cNvPr id="7" name="Title 1"/>
          <p:cNvSpPr txBox="1">
            <a:spLocks/>
          </p:cNvSpPr>
          <p:nvPr/>
        </p:nvSpPr>
        <p:spPr bwMode="auto">
          <a:xfrm>
            <a:off x="457200" y="173736"/>
            <a:ext cx="8002587"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Enthalpy: A Measure of the Heat Evolved or Absorbed in a Reaction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6559550" cy="466344"/>
          </a:xfrm>
        </p:spPr>
        <p:txBody>
          <a:bodyPr/>
          <a:lstStyle/>
          <a:p>
            <a:pPr eaLnBrk="1" hangingPunct="1"/>
            <a:r>
              <a:rPr lang="en-US"/>
              <a:t>Sign of Δ</a:t>
            </a:r>
            <a:r>
              <a:rPr lang="en-US" i="1"/>
              <a:t>H</a:t>
            </a:r>
            <a:r>
              <a:rPr lang="en-US" baseline="-25000"/>
              <a:t>rxn</a:t>
            </a:r>
            <a:r>
              <a:rPr lang="en-US"/>
              <a:t> </a:t>
            </a:r>
          </a:p>
        </p:txBody>
      </p:sp>
      <p:sp>
        <p:nvSpPr>
          <p:cNvPr id="39939" name="Content Placeholder 2"/>
          <p:cNvSpPr>
            <a:spLocks noGrp="1"/>
          </p:cNvSpPr>
          <p:nvPr>
            <p:ph idx="1"/>
          </p:nvPr>
        </p:nvSpPr>
        <p:spPr>
          <a:xfrm>
            <a:off x="457200" y="1600200"/>
            <a:ext cx="8686800" cy="4525963"/>
          </a:xfrm>
        </p:spPr>
        <p:txBody>
          <a:bodyPr/>
          <a:lstStyle/>
          <a:p>
            <a:pPr eaLnBrk="1" hangingPunct="1"/>
            <a:r>
              <a:rPr lang="en-US"/>
              <a:t>The </a:t>
            </a:r>
            <a:r>
              <a:rPr lang="en-US" i="1"/>
              <a:t>sign</a:t>
            </a:r>
            <a:r>
              <a:rPr lang="en-US"/>
              <a:t> of Δ</a:t>
            </a:r>
            <a:r>
              <a:rPr lang="en-US" i="1"/>
              <a:t>H</a:t>
            </a:r>
            <a:r>
              <a:rPr lang="en-US" baseline="-25000"/>
              <a:t>rxn </a:t>
            </a:r>
            <a:r>
              <a:rPr lang="en-US"/>
              <a:t>(positive or negative) depends on the </a:t>
            </a:r>
            <a:r>
              <a:rPr lang="en-US" i="1"/>
              <a:t>direction</a:t>
            </a:r>
            <a:r>
              <a:rPr lang="en-US"/>
              <a:t> in which thermal energy flows when the reaction occurs. </a:t>
            </a:r>
          </a:p>
          <a:p>
            <a:pPr eaLnBrk="1" hangingPunct="1"/>
            <a:r>
              <a:rPr lang="en-US"/>
              <a:t>Energy flowing </a:t>
            </a:r>
            <a:r>
              <a:rPr lang="en-US" i="1"/>
              <a:t>out</a:t>
            </a:r>
            <a:r>
              <a:rPr lang="en-US"/>
              <a:t> of the chemical system is like a withdrawal and carries a negative sign. </a:t>
            </a:r>
          </a:p>
          <a:p>
            <a:pPr eaLnBrk="1" hangingPunct="1"/>
            <a:r>
              <a:rPr lang="en-US"/>
              <a:t>Energy flowing </a:t>
            </a:r>
            <a:r>
              <a:rPr lang="en-US" i="1"/>
              <a:t>into</a:t>
            </a:r>
            <a:r>
              <a:rPr lang="en-US"/>
              <a:t> the system is like a deposit and carries a positive sign.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6559550" cy="466344"/>
          </a:xfrm>
        </p:spPr>
        <p:txBody>
          <a:bodyPr/>
          <a:lstStyle/>
          <a:p>
            <a:pPr eaLnBrk="1" hangingPunct="1"/>
            <a:r>
              <a:rPr lang="en-US"/>
              <a:t>Exothermic and Endothermic Reactions   </a:t>
            </a:r>
          </a:p>
        </p:txBody>
      </p:sp>
      <p:sp>
        <p:nvSpPr>
          <p:cNvPr id="40963" name="Content Placeholder 2"/>
          <p:cNvSpPr>
            <a:spLocks noGrp="1"/>
          </p:cNvSpPr>
          <p:nvPr>
            <p:ph sz="half" idx="1"/>
          </p:nvPr>
        </p:nvSpPr>
        <p:spPr>
          <a:xfrm>
            <a:off x="360363" y="685800"/>
            <a:ext cx="8229600" cy="1219200"/>
          </a:xfrm>
        </p:spPr>
        <p:txBody>
          <a:bodyPr/>
          <a:lstStyle/>
          <a:p>
            <a:pPr eaLnBrk="1" hangingPunct="1">
              <a:lnSpc>
                <a:spcPct val="90000"/>
              </a:lnSpc>
            </a:pPr>
            <a:r>
              <a:rPr lang="en-US" sz="2600" b="1"/>
              <a:t>(a)</a:t>
            </a:r>
            <a:r>
              <a:rPr lang="en-US" sz="2600"/>
              <a:t> In an exothermic reaction, energy is released into the surroundings. </a:t>
            </a:r>
            <a:r>
              <a:rPr lang="en-US" sz="2600" b="1"/>
              <a:t>(b) </a:t>
            </a:r>
            <a:r>
              <a:rPr lang="en-US" sz="2600"/>
              <a:t>In an endothermic reaction, energy is absorbed from the surroundings.</a:t>
            </a:r>
          </a:p>
        </p:txBody>
      </p:sp>
      <p:pic>
        <p:nvPicPr>
          <p:cNvPr id="8" name="Picture 7" descr="08_03_Figure.jpg"/>
          <p:cNvPicPr>
            <a:picLocks noChangeAspect="1"/>
          </p:cNvPicPr>
          <p:nvPr/>
        </p:nvPicPr>
        <p:blipFill rotWithShape="1">
          <a:blip r:embed="rId2">
            <a:extLst>
              <a:ext uri="{28A0092B-C50C-407E-A947-70E740481C1C}">
                <a14:useLocalDpi xmlns:a14="http://schemas.microsoft.com/office/drawing/2010/main" val="0"/>
              </a:ext>
            </a:extLst>
          </a:blip>
          <a:srcRect b="6179"/>
          <a:stretch/>
        </p:blipFill>
        <p:spPr>
          <a:xfrm>
            <a:off x="313266" y="2878894"/>
            <a:ext cx="8534400" cy="25679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46088" y="0"/>
            <a:ext cx="8062912" cy="465138"/>
          </a:xfrm>
        </p:spPr>
        <p:txBody>
          <a:bodyPr/>
          <a:lstStyle/>
          <a:p>
            <a:pPr eaLnBrk="1" hangingPunct="1"/>
            <a:r>
              <a:rPr lang="en-US" dirty="0"/>
              <a:t>Combustion of Fossil Fuels Produces CO</a:t>
            </a:r>
            <a:r>
              <a:rPr lang="en-US" baseline="-25000" dirty="0"/>
              <a:t>2</a:t>
            </a:r>
            <a:endParaRPr lang="en-US" dirty="0"/>
          </a:p>
        </p:txBody>
      </p:sp>
      <p:sp>
        <p:nvSpPr>
          <p:cNvPr id="5123" name="Content Placeholder 2"/>
          <p:cNvSpPr>
            <a:spLocks noGrp="1"/>
          </p:cNvSpPr>
          <p:nvPr>
            <p:ph idx="1"/>
          </p:nvPr>
        </p:nvSpPr>
        <p:spPr>
          <a:xfrm>
            <a:off x="457200" y="1600200"/>
            <a:ext cx="8570068" cy="4811713"/>
          </a:xfrm>
        </p:spPr>
        <p:txBody>
          <a:bodyPr/>
          <a:lstStyle/>
          <a:p>
            <a:pPr eaLnBrk="1" hangingPunct="1"/>
            <a:r>
              <a:rPr lang="en-US" dirty="0"/>
              <a:t>Consider the combustion of octane (C</a:t>
            </a:r>
            <a:r>
              <a:rPr lang="en-US" baseline="-25000" dirty="0"/>
              <a:t>8</a:t>
            </a:r>
            <a:r>
              <a:rPr lang="en-US" dirty="0"/>
              <a:t>H</a:t>
            </a:r>
            <a:r>
              <a:rPr lang="en-US" baseline="-25000" dirty="0"/>
              <a:t>18</a:t>
            </a:r>
            <a:r>
              <a:rPr lang="en-US"/>
              <a:t>), </a:t>
            </a:r>
            <a:r>
              <a:rPr lang="en-US" smtClean="0"/>
              <a:t/>
            </a:r>
            <a:br>
              <a:rPr lang="en-US" smtClean="0"/>
            </a:br>
            <a:r>
              <a:rPr lang="en-US" smtClean="0"/>
              <a:t>a </a:t>
            </a:r>
            <a:r>
              <a:rPr lang="en-US" dirty="0"/>
              <a:t>component of gasoline:  </a:t>
            </a:r>
          </a:p>
          <a:p>
            <a:pPr algn="ctr" eaLnBrk="1" hangingPunct="1">
              <a:buNone/>
            </a:pPr>
            <a:r>
              <a:rPr lang="en-US" sz="3100" dirty="0"/>
              <a:t>2 C</a:t>
            </a:r>
            <a:r>
              <a:rPr lang="en-US" sz="3100" baseline="-25000" dirty="0"/>
              <a:t>8</a:t>
            </a:r>
            <a:r>
              <a:rPr lang="en-US" sz="3100" dirty="0"/>
              <a:t>H</a:t>
            </a:r>
            <a:r>
              <a:rPr lang="en-US" sz="3100" baseline="-25000" dirty="0"/>
              <a:t>18</a:t>
            </a:r>
            <a:r>
              <a:rPr lang="en-US" sz="3100" dirty="0"/>
              <a:t>(</a:t>
            </a:r>
            <a:r>
              <a:rPr lang="en-US" sz="3100" i="1" dirty="0"/>
              <a:t>l</a:t>
            </a:r>
            <a:r>
              <a:rPr lang="en-US" sz="3100" dirty="0"/>
              <a:t>)</a:t>
            </a:r>
            <a:r>
              <a:rPr lang="en-US" sz="3100" baseline="-25000" dirty="0"/>
              <a:t> </a:t>
            </a:r>
            <a:r>
              <a:rPr lang="en-US" sz="3100" dirty="0"/>
              <a:t>+ 25 O</a:t>
            </a:r>
            <a:r>
              <a:rPr lang="en-US" sz="3100" baseline="-25000" dirty="0"/>
              <a:t>2</a:t>
            </a:r>
            <a:r>
              <a:rPr lang="en-US" sz="3100" dirty="0"/>
              <a:t>(</a:t>
            </a:r>
            <a:r>
              <a:rPr lang="en-US" sz="3100" i="1" dirty="0"/>
              <a:t>g</a:t>
            </a:r>
            <a:r>
              <a:rPr lang="en-US" sz="3100" dirty="0"/>
              <a:t>) </a:t>
            </a:r>
            <a:r>
              <a:rPr lang="en-US" altLang="en-US" sz="2800" dirty="0">
                <a:latin typeface="Arial" pitchFamily="34" charset="0"/>
                <a:ea typeface="ヒラギノ角ゴ Pro W3" pitchFamily="21" charset="-128"/>
                <a:sym typeface="Wingdings" pitchFamily="2" charset="2"/>
              </a:rPr>
              <a:t></a:t>
            </a:r>
            <a:r>
              <a:rPr lang="en-US" sz="3100" baseline="-25000" dirty="0" smtClean="0">
                <a:sym typeface="Wingdings" charset="0"/>
              </a:rPr>
              <a:t> </a:t>
            </a:r>
            <a:r>
              <a:rPr lang="en-US" sz="3100" dirty="0"/>
              <a:t>16 CO</a:t>
            </a:r>
            <a:r>
              <a:rPr lang="en-US" sz="3100" baseline="-25000" dirty="0"/>
              <a:t>2</a:t>
            </a:r>
            <a:r>
              <a:rPr lang="en-US" sz="3100" dirty="0"/>
              <a:t>(</a:t>
            </a:r>
            <a:r>
              <a:rPr lang="en-US" sz="3100" i="1" dirty="0"/>
              <a:t>g</a:t>
            </a:r>
            <a:r>
              <a:rPr lang="en-US" sz="3100" dirty="0"/>
              <a:t>)</a:t>
            </a:r>
            <a:r>
              <a:rPr lang="en-US" sz="3100" baseline="-25000" dirty="0"/>
              <a:t> </a:t>
            </a:r>
            <a:r>
              <a:rPr lang="en-US" sz="3100" dirty="0"/>
              <a:t>+ 18 H</a:t>
            </a:r>
            <a:r>
              <a:rPr lang="en-US" sz="3100" baseline="-25000" dirty="0"/>
              <a:t>2</a:t>
            </a:r>
            <a:r>
              <a:rPr lang="en-US" sz="3100" dirty="0"/>
              <a:t>O(</a:t>
            </a:r>
            <a:r>
              <a:rPr lang="en-US" sz="3100" i="1" dirty="0"/>
              <a:t>g</a:t>
            </a:r>
            <a:r>
              <a:rPr lang="en-US" sz="3100" dirty="0"/>
              <a:t>)</a:t>
            </a:r>
            <a:endParaRPr lang="en-US" sz="3100" b="1" dirty="0"/>
          </a:p>
          <a:p>
            <a:pPr eaLnBrk="1" hangingPunct="1"/>
            <a:endParaRPr lang="en-US" sz="3100" dirty="0"/>
          </a:p>
          <a:p>
            <a:pPr eaLnBrk="1" hangingPunct="1"/>
            <a:r>
              <a:rPr lang="en-US" dirty="0"/>
              <a:t>The balanced chemical equation shows that 16 </a:t>
            </a:r>
            <a:r>
              <a:rPr lang="en-US" dirty="0" err="1"/>
              <a:t>mol</a:t>
            </a:r>
            <a:r>
              <a:rPr lang="en-US" dirty="0"/>
              <a:t> of CO</a:t>
            </a:r>
            <a:r>
              <a:rPr lang="en-US" baseline="-25000" dirty="0"/>
              <a:t>2</a:t>
            </a:r>
            <a:r>
              <a:rPr lang="en-US" dirty="0"/>
              <a:t> are produced for every 2 </a:t>
            </a:r>
            <a:r>
              <a:rPr lang="en-US" dirty="0" err="1"/>
              <a:t>mol</a:t>
            </a:r>
            <a:r>
              <a:rPr lang="en-US" dirty="0"/>
              <a:t> of octane burned. </a:t>
            </a:r>
          </a:p>
          <a:p>
            <a:pPr eaLnBrk="1" hangingPunct="1"/>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6564312" cy="465138"/>
          </a:xfrm>
        </p:spPr>
        <p:txBody>
          <a:bodyPr/>
          <a:lstStyle/>
          <a:p>
            <a:pPr eaLnBrk="1" hangingPunct="1"/>
            <a:r>
              <a:rPr lang="en-US"/>
              <a:t>Sign of Δ</a:t>
            </a:r>
            <a:r>
              <a:rPr lang="en-US" i="1"/>
              <a:t>H</a:t>
            </a:r>
            <a:r>
              <a:rPr lang="en-US" baseline="-25000"/>
              <a:t>rxn</a:t>
            </a:r>
            <a:r>
              <a:rPr lang="en-US"/>
              <a:t> </a:t>
            </a:r>
          </a:p>
        </p:txBody>
      </p:sp>
      <p:sp>
        <p:nvSpPr>
          <p:cNvPr id="41987" name="Content Placeholder 2"/>
          <p:cNvSpPr>
            <a:spLocks noGrp="1"/>
          </p:cNvSpPr>
          <p:nvPr>
            <p:ph idx="1"/>
          </p:nvPr>
        </p:nvSpPr>
        <p:spPr>
          <a:xfrm>
            <a:off x="457200" y="871538"/>
            <a:ext cx="8510588" cy="5254625"/>
          </a:xfrm>
        </p:spPr>
        <p:txBody>
          <a:bodyPr/>
          <a:lstStyle/>
          <a:p>
            <a:pPr eaLnBrk="1" hangingPunct="1">
              <a:lnSpc>
                <a:spcPct val="80000"/>
              </a:lnSpc>
            </a:pPr>
            <a:r>
              <a:rPr lang="en-US" sz="2700" dirty="0"/>
              <a:t>When thermal energy flows out of the reaction and into the surroundings (as in an exothermic reaction), then </a:t>
            </a:r>
            <a:r>
              <a:rPr lang="en-US" sz="2700" dirty="0" err="1"/>
              <a:t>Δ</a:t>
            </a:r>
            <a:r>
              <a:rPr lang="en-US" sz="2700" i="1" dirty="0" err="1"/>
              <a:t>H</a:t>
            </a:r>
            <a:r>
              <a:rPr lang="en-US" sz="2700" baseline="-25000" dirty="0" err="1"/>
              <a:t>rxn</a:t>
            </a:r>
            <a:r>
              <a:rPr lang="en-US" sz="2700" dirty="0"/>
              <a:t> is negative. </a:t>
            </a:r>
          </a:p>
          <a:p>
            <a:pPr eaLnBrk="1" hangingPunct="1">
              <a:lnSpc>
                <a:spcPct val="80000"/>
              </a:lnSpc>
            </a:pPr>
            <a:r>
              <a:rPr lang="en-US" sz="2700" dirty="0"/>
              <a:t>The enthalpy of reaction for the combustion of CH</a:t>
            </a:r>
            <a:r>
              <a:rPr lang="en-US" sz="2700" baseline="-25000" dirty="0"/>
              <a:t>4</a:t>
            </a:r>
            <a:r>
              <a:rPr lang="en-US" sz="2700" dirty="0"/>
              <a:t>, the main component in natural gas, is as follows:</a:t>
            </a:r>
          </a:p>
          <a:p>
            <a:pPr eaLnBrk="1" hangingPunct="1">
              <a:lnSpc>
                <a:spcPct val="80000"/>
              </a:lnSpc>
            </a:pPr>
            <a:endParaRPr lang="en-US" sz="2700" dirty="0" smtClean="0"/>
          </a:p>
          <a:p>
            <a:pPr marL="347663" indent="0" defTabSz="228600" eaLnBrk="1" hangingPunct="1">
              <a:lnSpc>
                <a:spcPct val="80000"/>
              </a:lnSpc>
              <a:buNone/>
            </a:pPr>
            <a:r>
              <a:rPr lang="hr-HR" sz="2800" dirty="0" smtClean="0"/>
              <a:t>CH</a:t>
            </a:r>
            <a:r>
              <a:rPr lang="hr-HR" sz="2800" baseline="-25000" dirty="0" smtClean="0"/>
              <a:t>4</a:t>
            </a:r>
            <a:r>
              <a:rPr lang="hr-HR" sz="2800" dirty="0" smtClean="0"/>
              <a:t>(</a:t>
            </a:r>
            <a:r>
              <a:rPr lang="hr-HR" sz="2800" i="1" dirty="0" smtClean="0"/>
              <a:t>g</a:t>
            </a:r>
            <a:r>
              <a:rPr lang="hr-HR" sz="2800" dirty="0"/>
              <a:t>) + 2 O</a:t>
            </a:r>
            <a:r>
              <a:rPr lang="hr-HR" sz="2800" baseline="-25000" dirty="0"/>
              <a:t>2</a:t>
            </a:r>
            <a:r>
              <a:rPr lang="hr-HR" sz="2800" dirty="0" smtClean="0"/>
              <a:t>(</a:t>
            </a:r>
            <a:r>
              <a:rPr lang="hr-HR" sz="2800" i="1" dirty="0" smtClean="0"/>
              <a:t>g</a:t>
            </a:r>
            <a:r>
              <a:rPr lang="hr-HR" sz="2800" dirty="0" smtClean="0"/>
              <a:t>)</a:t>
            </a:r>
            <a:r>
              <a:rPr lang="en-US" sz="2800" dirty="0">
                <a:sym typeface="Wingdings" charset="0"/>
              </a:rPr>
              <a:t> </a:t>
            </a:r>
            <a:r>
              <a:rPr lang="en-US" altLang="en-US" sz="2800" dirty="0">
                <a:latin typeface="Arial" pitchFamily="34" charset="0"/>
                <a:ea typeface="ヒラギノ角ゴ Pro W3" pitchFamily="21" charset="-128"/>
                <a:sym typeface="Wingdings" pitchFamily="2" charset="2"/>
              </a:rPr>
              <a:t></a:t>
            </a:r>
            <a:r>
              <a:rPr lang="en-US" sz="2800" dirty="0" smtClean="0">
                <a:sym typeface="Wingdings" charset="0"/>
              </a:rPr>
              <a:t> </a:t>
            </a:r>
            <a:r>
              <a:rPr lang="hr-HR" sz="2800" dirty="0" smtClean="0"/>
              <a:t>CO</a:t>
            </a:r>
            <a:r>
              <a:rPr lang="hr-HR" sz="2800" baseline="-25000" dirty="0" smtClean="0"/>
              <a:t>2</a:t>
            </a:r>
            <a:r>
              <a:rPr lang="hr-HR" sz="2800" dirty="0" smtClean="0"/>
              <a:t>(</a:t>
            </a:r>
            <a:r>
              <a:rPr lang="hr-HR" sz="2800" i="1" dirty="0" smtClean="0"/>
              <a:t>g</a:t>
            </a:r>
            <a:r>
              <a:rPr lang="hr-HR" sz="2800" dirty="0"/>
              <a:t>) + 2 </a:t>
            </a:r>
            <a:r>
              <a:rPr lang="hr-HR" sz="2800" dirty="0" smtClean="0"/>
              <a:t>H</a:t>
            </a:r>
            <a:r>
              <a:rPr lang="hr-HR" sz="2800" baseline="-25000" dirty="0" smtClean="0"/>
              <a:t>2</a:t>
            </a:r>
            <a:r>
              <a:rPr lang="hr-HR" sz="2800" dirty="0" smtClean="0"/>
              <a:t>O(</a:t>
            </a:r>
            <a:r>
              <a:rPr lang="hr-HR" sz="2800" i="1" dirty="0" smtClean="0"/>
              <a:t>g</a:t>
            </a:r>
            <a:r>
              <a:rPr lang="hr-HR" sz="2800" dirty="0" smtClean="0"/>
              <a:t>)</a:t>
            </a:r>
            <a:r>
              <a:rPr lang="en-US" sz="2800" dirty="0" smtClean="0"/>
              <a:t/>
            </a:r>
            <a:br>
              <a:rPr lang="en-US" sz="2800" dirty="0" smtClean="0"/>
            </a:br>
            <a:r>
              <a:rPr lang="en-US" sz="2800" dirty="0" smtClean="0"/>
              <a:t>Δ</a:t>
            </a:r>
            <a:r>
              <a:rPr lang="hr-HR" sz="2800" i="1" dirty="0" smtClean="0"/>
              <a:t>H</a:t>
            </a:r>
            <a:r>
              <a:rPr lang="hr-HR" sz="2800" baseline="-25000" dirty="0" smtClean="0"/>
              <a:t>rxn</a:t>
            </a:r>
            <a:r>
              <a:rPr lang="hr-HR" sz="2800" dirty="0" smtClean="0"/>
              <a:t> </a:t>
            </a:r>
            <a:r>
              <a:rPr lang="hr-HR" sz="2800" dirty="0"/>
              <a:t>= </a:t>
            </a:r>
            <a:r>
              <a:rPr lang="en-US" sz="2800" dirty="0" smtClean="0"/>
              <a:t>–</a:t>
            </a:r>
            <a:r>
              <a:rPr lang="hr-HR" sz="2800" dirty="0" smtClean="0"/>
              <a:t>802.3 </a:t>
            </a:r>
            <a:r>
              <a:rPr lang="hr-HR" sz="2800" dirty="0"/>
              <a:t>kJ</a:t>
            </a:r>
            <a:endParaRPr lang="en-US" sz="2700" dirty="0" smtClean="0"/>
          </a:p>
          <a:p>
            <a:pPr eaLnBrk="1" hangingPunct="1">
              <a:lnSpc>
                <a:spcPct val="80000"/>
              </a:lnSpc>
            </a:pPr>
            <a:endParaRPr lang="en-US" sz="2700" dirty="0"/>
          </a:p>
          <a:p>
            <a:pPr eaLnBrk="1" hangingPunct="1">
              <a:lnSpc>
                <a:spcPct val="80000"/>
              </a:lnSpc>
            </a:pPr>
            <a:r>
              <a:rPr lang="en-US" sz="2700" dirty="0" smtClean="0"/>
              <a:t>This </a:t>
            </a:r>
            <a:r>
              <a:rPr lang="en-US" sz="2700" dirty="0"/>
              <a:t>reaction is exothermic and therefore has a negative enthalpy of reaction. </a:t>
            </a:r>
          </a:p>
          <a:p>
            <a:pPr eaLnBrk="1" hangingPunct="1">
              <a:lnSpc>
                <a:spcPct val="80000"/>
              </a:lnSpc>
            </a:pPr>
            <a:r>
              <a:rPr lang="en-US" sz="2700" dirty="0"/>
              <a:t>The magnitude of </a:t>
            </a:r>
            <a:r>
              <a:rPr lang="en-US" sz="2700" dirty="0" err="1"/>
              <a:t>Δ</a:t>
            </a:r>
            <a:r>
              <a:rPr lang="en-US" sz="2700" i="1" dirty="0" err="1"/>
              <a:t>H</a:t>
            </a:r>
            <a:r>
              <a:rPr lang="en-US" sz="2700" baseline="-25000" dirty="0" err="1"/>
              <a:t>rxn</a:t>
            </a:r>
            <a:r>
              <a:rPr lang="en-US" sz="2700" dirty="0"/>
              <a:t> tells us that 802.3 kJ of heat are emitted when 1 </a:t>
            </a:r>
            <a:r>
              <a:rPr lang="en-US" sz="2700" dirty="0" err="1"/>
              <a:t>mol</a:t>
            </a:r>
            <a:r>
              <a:rPr lang="en-US" sz="2700" dirty="0"/>
              <a:t> CH</a:t>
            </a:r>
            <a:r>
              <a:rPr lang="en-US" sz="2700" baseline="-25000" dirty="0"/>
              <a:t>4</a:t>
            </a:r>
            <a:r>
              <a:rPr lang="en-US" sz="2700" dirty="0"/>
              <a:t> reacts with 2 </a:t>
            </a:r>
            <a:r>
              <a:rPr lang="en-US" sz="2700" dirty="0" err="1"/>
              <a:t>mol</a:t>
            </a:r>
            <a:r>
              <a:rPr lang="en-US" sz="2700" dirty="0"/>
              <a:t> O</a:t>
            </a:r>
            <a:r>
              <a:rPr lang="en-US" sz="2700" baseline="-25000" dirty="0"/>
              <a:t>2</a:t>
            </a:r>
            <a:r>
              <a:rPr lang="en-US" sz="2700" dirty="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583362" cy="457200"/>
          </a:xfrm>
        </p:spPr>
        <p:txBody>
          <a:bodyPr>
            <a:normAutofit/>
          </a:bodyPr>
          <a:lstStyle/>
          <a:p>
            <a:pPr eaLnBrk="1" hangingPunct="1"/>
            <a:r>
              <a:rPr lang="en-US" smtClean="0"/>
              <a:t>Sign of Δ</a:t>
            </a:r>
            <a:r>
              <a:rPr lang="en-US" i="1" smtClean="0"/>
              <a:t>H</a:t>
            </a:r>
            <a:r>
              <a:rPr lang="en-US" baseline="-25000" smtClean="0"/>
              <a:t>rxn</a:t>
            </a:r>
            <a:r>
              <a:rPr lang="en-US" smtClean="0"/>
              <a:t> </a:t>
            </a:r>
            <a:endParaRPr lang="en-US"/>
          </a:p>
        </p:txBody>
      </p:sp>
      <p:sp>
        <p:nvSpPr>
          <p:cNvPr id="43011" name="Content Placeholder 2"/>
          <p:cNvSpPr>
            <a:spLocks noGrp="1"/>
          </p:cNvSpPr>
          <p:nvPr>
            <p:ph idx="1"/>
          </p:nvPr>
        </p:nvSpPr>
        <p:spPr/>
        <p:txBody>
          <a:bodyPr/>
          <a:lstStyle/>
          <a:p>
            <a:pPr eaLnBrk="1" hangingPunct="1">
              <a:lnSpc>
                <a:spcPct val="80000"/>
              </a:lnSpc>
            </a:pPr>
            <a:r>
              <a:rPr lang="en-US" sz="2300" dirty="0"/>
              <a:t>When thermal energy flows into the reaction and out of the surroundings (as in an endothermic reaction), then </a:t>
            </a:r>
            <a:r>
              <a:rPr lang="en-US" sz="2300" dirty="0" err="1"/>
              <a:t>Δ</a:t>
            </a:r>
            <a:r>
              <a:rPr lang="en-US" sz="2300" i="1" dirty="0" err="1"/>
              <a:t>H</a:t>
            </a:r>
            <a:r>
              <a:rPr lang="en-US" sz="2300" baseline="-25000" dirty="0" err="1"/>
              <a:t>rxn</a:t>
            </a:r>
            <a:r>
              <a:rPr lang="en-US" sz="2300" dirty="0"/>
              <a:t> is positive. </a:t>
            </a:r>
          </a:p>
          <a:p>
            <a:pPr eaLnBrk="1" hangingPunct="1">
              <a:lnSpc>
                <a:spcPct val="80000"/>
              </a:lnSpc>
            </a:pPr>
            <a:r>
              <a:rPr lang="en-US" sz="2300" dirty="0"/>
              <a:t>The enthalpy of reaction for the reaction between nitrogen and oxygen gas to form nitrogen monoxide is as follows:</a:t>
            </a:r>
          </a:p>
          <a:p>
            <a:pPr eaLnBrk="1" hangingPunct="1">
              <a:lnSpc>
                <a:spcPct val="80000"/>
              </a:lnSpc>
            </a:pPr>
            <a:endParaRPr lang="en-US" sz="2300" dirty="0" smtClean="0"/>
          </a:p>
          <a:p>
            <a:pPr marL="339725" indent="-55563" eaLnBrk="1" hangingPunct="1">
              <a:lnSpc>
                <a:spcPct val="80000"/>
              </a:lnSpc>
              <a:buNone/>
            </a:pPr>
            <a:r>
              <a:rPr lang="hr-HR" sz="2400" smtClean="0"/>
              <a:t>N</a:t>
            </a:r>
            <a:r>
              <a:rPr lang="hr-HR" sz="2400" baseline="-25000" smtClean="0"/>
              <a:t>2</a:t>
            </a:r>
            <a:r>
              <a:rPr lang="hr-HR" sz="2400" smtClean="0"/>
              <a:t>(</a:t>
            </a:r>
            <a:r>
              <a:rPr lang="hr-HR" sz="2400" i="1" smtClean="0"/>
              <a:t>g</a:t>
            </a:r>
            <a:r>
              <a:rPr lang="hr-HR" sz="2400" dirty="0"/>
              <a:t>) + O</a:t>
            </a:r>
            <a:r>
              <a:rPr lang="hr-HR" sz="2400" baseline="-25000" dirty="0"/>
              <a:t>2</a:t>
            </a:r>
            <a:r>
              <a:rPr lang="hr-HR" sz="2400" dirty="0" smtClean="0"/>
              <a:t>(</a:t>
            </a:r>
            <a:r>
              <a:rPr lang="hr-HR" sz="2400" i="1" dirty="0" smtClean="0"/>
              <a:t>g</a:t>
            </a:r>
            <a:r>
              <a:rPr lang="hr-HR" sz="2400" dirty="0" smtClean="0"/>
              <a:t>)</a:t>
            </a:r>
            <a:r>
              <a:rPr lang="en-US" sz="2400" dirty="0">
                <a:sym typeface="Wingdings" charset="0"/>
              </a:rPr>
              <a:t> </a:t>
            </a:r>
            <a:r>
              <a:rPr lang="en-US" altLang="en-US" sz="2400" dirty="0">
                <a:latin typeface="Arial" pitchFamily="34" charset="0"/>
                <a:ea typeface="ヒラギノ角ゴ Pro W3" pitchFamily="21" charset="-128"/>
                <a:sym typeface="Wingdings" pitchFamily="2" charset="2"/>
              </a:rPr>
              <a:t></a:t>
            </a:r>
            <a:r>
              <a:rPr lang="en-US" sz="2400" dirty="0" smtClean="0">
                <a:sym typeface="Wingdings" charset="0"/>
              </a:rPr>
              <a:t> </a:t>
            </a:r>
            <a:r>
              <a:rPr lang="hr-HR" sz="2400" dirty="0" smtClean="0"/>
              <a:t>2 </a:t>
            </a:r>
            <a:r>
              <a:rPr lang="hr-HR" sz="2400" dirty="0"/>
              <a:t>NO</a:t>
            </a:r>
            <a:r>
              <a:rPr lang="hr-HR" sz="2400" dirty="0" smtClean="0"/>
              <a:t>(</a:t>
            </a:r>
            <a:r>
              <a:rPr lang="hr-HR" sz="2400" i="1" dirty="0" smtClean="0"/>
              <a:t>g</a:t>
            </a:r>
            <a:r>
              <a:rPr lang="hr-HR" sz="2400" dirty="0" smtClean="0"/>
              <a:t>)		</a:t>
            </a:r>
            <a:r>
              <a:rPr lang="en-US" sz="2400" dirty="0" err="1" smtClean="0"/>
              <a:t>Δ</a:t>
            </a:r>
            <a:r>
              <a:rPr lang="hr-HR" sz="2400" i="1" dirty="0" smtClean="0"/>
              <a:t>H</a:t>
            </a:r>
            <a:r>
              <a:rPr lang="hr-HR" sz="2400" baseline="-25000" dirty="0" smtClean="0"/>
              <a:t>rxn</a:t>
            </a:r>
            <a:r>
              <a:rPr lang="hr-HR" sz="2400" dirty="0" smtClean="0"/>
              <a:t> </a:t>
            </a:r>
            <a:r>
              <a:rPr lang="hr-HR" sz="2400" dirty="0"/>
              <a:t>= +182.6 kJ</a:t>
            </a:r>
            <a:endParaRPr lang="en-US" sz="2300" dirty="0"/>
          </a:p>
          <a:p>
            <a:pPr eaLnBrk="1" hangingPunct="1">
              <a:lnSpc>
                <a:spcPct val="80000"/>
              </a:lnSpc>
            </a:pPr>
            <a:endParaRPr lang="en-US" sz="2300" dirty="0"/>
          </a:p>
          <a:p>
            <a:pPr eaLnBrk="1" hangingPunct="1">
              <a:lnSpc>
                <a:spcPct val="80000"/>
              </a:lnSpc>
            </a:pPr>
            <a:r>
              <a:rPr lang="en-US" sz="2300" dirty="0"/>
              <a:t>This reaction is endothermic and therefore has a positive enthalpy of reaction. </a:t>
            </a:r>
          </a:p>
          <a:p>
            <a:pPr eaLnBrk="1" hangingPunct="1">
              <a:lnSpc>
                <a:spcPct val="80000"/>
              </a:lnSpc>
            </a:pPr>
            <a:r>
              <a:rPr lang="en-US" sz="2300" dirty="0"/>
              <a:t>The magnitude of </a:t>
            </a:r>
            <a:r>
              <a:rPr lang="en-US" sz="2300" dirty="0" err="1"/>
              <a:t>Δ</a:t>
            </a:r>
            <a:r>
              <a:rPr lang="en-US" sz="2300" i="1" dirty="0" err="1"/>
              <a:t>H</a:t>
            </a:r>
            <a:r>
              <a:rPr lang="en-US" sz="2300" baseline="-25000" dirty="0" err="1"/>
              <a:t>rxn</a:t>
            </a:r>
            <a:r>
              <a:rPr lang="en-US" sz="2300" dirty="0"/>
              <a:t> tells us that 182.6 kJ of heat are absorbed from the surroundings when 1 </a:t>
            </a:r>
            <a:r>
              <a:rPr lang="en-US" sz="2300" dirty="0" err="1"/>
              <a:t>mol</a:t>
            </a:r>
            <a:r>
              <a:rPr lang="en-US" sz="2300" dirty="0"/>
              <a:t> N</a:t>
            </a:r>
            <a:r>
              <a:rPr lang="en-US" sz="2300" baseline="-25000" dirty="0"/>
              <a:t>2</a:t>
            </a:r>
            <a:r>
              <a:rPr lang="en-US" sz="2300" dirty="0"/>
              <a:t> reacts with 1 </a:t>
            </a:r>
            <a:r>
              <a:rPr lang="en-US" sz="2300" dirty="0" err="1"/>
              <a:t>mol</a:t>
            </a:r>
            <a:r>
              <a:rPr lang="en-US" sz="2300" dirty="0"/>
              <a:t> O</a:t>
            </a:r>
            <a:r>
              <a:rPr lang="en-US" sz="2300" baseline="-25000" dirty="0"/>
              <a:t>2</a:t>
            </a:r>
            <a:r>
              <a:rPr lang="en-US" sz="2300"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6564312" cy="465138"/>
          </a:xfrm>
        </p:spPr>
        <p:txBody>
          <a:bodyPr/>
          <a:lstStyle/>
          <a:p>
            <a:pPr eaLnBrk="1" hangingPunct="1"/>
            <a:r>
              <a:rPr lang="en-US"/>
              <a:t>Stoichiometry of Δ</a:t>
            </a:r>
            <a:r>
              <a:rPr lang="en-US" i="1"/>
              <a:t>H</a:t>
            </a:r>
            <a:r>
              <a:rPr lang="en-US" baseline="-25000"/>
              <a:t>rxn</a:t>
            </a:r>
            <a:endParaRPr lang="en-US"/>
          </a:p>
        </p:txBody>
      </p:sp>
      <p:sp>
        <p:nvSpPr>
          <p:cNvPr id="44035" name="Content Placeholder 2"/>
          <p:cNvSpPr>
            <a:spLocks noGrp="1"/>
          </p:cNvSpPr>
          <p:nvPr>
            <p:ph idx="1"/>
          </p:nvPr>
        </p:nvSpPr>
        <p:spPr>
          <a:xfrm>
            <a:off x="415608" y="1600200"/>
            <a:ext cx="8240302" cy="4525963"/>
          </a:xfrm>
        </p:spPr>
        <p:txBody>
          <a:bodyPr/>
          <a:lstStyle/>
          <a:p>
            <a:pPr eaLnBrk="1" hangingPunct="1">
              <a:lnSpc>
                <a:spcPct val="80000"/>
              </a:lnSpc>
            </a:pPr>
            <a:r>
              <a:rPr lang="en-US" sz="3000" dirty="0"/>
              <a:t>The amount of heat emitted or absorbed when a chemical reaction occurs depends on the </a:t>
            </a:r>
            <a:r>
              <a:rPr lang="en-US" sz="3000" i="1" dirty="0"/>
              <a:t>amounts</a:t>
            </a:r>
            <a:r>
              <a:rPr lang="en-US" sz="3000" dirty="0"/>
              <a:t> of reactants that actually react. </a:t>
            </a:r>
          </a:p>
          <a:p>
            <a:pPr eaLnBrk="1" hangingPunct="1">
              <a:lnSpc>
                <a:spcPct val="80000"/>
              </a:lnSpc>
            </a:pPr>
            <a:r>
              <a:rPr lang="en-US" sz="3000" dirty="0"/>
              <a:t>We usually specify </a:t>
            </a:r>
            <a:r>
              <a:rPr lang="en-US" sz="3000" dirty="0" err="1"/>
              <a:t>Δ</a:t>
            </a:r>
            <a:r>
              <a:rPr lang="en-US" sz="3000" i="1" dirty="0" err="1"/>
              <a:t>H</a:t>
            </a:r>
            <a:r>
              <a:rPr lang="en-US" sz="3000" baseline="-25000" dirty="0" err="1"/>
              <a:t>rxn</a:t>
            </a:r>
            <a:r>
              <a:rPr lang="en-US" sz="3000" dirty="0"/>
              <a:t> in </a:t>
            </a:r>
            <a:r>
              <a:rPr lang="en-US" sz="3000"/>
              <a:t>combination </a:t>
            </a:r>
            <a:r>
              <a:rPr lang="en-US" sz="3000" smtClean="0"/>
              <a:t>with </a:t>
            </a:r>
            <a:r>
              <a:rPr lang="en-US" sz="3000" dirty="0"/>
              <a:t>the balanced chemical equation </a:t>
            </a:r>
            <a:r>
              <a:rPr lang="en-US" sz="3000"/>
              <a:t>for </a:t>
            </a:r>
            <a:r>
              <a:rPr lang="en-US" sz="3000" smtClean="0"/>
              <a:t>the </a:t>
            </a:r>
            <a:r>
              <a:rPr lang="en-US" sz="3000" dirty="0"/>
              <a:t>reaction. </a:t>
            </a:r>
          </a:p>
          <a:p>
            <a:pPr eaLnBrk="1" hangingPunct="1">
              <a:lnSpc>
                <a:spcPct val="80000"/>
              </a:lnSpc>
            </a:pPr>
            <a:r>
              <a:rPr lang="en-US" sz="3000" dirty="0"/>
              <a:t>The magnitude of </a:t>
            </a:r>
            <a:r>
              <a:rPr lang="en-US" sz="3000" dirty="0" err="1"/>
              <a:t>Δ</a:t>
            </a:r>
            <a:r>
              <a:rPr lang="en-US" sz="3000" i="1" dirty="0" err="1"/>
              <a:t>H</a:t>
            </a:r>
            <a:r>
              <a:rPr lang="en-US" sz="3000" baseline="-25000" dirty="0" err="1"/>
              <a:t>rxn</a:t>
            </a:r>
            <a:r>
              <a:rPr lang="en-US" sz="3000" dirty="0"/>
              <a:t> is for the stoichiometric amounts of reactants and products for the reaction </a:t>
            </a:r>
            <a:r>
              <a:rPr lang="en-US" sz="3000" i="1" dirty="0"/>
              <a:t>as written</a:t>
            </a:r>
            <a:r>
              <a:rPr lang="en-US" sz="3000"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6564312" cy="465138"/>
          </a:xfrm>
        </p:spPr>
        <p:txBody>
          <a:bodyPr/>
          <a:lstStyle/>
          <a:p>
            <a:pPr eaLnBrk="1" hangingPunct="1"/>
            <a:r>
              <a:rPr lang="en-US"/>
              <a:t>Stoichiometry of Δ</a:t>
            </a:r>
            <a:r>
              <a:rPr lang="en-US" i="1"/>
              <a:t>H</a:t>
            </a:r>
            <a:r>
              <a:rPr lang="en-US" baseline="-25000"/>
              <a:t>rxn</a:t>
            </a:r>
            <a:endParaRPr lang="en-US"/>
          </a:p>
        </p:txBody>
      </p:sp>
      <p:sp>
        <p:nvSpPr>
          <p:cNvPr id="3" name="Content Placeholder 2"/>
          <p:cNvSpPr>
            <a:spLocks noGrp="1"/>
          </p:cNvSpPr>
          <p:nvPr>
            <p:ph idx="1"/>
          </p:nvPr>
        </p:nvSpPr>
        <p:spPr>
          <a:xfrm>
            <a:off x="457200" y="812232"/>
            <a:ext cx="8453336" cy="4525963"/>
          </a:xfrm>
        </p:spPr>
        <p:txBody>
          <a:bodyPr>
            <a:noAutofit/>
          </a:bodyPr>
          <a:lstStyle/>
          <a:p>
            <a:pPr eaLnBrk="1" hangingPunct="1"/>
            <a:r>
              <a:rPr lang="en-US" sz="2400" dirty="0"/>
              <a:t>For example, the balanced equation and </a:t>
            </a:r>
            <a:r>
              <a:rPr lang="en-US" sz="2400" dirty="0" err="1"/>
              <a:t>Δ</a:t>
            </a:r>
            <a:r>
              <a:rPr lang="en-US" sz="2400" i="1" dirty="0" err="1"/>
              <a:t>H</a:t>
            </a:r>
            <a:r>
              <a:rPr lang="en-US" sz="2400" baseline="-25000" dirty="0" err="1"/>
              <a:t>rxn</a:t>
            </a:r>
            <a:r>
              <a:rPr lang="en-US" sz="2400" dirty="0"/>
              <a:t> for the combustion of propane (the fuel used in LP gas) is as follows:</a:t>
            </a:r>
          </a:p>
          <a:p>
            <a:pPr eaLnBrk="1" hangingPunct="1"/>
            <a:endParaRPr lang="en-US" sz="2400" dirty="0" smtClean="0">
              <a:solidFill>
                <a:srgbClr val="E46C0A"/>
              </a:solidFill>
            </a:endParaRPr>
          </a:p>
          <a:p>
            <a:pPr marL="284163" indent="0" eaLnBrk="1" hangingPunct="1">
              <a:buNone/>
            </a:pPr>
            <a:r>
              <a:rPr lang="hr-HR" sz="2400" dirty="0"/>
              <a:t>C</a:t>
            </a:r>
            <a:r>
              <a:rPr lang="hr-HR" sz="2400" baseline="-25000" dirty="0"/>
              <a:t>3</a:t>
            </a:r>
            <a:r>
              <a:rPr lang="hr-HR" sz="2400" dirty="0"/>
              <a:t>H</a:t>
            </a:r>
            <a:r>
              <a:rPr lang="hr-HR" sz="2400" baseline="-25000" dirty="0"/>
              <a:t>8</a:t>
            </a:r>
            <a:r>
              <a:rPr lang="hr-HR" sz="2400" dirty="0" smtClean="0"/>
              <a:t>(</a:t>
            </a:r>
            <a:r>
              <a:rPr lang="hr-HR" sz="2400" i="1" dirty="0" smtClean="0"/>
              <a:t>g</a:t>
            </a:r>
            <a:r>
              <a:rPr lang="hr-HR" sz="2400" dirty="0"/>
              <a:t>) + 5 </a:t>
            </a:r>
            <a:r>
              <a:rPr lang="hr-HR" sz="2400" dirty="0" smtClean="0"/>
              <a:t>O</a:t>
            </a:r>
            <a:r>
              <a:rPr lang="hr-HR" sz="2400" baseline="-25000" dirty="0" smtClean="0"/>
              <a:t>2</a:t>
            </a:r>
            <a:r>
              <a:rPr lang="hr-HR" sz="2400" dirty="0" smtClean="0"/>
              <a:t>(</a:t>
            </a:r>
            <a:r>
              <a:rPr lang="hr-HR" sz="2400" i="1" dirty="0" smtClean="0"/>
              <a:t>g</a:t>
            </a:r>
            <a:r>
              <a:rPr lang="hr-HR" sz="2400" dirty="0" smtClean="0"/>
              <a:t>)</a:t>
            </a:r>
            <a:r>
              <a:rPr lang="en-US" sz="2400" dirty="0">
                <a:sym typeface="Wingdings" charset="0"/>
              </a:rPr>
              <a:t> </a:t>
            </a:r>
            <a:r>
              <a:rPr lang="en-US" altLang="en-US" sz="2400" dirty="0">
                <a:latin typeface="Arial" pitchFamily="34" charset="0"/>
                <a:ea typeface="ヒラギノ角ゴ Pro W3" pitchFamily="21" charset="-128"/>
                <a:sym typeface="Wingdings" pitchFamily="2" charset="2"/>
              </a:rPr>
              <a:t></a:t>
            </a:r>
            <a:r>
              <a:rPr lang="en-US" sz="2400" dirty="0" smtClean="0">
                <a:sym typeface="Wingdings" charset="0"/>
              </a:rPr>
              <a:t> </a:t>
            </a:r>
            <a:r>
              <a:rPr lang="hr-HR" sz="2400" dirty="0" smtClean="0"/>
              <a:t>3 </a:t>
            </a:r>
            <a:r>
              <a:rPr lang="hr-HR" sz="2400" dirty="0"/>
              <a:t>CO</a:t>
            </a:r>
            <a:r>
              <a:rPr lang="hr-HR" sz="2400" baseline="-25000" dirty="0"/>
              <a:t>2</a:t>
            </a:r>
            <a:r>
              <a:rPr lang="hr-HR" sz="2400" dirty="0" smtClean="0"/>
              <a:t>(</a:t>
            </a:r>
            <a:r>
              <a:rPr lang="hr-HR" sz="2400" i="1" dirty="0" smtClean="0"/>
              <a:t>g</a:t>
            </a:r>
            <a:r>
              <a:rPr lang="hr-HR" sz="2400" dirty="0"/>
              <a:t>) + 4 H</a:t>
            </a:r>
            <a:r>
              <a:rPr lang="hr-HR" sz="2400" baseline="-25000" dirty="0"/>
              <a:t>2</a:t>
            </a:r>
            <a:r>
              <a:rPr lang="hr-HR" sz="2400" dirty="0"/>
              <a:t>O</a:t>
            </a:r>
            <a:r>
              <a:rPr lang="hr-HR" sz="2400" dirty="0" smtClean="0"/>
              <a:t>(</a:t>
            </a:r>
            <a:r>
              <a:rPr lang="hr-HR" sz="2400" i="1" dirty="0" smtClean="0"/>
              <a:t>g</a:t>
            </a:r>
            <a:r>
              <a:rPr lang="hr-HR" sz="2400" dirty="0" smtClean="0"/>
              <a:t>)	</a:t>
            </a:r>
            <a:r>
              <a:rPr lang="en-US" sz="2400" dirty="0">
                <a:latin typeface="Times New Roman"/>
                <a:cs typeface="Times New Roman"/>
                <a:sym typeface="Wingdings" charset="0"/>
              </a:rPr>
              <a:t> </a:t>
            </a:r>
            <a:r>
              <a:rPr lang="en-US" sz="2400" dirty="0" smtClean="0">
                <a:latin typeface="Times New Roman"/>
                <a:cs typeface="Times New Roman"/>
                <a:sym typeface="Wingdings" charset="0"/>
              </a:rPr>
              <a:t/>
            </a:r>
            <a:br>
              <a:rPr lang="en-US" sz="2400" dirty="0" smtClean="0">
                <a:latin typeface="Times New Roman"/>
                <a:cs typeface="Times New Roman"/>
                <a:sym typeface="Wingdings" charset="0"/>
              </a:rPr>
            </a:br>
            <a:r>
              <a:rPr lang="en-US" sz="2400" dirty="0" smtClean="0"/>
              <a:t>Δ</a:t>
            </a:r>
            <a:r>
              <a:rPr lang="hr-HR" sz="2400" i="1" dirty="0" smtClean="0"/>
              <a:t>H</a:t>
            </a:r>
            <a:r>
              <a:rPr lang="hr-HR" sz="2400" baseline="-25000" dirty="0" smtClean="0"/>
              <a:t>rxn</a:t>
            </a:r>
            <a:r>
              <a:rPr lang="hr-HR" sz="2400" dirty="0" smtClean="0"/>
              <a:t> = −2044 </a:t>
            </a:r>
            <a:r>
              <a:rPr lang="hr-HR" sz="2400" dirty="0"/>
              <a:t>kJ</a:t>
            </a:r>
            <a:endParaRPr lang="en-US" sz="2400" b="1" dirty="0" smtClean="0"/>
          </a:p>
          <a:p>
            <a:pPr eaLnBrk="1" hangingPunct="1"/>
            <a:endParaRPr lang="en-US" sz="2400" b="1" dirty="0"/>
          </a:p>
          <a:p>
            <a:pPr eaLnBrk="1" hangingPunct="1"/>
            <a:r>
              <a:rPr lang="en-US" sz="2400" dirty="0"/>
              <a:t>When 1 mole of C</a:t>
            </a:r>
            <a:r>
              <a:rPr lang="en-US" sz="2400" baseline="-25000" dirty="0"/>
              <a:t>3</a:t>
            </a:r>
            <a:r>
              <a:rPr lang="en-US" sz="2400" dirty="0"/>
              <a:t>H</a:t>
            </a:r>
            <a:r>
              <a:rPr lang="en-US" sz="2400" baseline="-25000" dirty="0"/>
              <a:t>8</a:t>
            </a:r>
            <a:r>
              <a:rPr lang="en-US" sz="2400" dirty="0"/>
              <a:t> reacts with 5 moles of O</a:t>
            </a:r>
            <a:r>
              <a:rPr lang="en-US" sz="2400" baseline="-25000" dirty="0"/>
              <a:t>2</a:t>
            </a:r>
            <a:r>
              <a:rPr lang="en-US" sz="2400" dirty="0"/>
              <a:t> to </a:t>
            </a:r>
            <a:r>
              <a:rPr lang="en-US" sz="2400"/>
              <a:t>form </a:t>
            </a:r>
            <a:r>
              <a:rPr lang="en-US" sz="2400" smtClean="0"/>
              <a:t/>
            </a:r>
            <a:br>
              <a:rPr lang="en-US" sz="2400" smtClean="0"/>
            </a:br>
            <a:r>
              <a:rPr lang="en-US" sz="2400" smtClean="0"/>
              <a:t>3 </a:t>
            </a:r>
            <a:r>
              <a:rPr lang="en-US" sz="2400" dirty="0"/>
              <a:t>moles of CO</a:t>
            </a:r>
            <a:r>
              <a:rPr lang="en-US" sz="2400" baseline="-25000" dirty="0"/>
              <a:t>2</a:t>
            </a:r>
            <a:r>
              <a:rPr lang="en-US" sz="2400" dirty="0"/>
              <a:t> and 4 moles of H</a:t>
            </a:r>
            <a:r>
              <a:rPr lang="en-US" sz="2400" baseline="-25000" dirty="0"/>
              <a:t>2</a:t>
            </a:r>
            <a:r>
              <a:rPr lang="en-US" sz="2400" dirty="0"/>
              <a:t>O, 2044 kJ of </a:t>
            </a:r>
            <a:r>
              <a:rPr lang="en-US" sz="2400"/>
              <a:t>heat </a:t>
            </a:r>
            <a:r>
              <a:rPr lang="en-US" sz="2400" smtClean="0"/>
              <a:t/>
            </a:r>
            <a:br>
              <a:rPr lang="en-US" sz="2400" smtClean="0"/>
            </a:br>
            <a:r>
              <a:rPr lang="en-US" sz="2400" smtClean="0"/>
              <a:t>are </a:t>
            </a:r>
            <a:r>
              <a:rPr lang="en-US" sz="2400" dirty="0"/>
              <a:t>emitted. </a:t>
            </a:r>
          </a:p>
          <a:p>
            <a:pPr eaLnBrk="1" hangingPunct="1"/>
            <a:r>
              <a:rPr lang="en-US" sz="2400" dirty="0"/>
              <a:t>These ratios can be used to construct conversion factors between amounts of reactants or products and the quantity of heat exchanged</a:t>
            </a:r>
            <a:r>
              <a:rPr lang="en-US" sz="2400"/>
              <a:t>. </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6564312" cy="465138"/>
          </a:xfrm>
        </p:spPr>
        <p:txBody>
          <a:bodyPr/>
          <a:lstStyle/>
          <a:p>
            <a:pPr eaLnBrk="1" hangingPunct="1"/>
            <a:r>
              <a:rPr lang="en-US"/>
              <a:t>Stoichiometry of Δ</a:t>
            </a:r>
            <a:r>
              <a:rPr lang="en-US" i="1"/>
              <a:t>H</a:t>
            </a:r>
            <a:r>
              <a:rPr lang="en-US" baseline="-25000"/>
              <a:t>rxn</a:t>
            </a:r>
            <a:endParaRPr lang="en-US"/>
          </a:p>
        </p:txBody>
      </p:sp>
      <p:sp>
        <p:nvSpPr>
          <p:cNvPr id="46083" name="Content Placeholder 2"/>
          <p:cNvSpPr>
            <a:spLocks noGrp="1"/>
          </p:cNvSpPr>
          <p:nvPr>
            <p:ph idx="1"/>
          </p:nvPr>
        </p:nvSpPr>
        <p:spPr>
          <a:xfrm>
            <a:off x="457200" y="871538"/>
            <a:ext cx="8229600" cy="5254625"/>
          </a:xfrm>
        </p:spPr>
        <p:txBody>
          <a:bodyPr/>
          <a:lstStyle/>
          <a:p>
            <a:pPr eaLnBrk="1" hangingPunct="1"/>
            <a:r>
              <a:rPr lang="en-US" dirty="0"/>
              <a:t>To find out how much heat is emitted upon the combustion of a certain mass in grams of propane C</a:t>
            </a:r>
            <a:r>
              <a:rPr lang="en-US" baseline="-25000" dirty="0"/>
              <a:t>3</a:t>
            </a:r>
            <a:r>
              <a:rPr lang="en-US" dirty="0"/>
              <a:t>H</a:t>
            </a:r>
            <a:r>
              <a:rPr lang="en-US" baseline="-25000" dirty="0"/>
              <a:t>8</a:t>
            </a:r>
            <a:r>
              <a:rPr lang="en-US" dirty="0"/>
              <a:t>, we can use the following solution map: </a:t>
            </a:r>
          </a:p>
          <a:p>
            <a:pPr marL="0" indent="0" eaLnBrk="1" hangingPunct="1">
              <a:buNone/>
            </a:pPr>
            <a:endParaRPr lang="en-US" dirty="0">
              <a:solidFill>
                <a:srgbClr val="E46C0A"/>
              </a:solidFill>
            </a:endParaRPr>
          </a:p>
        </p:txBody>
      </p:sp>
      <p:pic>
        <p:nvPicPr>
          <p:cNvPr id="6" name="Picture 5" descr="08_Pg266_UnFigure.jpg"/>
          <p:cNvPicPr>
            <a:picLocks noChangeAspect="1"/>
          </p:cNvPicPr>
          <p:nvPr/>
        </p:nvPicPr>
        <p:blipFill rotWithShape="1">
          <a:blip r:embed="rId2">
            <a:extLst>
              <a:ext uri="{28A0092B-C50C-407E-A947-70E740481C1C}">
                <a14:useLocalDpi xmlns:a14="http://schemas.microsoft.com/office/drawing/2010/main" val="0"/>
              </a:ext>
            </a:extLst>
          </a:blip>
          <a:srcRect b="7294"/>
          <a:stretch/>
        </p:blipFill>
        <p:spPr>
          <a:xfrm>
            <a:off x="299155" y="3474382"/>
            <a:ext cx="8534400" cy="211361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099425" cy="466344"/>
          </a:xfrm>
        </p:spPr>
        <p:txBody>
          <a:bodyPr/>
          <a:lstStyle/>
          <a:p>
            <a:pPr eaLnBrk="1" hangingPunct="1"/>
            <a:r>
              <a:rPr lang="en-US"/>
              <a:t>Example 8.7: Stoichiometry Involving Δ</a:t>
            </a:r>
            <a:r>
              <a:rPr lang="en-US" i="1"/>
              <a:t>H</a:t>
            </a:r>
            <a:r>
              <a:rPr lang="en-US" baseline="-25000"/>
              <a:t>rxn</a:t>
            </a:r>
            <a:r>
              <a:rPr lang="en-US"/>
              <a:t>  </a:t>
            </a:r>
          </a:p>
        </p:txBody>
      </p:sp>
      <p:sp>
        <p:nvSpPr>
          <p:cNvPr id="47107" name="Content Placeholder 2"/>
          <p:cNvSpPr>
            <a:spLocks noGrp="1"/>
          </p:cNvSpPr>
          <p:nvPr>
            <p:ph idx="1"/>
          </p:nvPr>
        </p:nvSpPr>
        <p:spPr>
          <a:xfrm>
            <a:off x="457200" y="796925"/>
            <a:ext cx="8489244" cy="5329238"/>
          </a:xfrm>
        </p:spPr>
        <p:txBody>
          <a:bodyPr/>
          <a:lstStyle/>
          <a:p>
            <a:pPr eaLnBrk="1" hangingPunct="1"/>
            <a:r>
              <a:rPr lang="en-US" dirty="0"/>
              <a:t>An LP gas tank in a home barbecue contains 11.8 × 10</a:t>
            </a:r>
            <a:r>
              <a:rPr lang="en-US" baseline="30000" dirty="0"/>
              <a:t>3</a:t>
            </a:r>
            <a:r>
              <a:rPr lang="en-US" dirty="0"/>
              <a:t> g of propane (C</a:t>
            </a:r>
            <a:r>
              <a:rPr lang="en-US" baseline="-25000" dirty="0"/>
              <a:t>3</a:t>
            </a:r>
            <a:r>
              <a:rPr lang="en-US" dirty="0"/>
              <a:t>H</a:t>
            </a:r>
            <a:r>
              <a:rPr lang="en-US" baseline="-25000" dirty="0"/>
              <a:t>8</a:t>
            </a:r>
            <a:r>
              <a:rPr lang="en-US" dirty="0"/>
              <a:t>). </a:t>
            </a:r>
          </a:p>
          <a:p>
            <a:pPr eaLnBrk="1" hangingPunct="1"/>
            <a:r>
              <a:rPr lang="en-US" dirty="0"/>
              <a:t>Calculate the heat (in kJ) associated with the complete combustion of all of the propane in the tank.</a:t>
            </a:r>
          </a:p>
          <a:p>
            <a:pPr marL="0" indent="0" eaLnBrk="1" hangingPunct="1">
              <a:buNone/>
            </a:pPr>
            <a:endParaRPr lang="en-US" dirty="0" smtClean="0"/>
          </a:p>
          <a:p>
            <a:pPr marL="0" indent="0" eaLnBrk="1" hangingPunct="1">
              <a:buNone/>
            </a:pPr>
            <a:r>
              <a:rPr lang="hr-HR" dirty="0"/>
              <a:t>C</a:t>
            </a:r>
            <a:r>
              <a:rPr lang="hr-HR" baseline="-25000" dirty="0"/>
              <a:t>3</a:t>
            </a:r>
            <a:r>
              <a:rPr lang="hr-HR" dirty="0"/>
              <a:t>H</a:t>
            </a:r>
            <a:r>
              <a:rPr lang="hr-HR" baseline="-25000" dirty="0"/>
              <a:t>8</a:t>
            </a:r>
            <a:r>
              <a:rPr lang="hr-HR" dirty="0" smtClean="0"/>
              <a:t>(</a:t>
            </a:r>
            <a:r>
              <a:rPr lang="hr-HR" i="1" dirty="0" smtClean="0"/>
              <a:t>g</a:t>
            </a:r>
            <a:r>
              <a:rPr lang="hr-HR" dirty="0"/>
              <a:t>) + 5 O</a:t>
            </a:r>
            <a:r>
              <a:rPr lang="hr-HR" baseline="-25000" dirty="0"/>
              <a:t>2</a:t>
            </a:r>
            <a:r>
              <a:rPr lang="hr-HR" dirty="0" smtClean="0"/>
              <a:t>(</a:t>
            </a:r>
            <a:r>
              <a:rPr lang="hr-HR" i="1" dirty="0" smtClean="0"/>
              <a:t>g</a:t>
            </a:r>
            <a:r>
              <a:rPr lang="hr-HR" dirty="0" smtClean="0"/>
              <a:t>)</a:t>
            </a:r>
            <a:r>
              <a:rPr lang="en-US" dirty="0">
                <a:sym typeface="Wingdings" charset="0"/>
              </a:rPr>
              <a:t> </a:t>
            </a:r>
            <a:r>
              <a:rPr lang="en-US" altLang="en-US" dirty="0">
                <a:latin typeface="Arial" pitchFamily="34" charset="0"/>
                <a:ea typeface="ヒラギノ角ゴ Pro W3" pitchFamily="21" charset="-128"/>
                <a:sym typeface="Wingdings" pitchFamily="2" charset="2"/>
              </a:rPr>
              <a:t></a:t>
            </a:r>
            <a:r>
              <a:rPr lang="en-US" dirty="0" smtClean="0">
                <a:sym typeface="Wingdings" charset="0"/>
              </a:rPr>
              <a:t> </a:t>
            </a:r>
            <a:r>
              <a:rPr lang="hr-HR" dirty="0" smtClean="0"/>
              <a:t>3 </a:t>
            </a:r>
            <a:r>
              <a:rPr lang="hr-HR" dirty="0"/>
              <a:t>CO</a:t>
            </a:r>
            <a:r>
              <a:rPr lang="hr-HR" baseline="-25000" dirty="0"/>
              <a:t>2</a:t>
            </a:r>
            <a:r>
              <a:rPr lang="hr-HR" dirty="0" smtClean="0"/>
              <a:t>(</a:t>
            </a:r>
            <a:r>
              <a:rPr lang="hr-HR" i="1" dirty="0" smtClean="0"/>
              <a:t>g</a:t>
            </a:r>
            <a:r>
              <a:rPr lang="hr-HR" dirty="0"/>
              <a:t>) + 4 H</a:t>
            </a:r>
            <a:r>
              <a:rPr lang="hr-HR" baseline="-25000" dirty="0"/>
              <a:t>2</a:t>
            </a:r>
            <a:r>
              <a:rPr lang="hr-HR" dirty="0"/>
              <a:t>O</a:t>
            </a:r>
            <a:r>
              <a:rPr lang="hr-HR" dirty="0" smtClean="0"/>
              <a:t>(</a:t>
            </a:r>
            <a:r>
              <a:rPr lang="hr-HR" i="1" dirty="0" smtClean="0"/>
              <a:t>g</a:t>
            </a:r>
            <a:r>
              <a:rPr lang="hr-HR" dirty="0" smtClean="0"/>
              <a:t>)	 Δ</a:t>
            </a:r>
            <a:r>
              <a:rPr lang="hr-HR" i="1" dirty="0" smtClean="0"/>
              <a:t>H</a:t>
            </a:r>
            <a:r>
              <a:rPr lang="hr-HR" baseline="-25000" dirty="0" smtClean="0"/>
              <a:t>rxn</a:t>
            </a:r>
            <a:r>
              <a:rPr lang="hr-HR" dirty="0" smtClean="0"/>
              <a:t> </a:t>
            </a:r>
            <a:r>
              <a:rPr lang="hr-HR" dirty="0"/>
              <a:t>= </a:t>
            </a:r>
            <a:r>
              <a:rPr lang="hr-HR" dirty="0" smtClean="0"/>
              <a:t>−2044 </a:t>
            </a:r>
            <a:r>
              <a:rPr lang="hr-HR" dirty="0"/>
              <a:t>kJ</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6764337" cy="466344"/>
          </a:xfrm>
        </p:spPr>
        <p:txBody>
          <a:bodyPr/>
          <a:lstStyle/>
          <a:p>
            <a:pPr eaLnBrk="1" hangingPunct="1"/>
            <a:r>
              <a:rPr lang="en-US" dirty="0"/>
              <a:t>Stoichiometry Involving </a:t>
            </a:r>
            <a:r>
              <a:rPr lang="en-US" dirty="0" err="1"/>
              <a:t>Δ</a:t>
            </a:r>
            <a:r>
              <a:rPr lang="en-US" i="1" dirty="0" err="1"/>
              <a:t>H</a:t>
            </a:r>
            <a:r>
              <a:rPr lang="en-US" baseline="-25000" dirty="0" err="1"/>
              <a:t>rxn</a:t>
            </a:r>
            <a:r>
              <a:rPr lang="en-US" dirty="0"/>
              <a:t> </a:t>
            </a:r>
          </a:p>
        </p:txBody>
      </p:sp>
      <p:sp>
        <p:nvSpPr>
          <p:cNvPr id="48131" name="TextBox 3"/>
          <p:cNvSpPr txBox="1">
            <a:spLocks noChangeArrowheads="1"/>
          </p:cNvSpPr>
          <p:nvPr/>
        </p:nvSpPr>
        <p:spPr bwMode="auto">
          <a:xfrm>
            <a:off x="682625" y="4919663"/>
            <a:ext cx="84613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900" b="1" dirty="0">
                <a:solidFill>
                  <a:srgbClr val="FF0000"/>
                </a:solidFill>
              </a:rPr>
              <a:t>RELATIONSHIPS USED:</a:t>
            </a:r>
          </a:p>
          <a:p>
            <a:r>
              <a:rPr lang="en-US" sz="2900" dirty="0"/>
              <a:t>1 </a:t>
            </a:r>
            <a:r>
              <a:rPr lang="en-US" sz="2900" dirty="0" err="1"/>
              <a:t>mol</a:t>
            </a:r>
            <a:r>
              <a:rPr lang="en-US" sz="2900" dirty="0"/>
              <a:t> C</a:t>
            </a:r>
            <a:r>
              <a:rPr lang="en-US" sz="2900" baseline="-25000" dirty="0"/>
              <a:t>3</a:t>
            </a:r>
            <a:r>
              <a:rPr lang="en-US" sz="2900" dirty="0"/>
              <a:t>H</a:t>
            </a:r>
            <a:r>
              <a:rPr lang="en-US" sz="2900" baseline="-25000" dirty="0"/>
              <a:t>8 </a:t>
            </a:r>
            <a:r>
              <a:rPr lang="en-US" sz="2900" dirty="0"/>
              <a:t>: –2044 kJ (from balanced equation)</a:t>
            </a:r>
          </a:p>
          <a:p>
            <a:r>
              <a:rPr lang="en-US" sz="2900" dirty="0"/>
              <a:t>Molar mass C</a:t>
            </a:r>
            <a:r>
              <a:rPr lang="en-US" sz="2900" baseline="-25000" dirty="0"/>
              <a:t>3</a:t>
            </a:r>
            <a:r>
              <a:rPr lang="en-US" sz="2900" dirty="0"/>
              <a:t>H</a:t>
            </a:r>
            <a:r>
              <a:rPr lang="en-US" sz="2900" baseline="-25000" dirty="0"/>
              <a:t>8</a:t>
            </a:r>
            <a:r>
              <a:rPr lang="en-US" sz="2900" dirty="0"/>
              <a:t>  = </a:t>
            </a:r>
            <a:r>
              <a:rPr lang="en-US" sz="2900" baseline="-25000" dirty="0"/>
              <a:t> </a:t>
            </a:r>
            <a:r>
              <a:rPr lang="en-US" sz="2900" dirty="0"/>
              <a:t>44.11 g/</a:t>
            </a:r>
            <a:r>
              <a:rPr lang="en-US" sz="2900" dirty="0" err="1"/>
              <a:t>mol</a:t>
            </a:r>
            <a:endParaRPr lang="en-US" sz="2900" dirty="0"/>
          </a:p>
        </p:txBody>
      </p:sp>
      <p:sp>
        <p:nvSpPr>
          <p:cNvPr id="48133" name="TextBox 3"/>
          <p:cNvSpPr txBox="1">
            <a:spLocks noChangeArrowheads="1"/>
          </p:cNvSpPr>
          <p:nvPr/>
        </p:nvSpPr>
        <p:spPr bwMode="auto">
          <a:xfrm>
            <a:off x="709613" y="495300"/>
            <a:ext cx="6813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Complete combustion of 11.8 × 10</a:t>
            </a:r>
            <a:r>
              <a:rPr lang="en-US" sz="2400" baseline="30000"/>
              <a:t>3</a:t>
            </a:r>
            <a:r>
              <a:rPr lang="en-US" sz="2400"/>
              <a:t> g of propane (C</a:t>
            </a:r>
            <a:r>
              <a:rPr lang="en-US" sz="2400" baseline="-25000"/>
              <a:t>3</a:t>
            </a:r>
            <a:r>
              <a:rPr lang="en-US" sz="2400"/>
              <a:t>H</a:t>
            </a:r>
            <a:r>
              <a:rPr lang="en-US" sz="2400" baseline="-25000"/>
              <a:t>8</a:t>
            </a:r>
            <a:r>
              <a:rPr lang="en-US" sz="2400"/>
              <a:t>)  </a:t>
            </a:r>
            <a:br>
              <a:rPr lang="en-US" sz="2400"/>
            </a:br>
            <a:r>
              <a:rPr lang="en-US" sz="2400" b="1">
                <a:solidFill>
                  <a:srgbClr val="FF0000"/>
                </a:solidFill>
              </a:rPr>
              <a:t>SOLUTION MAP:</a:t>
            </a:r>
            <a:r>
              <a:rPr lang="en-US" sz="2400"/>
              <a:t> </a:t>
            </a:r>
          </a:p>
        </p:txBody>
      </p:sp>
      <p:pic>
        <p:nvPicPr>
          <p:cNvPr id="8" name="Picture 7" descr="08_Pg267_UnFigure.jpg"/>
          <p:cNvPicPr>
            <a:picLocks noChangeAspect="1"/>
          </p:cNvPicPr>
          <p:nvPr/>
        </p:nvPicPr>
        <p:blipFill rotWithShape="1">
          <a:blip r:embed="rId2">
            <a:extLst>
              <a:ext uri="{28A0092B-C50C-407E-A947-70E740481C1C}">
                <a14:useLocalDpi xmlns:a14="http://schemas.microsoft.com/office/drawing/2010/main" val="0"/>
              </a:ext>
            </a:extLst>
          </a:blip>
          <a:srcRect b="7294"/>
          <a:stretch/>
        </p:blipFill>
        <p:spPr>
          <a:xfrm>
            <a:off x="299155" y="2204381"/>
            <a:ext cx="8534400" cy="211361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Box 3"/>
          <p:cNvSpPr txBox="1">
            <a:spLocks noChangeArrowheads="1"/>
          </p:cNvSpPr>
          <p:nvPr/>
        </p:nvSpPr>
        <p:spPr bwMode="auto">
          <a:xfrm>
            <a:off x="635000" y="3354388"/>
            <a:ext cx="76311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3600" dirty="0"/>
              <a:t>Often in the homework, the absolute value of Q, |</a:t>
            </a:r>
            <a:r>
              <a:rPr lang="en-US" sz="3600" i="1" dirty="0"/>
              <a:t>Q</a:t>
            </a:r>
            <a:r>
              <a:rPr lang="en-US" sz="3600" dirty="0"/>
              <a:t>|, is requested and words are used to convey the sign of the heat absorbed or given off in the reaction.</a:t>
            </a:r>
          </a:p>
        </p:txBody>
      </p:sp>
      <p:sp>
        <p:nvSpPr>
          <p:cNvPr id="49157" name="TextBox 3"/>
          <p:cNvSpPr txBox="1">
            <a:spLocks noChangeArrowheads="1"/>
          </p:cNvSpPr>
          <p:nvPr/>
        </p:nvSpPr>
        <p:spPr bwMode="auto">
          <a:xfrm>
            <a:off x="720725" y="527050"/>
            <a:ext cx="7404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ヒラギノ角ゴ Pro W3" charset="0"/>
                <a:cs typeface="ヒラギノ角ゴ Pro W3" charset="0"/>
              </a:defRPr>
            </a:lvl1pPr>
            <a:lvl2pPr>
              <a:defRPr sz="2800">
                <a:solidFill>
                  <a:schemeClr val="tx1"/>
                </a:solidFill>
                <a:latin typeface="Arial" charset="0"/>
                <a:ea typeface="ヒラギノ角ゴ Pro W3" charset="0"/>
              </a:defRPr>
            </a:lvl2pPr>
            <a:lvl3pPr>
              <a:defRPr sz="2400">
                <a:solidFill>
                  <a:schemeClr val="tx1"/>
                </a:solidFill>
                <a:latin typeface="Arial" charset="0"/>
                <a:ea typeface="ヒラギノ角ゴ Pro W3" charset="0"/>
              </a:defRPr>
            </a:lvl3pPr>
            <a:lvl4pPr>
              <a:defRPr sz="2000">
                <a:solidFill>
                  <a:schemeClr val="tx1"/>
                </a:solidFill>
                <a:latin typeface="Arial" charset="0"/>
                <a:ea typeface="ヒラギノ角ゴ Pro W3" charset="0"/>
              </a:defRPr>
            </a:lvl4pPr>
            <a:lvl5pPr>
              <a:defRPr sz="2000">
                <a:solidFill>
                  <a:schemeClr val="tx1"/>
                </a:solidFill>
                <a:latin typeface="Arial" charset="0"/>
                <a:ea typeface="ヒラギノ角ゴ Pro W3" charset="0"/>
              </a:defRPr>
            </a:lvl5pPr>
            <a:lvl6pPr eaLnBrk="0" fontAlgn="base" hangingPunct="0">
              <a:spcAft>
                <a:spcPct val="0"/>
              </a:spcAft>
              <a:buFont typeface="Arial" charset="0"/>
              <a:buChar char="»"/>
              <a:defRPr sz="2000">
                <a:solidFill>
                  <a:schemeClr val="tx1"/>
                </a:solidFill>
                <a:latin typeface="Arial" charset="0"/>
                <a:ea typeface="ヒラギノ角ゴ Pro W3" charset="0"/>
              </a:defRPr>
            </a:lvl6pPr>
            <a:lvl7pPr eaLnBrk="0" fontAlgn="base" hangingPunct="0">
              <a:spcAft>
                <a:spcPct val="0"/>
              </a:spcAft>
              <a:buFont typeface="Arial" charset="0"/>
              <a:buChar char="»"/>
              <a:defRPr sz="2000">
                <a:solidFill>
                  <a:schemeClr val="tx1"/>
                </a:solidFill>
                <a:latin typeface="Arial" charset="0"/>
                <a:ea typeface="ヒラギノ角ゴ Pro W3" charset="0"/>
              </a:defRPr>
            </a:lvl7pPr>
            <a:lvl8pPr eaLnBrk="0" fontAlgn="base" hangingPunct="0">
              <a:spcAft>
                <a:spcPct val="0"/>
              </a:spcAft>
              <a:buFont typeface="Arial" charset="0"/>
              <a:buChar char="»"/>
              <a:defRPr sz="2000">
                <a:solidFill>
                  <a:schemeClr val="tx1"/>
                </a:solidFill>
                <a:latin typeface="Arial" charset="0"/>
                <a:ea typeface="ヒラギノ角ゴ Pro W3" charset="0"/>
              </a:defRPr>
            </a:lvl8pPr>
            <a:lvl9pPr eaLnBrk="0" fontAlgn="base" hangingPunct="0">
              <a:spcAft>
                <a:spcPct val="0"/>
              </a:spcAft>
              <a:buFont typeface="Arial" charset="0"/>
              <a:buChar char="»"/>
              <a:defRPr sz="2000">
                <a:solidFill>
                  <a:schemeClr val="tx1"/>
                </a:solidFill>
                <a:latin typeface="Arial" charset="0"/>
                <a:ea typeface="ヒラギノ角ゴ Pro W3" charset="0"/>
              </a:defRPr>
            </a:lvl9pPr>
          </a:lstStyle>
          <a:p>
            <a:r>
              <a:rPr lang="en-US" sz="2400"/>
              <a:t>Example: Complete combustion of 11.8 × 10</a:t>
            </a:r>
            <a:r>
              <a:rPr lang="en-US" sz="2400" baseline="30000"/>
              <a:t>3</a:t>
            </a:r>
            <a:r>
              <a:rPr lang="en-US" sz="2400"/>
              <a:t> g of propane (C</a:t>
            </a:r>
            <a:r>
              <a:rPr lang="en-US" sz="2400" baseline="-25000"/>
              <a:t>3</a:t>
            </a:r>
            <a:r>
              <a:rPr lang="en-US" sz="2400"/>
              <a:t>H</a:t>
            </a:r>
            <a:r>
              <a:rPr lang="en-US" sz="2400" baseline="-25000"/>
              <a:t>8</a:t>
            </a:r>
            <a:r>
              <a:rPr lang="en-US" sz="2400"/>
              <a:t>)  </a:t>
            </a:r>
            <a:br>
              <a:rPr lang="en-US" sz="2400"/>
            </a:br>
            <a:r>
              <a:rPr lang="en-US" sz="2400" b="1">
                <a:solidFill>
                  <a:srgbClr val="FF0000"/>
                </a:solidFill>
              </a:rPr>
              <a:t>SOLUTION:</a:t>
            </a:r>
            <a:r>
              <a:rPr lang="en-US" sz="2400"/>
              <a:t> </a:t>
            </a:r>
          </a:p>
        </p:txBody>
      </p:sp>
      <p:pic>
        <p:nvPicPr>
          <p:cNvPr id="8" name="Picture 7" descr="ch8_pg267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44" y="2212805"/>
            <a:ext cx="8565445" cy="714365"/>
          </a:xfrm>
          <a:prstGeom prst="rect">
            <a:avLst/>
          </a:prstGeom>
        </p:spPr>
      </p:pic>
      <p:sp>
        <p:nvSpPr>
          <p:cNvPr id="10" name="Title 1"/>
          <p:cNvSpPr txBox="1">
            <a:spLocks/>
          </p:cNvSpPr>
          <p:nvPr/>
        </p:nvSpPr>
        <p:spPr bwMode="auto">
          <a:xfrm>
            <a:off x="457200" y="0"/>
            <a:ext cx="6764337" cy="46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2400" b="1" kern="1200">
                <a:solidFill>
                  <a:srgbClr val="558ED5"/>
                </a:solidFill>
                <a:latin typeface="Arial" charset="0"/>
                <a:ea typeface="ヒラギノ角ゴ Pro W3" charset="0"/>
                <a:cs typeface="ヒラギノ角ゴ Pro W3" charset="0"/>
              </a:defRPr>
            </a:lvl1pPr>
            <a:lvl2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defRPr sz="2400" b="1">
                <a:solidFill>
                  <a:srgbClr val="558ED5"/>
                </a:solidFill>
                <a:latin typeface="Arial"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eaLnBrk="1" hangingPunct="1"/>
            <a:r>
              <a:rPr lang="en-US" smtClean="0"/>
              <a:t>Stoichiometry Involving Δ</a:t>
            </a:r>
            <a:r>
              <a:rPr lang="en-US" i="1" smtClean="0"/>
              <a:t>H</a:t>
            </a:r>
            <a:r>
              <a:rPr lang="en-US" baseline="-25000" smtClean="0"/>
              <a:t>rxn</a:t>
            </a:r>
            <a:r>
              <a:rPr lang="en-US"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6564312" cy="465138"/>
          </a:xfrm>
        </p:spPr>
        <p:txBody>
          <a:bodyPr/>
          <a:lstStyle/>
          <a:p>
            <a:pPr eaLnBrk="1" hangingPunct="1"/>
            <a:r>
              <a:rPr lang="en-US"/>
              <a:t>Everyday Chemistry Bunsen Burners </a:t>
            </a:r>
          </a:p>
        </p:txBody>
      </p:sp>
      <p:sp>
        <p:nvSpPr>
          <p:cNvPr id="50179" name="Content Placeholder 3"/>
          <p:cNvSpPr>
            <a:spLocks noGrp="1"/>
          </p:cNvSpPr>
          <p:nvPr>
            <p:ph sz="half" idx="1"/>
          </p:nvPr>
        </p:nvSpPr>
        <p:spPr>
          <a:xfrm>
            <a:off x="352426" y="1162051"/>
            <a:ext cx="8548384" cy="4966376"/>
          </a:xfrm>
        </p:spPr>
        <p:txBody>
          <a:bodyPr/>
          <a:lstStyle/>
          <a:p>
            <a:pPr eaLnBrk="1" hangingPunct="1">
              <a:lnSpc>
                <a:spcPct val="80000"/>
              </a:lnSpc>
            </a:pPr>
            <a:r>
              <a:rPr lang="en-US" sz="2600" dirty="0"/>
              <a:t>Most Bunsen burners have a mechanism to adjust the amount of air (and therefore of oxygen) that is mixed with the methane. </a:t>
            </a:r>
          </a:p>
          <a:p>
            <a:pPr eaLnBrk="1" hangingPunct="1">
              <a:lnSpc>
                <a:spcPct val="80000"/>
              </a:lnSpc>
            </a:pPr>
            <a:r>
              <a:rPr lang="en-US" sz="2600" dirty="0"/>
              <a:t>If you light the burner with the air completely closed off, you get a yellow, smoky flame that is not very hot. </a:t>
            </a:r>
          </a:p>
          <a:p>
            <a:pPr eaLnBrk="1" hangingPunct="1">
              <a:lnSpc>
                <a:spcPct val="80000"/>
              </a:lnSpc>
            </a:pPr>
            <a:r>
              <a:rPr lang="en-US" sz="2600" dirty="0"/>
              <a:t>As you increase the amount of air going </a:t>
            </a:r>
            <a:r>
              <a:rPr lang="en-US" sz="2600"/>
              <a:t>into </a:t>
            </a:r>
            <a:r>
              <a:rPr lang="en-US" sz="2600" smtClean="0"/>
              <a:t>the burner</a:t>
            </a:r>
            <a:r>
              <a:rPr lang="en-US" sz="2600" dirty="0"/>
              <a:t>, the flame becomes bluer, less smoky, and hotter. </a:t>
            </a:r>
          </a:p>
          <a:p>
            <a:pPr eaLnBrk="1" hangingPunct="1">
              <a:lnSpc>
                <a:spcPct val="80000"/>
              </a:lnSpc>
            </a:pPr>
            <a:r>
              <a:rPr lang="en-US" sz="2600" dirty="0"/>
              <a:t>When you reach the optimum adjustment, the flame has a sharp, inner blue triangle, gives off no smoke, and is hot enough to melt glass easily. </a:t>
            </a:r>
          </a:p>
          <a:p>
            <a:pPr eaLnBrk="1" hangingPunct="1">
              <a:lnSpc>
                <a:spcPct val="80000"/>
              </a:lnSpc>
            </a:pPr>
            <a:r>
              <a:rPr lang="en-US" sz="2600" dirty="0"/>
              <a:t>Continuing to increase the air beyond this point causes the flame to become cooler again and may actually extinguish </a:t>
            </a:r>
            <a:r>
              <a:rPr lang="en-US" sz="2600"/>
              <a:t>it</a:t>
            </a:r>
            <a:r>
              <a:rPr lang="en-US" sz="2600" smtClean="0"/>
              <a:t>.</a:t>
            </a:r>
            <a:endParaRPr lang="en-US" sz="2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73736"/>
            <a:ext cx="8460658" cy="466344"/>
          </a:xfrm>
        </p:spPr>
        <p:txBody>
          <a:bodyPr/>
          <a:lstStyle/>
          <a:p>
            <a:pPr eaLnBrk="1" hangingPunct="1"/>
            <a:r>
              <a:rPr lang="en-US"/>
              <a:t>A Bunsen Burner at Various Stages of Air Intake Adjustment</a:t>
            </a:r>
          </a:p>
        </p:txBody>
      </p:sp>
      <p:pic>
        <p:nvPicPr>
          <p:cNvPr id="6" name="Picture 5" descr="08_Pg265_UnFigure.jpg"/>
          <p:cNvPicPr>
            <a:picLocks noChangeAspect="1"/>
          </p:cNvPicPr>
          <p:nvPr/>
        </p:nvPicPr>
        <p:blipFill rotWithShape="1">
          <a:blip r:embed="rId2">
            <a:extLst>
              <a:ext uri="{28A0092B-C50C-407E-A947-70E740481C1C}">
                <a14:useLocalDpi xmlns:a14="http://schemas.microsoft.com/office/drawing/2010/main" val="0"/>
              </a:ext>
            </a:extLst>
          </a:blip>
          <a:srcRect b="5373"/>
          <a:stretch/>
        </p:blipFill>
        <p:spPr>
          <a:xfrm>
            <a:off x="313267" y="1849684"/>
            <a:ext cx="8534400" cy="32303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6088" y="0"/>
            <a:ext cx="7611356" cy="465138"/>
          </a:xfrm>
        </p:spPr>
        <p:txBody>
          <a:bodyPr/>
          <a:lstStyle/>
          <a:p>
            <a:pPr eaLnBrk="1" hangingPunct="1"/>
            <a:r>
              <a:rPr lang="en-US" dirty="0"/>
              <a:t>Combustion of Fossil Fuels Produces CO</a:t>
            </a:r>
            <a:r>
              <a:rPr lang="en-US" baseline="-25000" dirty="0"/>
              <a:t>2</a:t>
            </a:r>
            <a:endParaRPr lang="en-US" dirty="0"/>
          </a:p>
        </p:txBody>
      </p:sp>
      <p:sp>
        <p:nvSpPr>
          <p:cNvPr id="6147" name="Content Placeholder 2"/>
          <p:cNvSpPr>
            <a:spLocks noGrp="1"/>
          </p:cNvSpPr>
          <p:nvPr>
            <p:ph idx="1"/>
          </p:nvPr>
        </p:nvSpPr>
        <p:spPr>
          <a:xfrm>
            <a:off x="233364" y="1600200"/>
            <a:ext cx="8657718" cy="4811713"/>
          </a:xfrm>
        </p:spPr>
        <p:txBody>
          <a:bodyPr/>
          <a:lstStyle/>
          <a:p>
            <a:pPr eaLnBrk="1" hangingPunct="1"/>
            <a:r>
              <a:rPr lang="en-US" sz="2800" dirty="0"/>
              <a:t>Since we know the world</a:t>
            </a:r>
            <a:r>
              <a:rPr lang="ja-JP" altLang="en-US" sz="2800" dirty="0"/>
              <a:t>’</a:t>
            </a:r>
            <a:r>
              <a:rPr lang="en-US" altLang="ja-JP" sz="2800" dirty="0"/>
              <a:t>s annual fossil fuel consumption, we can estimate the world</a:t>
            </a:r>
            <a:r>
              <a:rPr lang="ja-JP" altLang="en-US" sz="2800" dirty="0"/>
              <a:t>’</a:t>
            </a:r>
            <a:r>
              <a:rPr lang="en-US" altLang="ja-JP" sz="2800" dirty="0"/>
              <a:t>s annual CO</a:t>
            </a:r>
            <a:r>
              <a:rPr lang="en-US" altLang="ja-JP" sz="2800" baseline="-25000" dirty="0"/>
              <a:t>2</a:t>
            </a:r>
            <a:r>
              <a:rPr lang="en-US" altLang="ja-JP" sz="2800" dirty="0"/>
              <a:t> production using the balanced chemical equation. </a:t>
            </a:r>
          </a:p>
          <a:p>
            <a:pPr eaLnBrk="1" hangingPunct="1"/>
            <a:r>
              <a:rPr lang="en-US" sz="2800" dirty="0"/>
              <a:t>Calculation shows that the world</a:t>
            </a:r>
            <a:r>
              <a:rPr lang="ja-JP" altLang="en-US" sz="2800" dirty="0"/>
              <a:t>’</a:t>
            </a:r>
            <a:r>
              <a:rPr lang="en-US" altLang="ja-JP" sz="2800" dirty="0"/>
              <a:t>s annual CO</a:t>
            </a:r>
            <a:r>
              <a:rPr lang="en-US" altLang="ja-JP" sz="2800" baseline="-25000" dirty="0"/>
              <a:t>2</a:t>
            </a:r>
            <a:r>
              <a:rPr lang="en-US" altLang="ja-JP" sz="2800" dirty="0"/>
              <a:t> production—from fossil fuel combustion—matches the measured annual atmospheric CO</a:t>
            </a:r>
            <a:r>
              <a:rPr lang="en-US" altLang="ja-JP" sz="2800" baseline="-25000" dirty="0"/>
              <a:t>2</a:t>
            </a:r>
            <a:r>
              <a:rPr lang="en-US" altLang="ja-JP" sz="2800" dirty="0"/>
              <a:t> increase, implying that fossil fuel combustion is indeed responsible for increased atmospheric CO</a:t>
            </a:r>
            <a:r>
              <a:rPr lang="en-US" altLang="ja-JP" sz="2800" baseline="-25000" dirty="0"/>
              <a:t>2</a:t>
            </a:r>
            <a:r>
              <a:rPr lang="en-US" altLang="ja-JP" sz="2800" dirty="0"/>
              <a:t> </a:t>
            </a:r>
            <a:r>
              <a:rPr lang="en-US" altLang="ja-JP" sz="2800"/>
              <a:t>levels</a:t>
            </a:r>
            <a:r>
              <a:rPr lang="en-US" altLang="ja-JP" sz="2800" smtClean="0"/>
              <a:t>.</a:t>
            </a:r>
            <a:endParaRPr lang="en-US" altLang="ja-JP"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6564312" cy="465138"/>
          </a:xfrm>
        </p:spPr>
        <p:txBody>
          <a:bodyPr/>
          <a:lstStyle/>
          <a:p>
            <a:pPr eaLnBrk="1" hangingPunct="1"/>
            <a:r>
              <a:rPr lang="en-US"/>
              <a:t>Chapter 8 in Review </a:t>
            </a:r>
          </a:p>
        </p:txBody>
      </p:sp>
      <p:sp>
        <p:nvSpPr>
          <p:cNvPr id="52227" name="Content Placeholder 2"/>
          <p:cNvSpPr>
            <a:spLocks noGrp="1"/>
          </p:cNvSpPr>
          <p:nvPr>
            <p:ph idx="1"/>
          </p:nvPr>
        </p:nvSpPr>
        <p:spPr/>
        <p:txBody>
          <a:bodyPr/>
          <a:lstStyle/>
          <a:p>
            <a:pPr eaLnBrk="1" hangingPunct="1"/>
            <a:r>
              <a:rPr lang="en-US" b="1"/>
              <a:t>Stoichiometry:</a:t>
            </a:r>
            <a:r>
              <a:rPr lang="en-US"/>
              <a:t> A balanced chemical equation gives quantitative relationships between the amounts of reactants and products. The quantitative relationship between reactants and products in a chemical reaction is called reaction stoichiometry.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6564312" cy="465138"/>
          </a:xfrm>
        </p:spPr>
        <p:txBody>
          <a:bodyPr/>
          <a:lstStyle/>
          <a:p>
            <a:pPr eaLnBrk="1" hangingPunct="1"/>
            <a:r>
              <a:rPr lang="en-US"/>
              <a:t>Chapter 8 in Review </a:t>
            </a:r>
          </a:p>
        </p:txBody>
      </p:sp>
      <p:sp>
        <p:nvSpPr>
          <p:cNvPr id="53251" name="Content Placeholder 2"/>
          <p:cNvSpPr>
            <a:spLocks noGrp="1"/>
          </p:cNvSpPr>
          <p:nvPr>
            <p:ph idx="1"/>
          </p:nvPr>
        </p:nvSpPr>
        <p:spPr>
          <a:xfrm>
            <a:off x="457199" y="1269448"/>
            <a:ext cx="8463065" cy="4525963"/>
          </a:xfrm>
        </p:spPr>
        <p:txBody>
          <a:bodyPr/>
          <a:lstStyle/>
          <a:p>
            <a:pPr eaLnBrk="1" hangingPunct="1"/>
            <a:r>
              <a:rPr lang="en-US" sz="2400" b="1" dirty="0"/>
              <a:t>Limiting Reactant, Theoretical Yield, </a:t>
            </a:r>
            <a:r>
              <a:rPr lang="en-US" sz="2400" b="1"/>
              <a:t>and </a:t>
            </a:r>
            <a:r>
              <a:rPr lang="en-US" sz="2400" b="1" smtClean="0"/>
              <a:t>Percent Yield</a:t>
            </a:r>
            <a:r>
              <a:rPr lang="en-US" sz="2400" b="1" dirty="0"/>
              <a:t>:</a:t>
            </a:r>
            <a:r>
              <a:rPr lang="en-US" sz="2400" dirty="0"/>
              <a:t> </a:t>
            </a:r>
          </a:p>
          <a:p>
            <a:pPr eaLnBrk="1" hangingPunct="1"/>
            <a:r>
              <a:rPr lang="en-US" sz="2400" dirty="0"/>
              <a:t>The limiting reactant in a chemical reaction is the reactant that limits the amount of product that can be made. </a:t>
            </a:r>
          </a:p>
          <a:p>
            <a:pPr eaLnBrk="1" hangingPunct="1"/>
            <a:r>
              <a:rPr lang="en-US" sz="2400" dirty="0"/>
              <a:t>The theoretical yield in a chemical reaction is the amount of product that can be made based on the amount of the limiting reactant. </a:t>
            </a:r>
          </a:p>
          <a:p>
            <a:pPr eaLnBrk="1" hangingPunct="1"/>
            <a:r>
              <a:rPr lang="en-US" sz="2400" dirty="0"/>
              <a:t>The actual yield in a chemical reaction is the amount of product actually produced. </a:t>
            </a:r>
          </a:p>
          <a:p>
            <a:pPr eaLnBrk="1" hangingPunct="1"/>
            <a:r>
              <a:rPr lang="en-US" sz="2400" dirty="0"/>
              <a:t>The percent yield in a chemical reaction is the actual yield divided by theoretical yield times 100%.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6564312" cy="465138"/>
          </a:xfrm>
        </p:spPr>
        <p:txBody>
          <a:bodyPr/>
          <a:lstStyle/>
          <a:p>
            <a:pPr eaLnBrk="1" hangingPunct="1"/>
            <a:r>
              <a:rPr lang="en-US"/>
              <a:t>Chapter 8 in Review </a:t>
            </a:r>
          </a:p>
        </p:txBody>
      </p:sp>
      <p:sp>
        <p:nvSpPr>
          <p:cNvPr id="54275" name="Content Placeholder 2"/>
          <p:cNvSpPr>
            <a:spLocks noGrp="1"/>
          </p:cNvSpPr>
          <p:nvPr>
            <p:ph idx="1"/>
          </p:nvPr>
        </p:nvSpPr>
        <p:spPr>
          <a:xfrm>
            <a:off x="457200" y="1600200"/>
            <a:ext cx="8412163" cy="4525963"/>
          </a:xfrm>
        </p:spPr>
        <p:txBody>
          <a:bodyPr/>
          <a:lstStyle/>
          <a:p>
            <a:pPr eaLnBrk="1" hangingPunct="1"/>
            <a:r>
              <a:rPr lang="en-US" b="1" dirty="0"/>
              <a:t>Enthalpy of Reaction:</a:t>
            </a:r>
            <a:r>
              <a:rPr lang="en-US" dirty="0"/>
              <a:t> The amount of heat released or absorbed by a chemical reaction under conditions of constant pressure is the enthalpy of reaction (</a:t>
            </a:r>
            <a:r>
              <a:rPr lang="en-US" dirty="0" err="1"/>
              <a:t>Δ</a:t>
            </a:r>
            <a:r>
              <a:rPr lang="en-US" i="1" dirty="0" err="1"/>
              <a:t>H</a:t>
            </a:r>
            <a:r>
              <a:rPr lang="en-US" baseline="-25000" dirty="0" err="1"/>
              <a:t>rxn</a:t>
            </a:r>
            <a:r>
              <a:rPr lang="en-US" dirty="0"/>
              <a:t>). </a:t>
            </a:r>
          </a:p>
          <a:p>
            <a:pPr eaLnBrk="1" hangingPunct="1"/>
            <a:r>
              <a:rPr lang="en-US" dirty="0"/>
              <a:t>The magnitude of </a:t>
            </a:r>
            <a:r>
              <a:rPr lang="en-US" dirty="0" err="1"/>
              <a:t>Δ</a:t>
            </a:r>
            <a:r>
              <a:rPr lang="en-US" i="1" dirty="0" err="1"/>
              <a:t>H</a:t>
            </a:r>
            <a:r>
              <a:rPr lang="en-US" baseline="-25000" dirty="0" err="1"/>
              <a:t>rxn</a:t>
            </a:r>
            <a:r>
              <a:rPr lang="en-US" dirty="0"/>
              <a:t> is associated with the stoichiometric amounts of reactants and products for the reaction </a:t>
            </a:r>
            <a:r>
              <a:rPr lang="en-US" i="1" dirty="0"/>
              <a:t>as written</a:t>
            </a:r>
            <a:r>
              <a:rPr lang="en-US" dirty="0"/>
              <a:t>. </a:t>
            </a:r>
          </a:p>
          <a:p>
            <a:pPr eaLnBrk="1" hangingPunct="1"/>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0"/>
            <a:ext cx="6564312" cy="465138"/>
          </a:xfrm>
        </p:spPr>
        <p:txBody>
          <a:bodyPr/>
          <a:lstStyle/>
          <a:p>
            <a:pPr eaLnBrk="1" hangingPunct="1"/>
            <a:r>
              <a:rPr lang="en-US"/>
              <a:t>Chemical Skills Learning Objectives </a:t>
            </a:r>
          </a:p>
        </p:txBody>
      </p:sp>
      <p:sp>
        <p:nvSpPr>
          <p:cNvPr id="55299" name="Content Placeholder 2"/>
          <p:cNvSpPr>
            <a:spLocks noGrp="1"/>
          </p:cNvSpPr>
          <p:nvPr>
            <p:ph idx="1"/>
          </p:nvPr>
        </p:nvSpPr>
        <p:spPr>
          <a:xfrm>
            <a:off x="457200" y="806450"/>
            <a:ext cx="8229600" cy="5319713"/>
          </a:xfrm>
        </p:spPr>
        <p:txBody>
          <a:bodyPr/>
          <a:lstStyle/>
          <a:p>
            <a:pPr marL="457200" indent="-457200">
              <a:buFont typeface="Calibri" charset="0"/>
              <a:buAutoNum type="arabicPeriod"/>
            </a:pPr>
            <a:r>
              <a:rPr lang="en-US" sz="2200"/>
              <a:t>LO: Recognize the numerical relationship between chemical quantities in a balanced chemical equation.</a:t>
            </a:r>
          </a:p>
          <a:p>
            <a:pPr marL="457200" indent="-457200">
              <a:buFont typeface="Calibri" charset="0"/>
              <a:buAutoNum type="arabicPeriod"/>
            </a:pPr>
            <a:r>
              <a:rPr lang="en-US" sz="2200"/>
              <a:t>LO: Carry out mole-to-mole conversions between reactants and products based on the numerical relationship between chemical quantities in a balanced chemical equation.</a:t>
            </a:r>
          </a:p>
          <a:p>
            <a:pPr marL="457200" indent="-457200">
              <a:buFont typeface="Calibri" charset="0"/>
              <a:buAutoNum type="arabicPeriod"/>
            </a:pPr>
            <a:r>
              <a:rPr lang="en-US" sz="2200"/>
              <a:t>LO: Carry out mass-to-mass conversions between reactants and products based on the numerical relationship between chemical quantities in a balanced chemical equation and molar masses.</a:t>
            </a:r>
          </a:p>
          <a:p>
            <a:pPr marL="457200" indent="-457200">
              <a:buFont typeface="Calibri" charset="0"/>
              <a:buAutoNum type="arabicPeriod"/>
            </a:pPr>
            <a:r>
              <a:rPr lang="en-US" sz="2200"/>
              <a:t>LO: Calculate limiting reactant, theoretical yield, and percent yield for a given amount of reactants in a balanced chemical equation.</a:t>
            </a:r>
          </a:p>
          <a:p>
            <a:pPr marL="457200" indent="-457200">
              <a:buFont typeface="Calibri" charset="0"/>
              <a:buAutoNum type="arabicPeriod"/>
            </a:pPr>
            <a:r>
              <a:rPr lang="en-US" sz="2200"/>
              <a:t>LO: Calculate the amount of thermal energy emitted or absorbed by a chemical reaction.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0"/>
            <a:ext cx="6564312" cy="465138"/>
          </a:xfrm>
        </p:spPr>
        <p:txBody>
          <a:bodyPr/>
          <a:lstStyle/>
          <a:p>
            <a:pPr eaLnBrk="1" hangingPunct="1"/>
            <a:r>
              <a:rPr lang="en-US"/>
              <a:t>Highlight Problem EOC 8.101</a:t>
            </a:r>
          </a:p>
        </p:txBody>
      </p:sp>
      <p:sp>
        <p:nvSpPr>
          <p:cNvPr id="3" name="Content Placeholder 2"/>
          <p:cNvSpPr>
            <a:spLocks noGrp="1"/>
          </p:cNvSpPr>
          <p:nvPr>
            <p:ph idx="1"/>
          </p:nvPr>
        </p:nvSpPr>
        <p:spPr>
          <a:xfrm>
            <a:off x="457199" y="1258888"/>
            <a:ext cx="8129017" cy="4867275"/>
          </a:xfrm>
        </p:spPr>
        <p:txBody>
          <a:bodyPr>
            <a:normAutofit/>
          </a:bodyPr>
          <a:lstStyle/>
          <a:p>
            <a:pPr eaLnBrk="1" hangingPunct="1">
              <a:lnSpc>
                <a:spcPct val="90000"/>
              </a:lnSpc>
            </a:pPr>
            <a:r>
              <a:rPr lang="en-US" sz="2800" dirty="0"/>
              <a:t>Scientists have grown progressively more </a:t>
            </a:r>
            <a:r>
              <a:rPr lang="en-US" sz="2800" dirty="0" smtClean="0"/>
              <a:t/>
            </a:r>
            <a:br>
              <a:rPr lang="en-US" sz="2800" dirty="0" smtClean="0"/>
            </a:br>
            <a:r>
              <a:rPr lang="en-US" sz="2800" dirty="0" smtClean="0"/>
              <a:t>worried </a:t>
            </a:r>
            <a:r>
              <a:rPr lang="en-US" sz="2800" dirty="0"/>
              <a:t>about the potential for global warming </a:t>
            </a:r>
            <a:r>
              <a:rPr lang="en-US" sz="2800" dirty="0" smtClean="0"/>
              <a:t/>
            </a:r>
            <a:br>
              <a:rPr lang="en-US" sz="2800" dirty="0" smtClean="0"/>
            </a:br>
            <a:r>
              <a:rPr lang="en-US" sz="2800" dirty="0" smtClean="0"/>
              <a:t>caused </a:t>
            </a:r>
            <a:r>
              <a:rPr lang="en-US" sz="2800" dirty="0"/>
              <a:t>by increasing atmospheric carbon </a:t>
            </a:r>
            <a:r>
              <a:rPr lang="en-US" sz="2800" dirty="0" smtClean="0"/>
              <a:t/>
            </a:r>
            <a:br>
              <a:rPr lang="en-US" sz="2800" dirty="0" smtClean="0"/>
            </a:br>
            <a:r>
              <a:rPr lang="en-US" sz="2800" dirty="0" smtClean="0"/>
              <a:t>dioxide </a:t>
            </a:r>
            <a:r>
              <a:rPr lang="en-US" sz="2800" dirty="0"/>
              <a:t>levels. </a:t>
            </a:r>
          </a:p>
          <a:p>
            <a:pPr eaLnBrk="1" hangingPunct="1">
              <a:lnSpc>
                <a:spcPct val="90000"/>
              </a:lnSpc>
            </a:pPr>
            <a:r>
              <a:rPr lang="en-US" sz="2800" dirty="0"/>
              <a:t>The world burns the fossil fuel equivalent of </a:t>
            </a:r>
            <a:r>
              <a:rPr lang="en-US" sz="2800" dirty="0" smtClean="0"/>
              <a:t/>
            </a:r>
            <a:br>
              <a:rPr lang="en-US" sz="2800" dirty="0" smtClean="0"/>
            </a:br>
            <a:r>
              <a:rPr lang="en-US" sz="2800" dirty="0" smtClean="0"/>
              <a:t>approximately </a:t>
            </a:r>
            <a:r>
              <a:rPr lang="en-US" sz="2800" dirty="0"/>
              <a:t>9.0 × 10</a:t>
            </a:r>
            <a:r>
              <a:rPr lang="en-US" sz="2800" baseline="30000" dirty="0"/>
              <a:t>12</a:t>
            </a:r>
            <a:r>
              <a:rPr lang="en-US" sz="2800" dirty="0"/>
              <a:t> kg of petroleum </a:t>
            </a:r>
            <a:r>
              <a:rPr lang="en-US" sz="2800" dirty="0" smtClean="0"/>
              <a:t/>
            </a:r>
            <a:br>
              <a:rPr lang="en-US" sz="2800" dirty="0" smtClean="0"/>
            </a:br>
            <a:r>
              <a:rPr lang="en-US" sz="2800" dirty="0" smtClean="0"/>
              <a:t>per </a:t>
            </a:r>
            <a:r>
              <a:rPr lang="en-US" sz="2800" dirty="0"/>
              <a:t>year. </a:t>
            </a:r>
          </a:p>
          <a:p>
            <a:pPr eaLnBrk="1" hangingPunct="1">
              <a:lnSpc>
                <a:spcPct val="90000"/>
              </a:lnSpc>
            </a:pPr>
            <a:r>
              <a:rPr lang="en-US" sz="2800" dirty="0"/>
              <a:t>Assume that all of this petroleum is in the form of </a:t>
            </a:r>
            <a:r>
              <a:rPr lang="en-US" sz="2800" dirty="0" smtClean="0"/>
              <a:t>octane </a:t>
            </a:r>
            <a:r>
              <a:rPr lang="en-US" sz="2800" dirty="0"/>
              <a:t>(C</a:t>
            </a:r>
            <a:r>
              <a:rPr lang="en-US" sz="2800" baseline="-25000" dirty="0"/>
              <a:t>8</a:t>
            </a:r>
            <a:r>
              <a:rPr lang="en-US" sz="2800" dirty="0"/>
              <a:t>H</a:t>
            </a:r>
            <a:r>
              <a:rPr lang="en-US" sz="2800" baseline="-25000" dirty="0"/>
              <a:t>18</a:t>
            </a:r>
            <a:r>
              <a:rPr lang="en-US" sz="2800" dirty="0"/>
              <a:t>) and calculate how much CO</a:t>
            </a:r>
            <a:r>
              <a:rPr lang="en-US" sz="2800" baseline="-25000" dirty="0"/>
              <a:t>2</a:t>
            </a:r>
            <a:r>
              <a:rPr lang="en-US" sz="2800" dirty="0"/>
              <a:t> in kilograms is produced by world fossil fuel combustion per year. </a:t>
            </a:r>
          </a:p>
          <a:p>
            <a:pPr marL="0" indent="0" eaLnBrk="1" hangingPunct="1">
              <a:lnSpc>
                <a:spcPct val="90000"/>
              </a:lnSpc>
              <a:buNone/>
            </a:pP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p:txBody>
          <a:bodyPr/>
          <a:lstStyle/>
          <a:p>
            <a:pPr eaLnBrk="1" hangingPunct="1">
              <a:lnSpc>
                <a:spcPct val="80000"/>
              </a:lnSpc>
            </a:pPr>
            <a:endParaRPr lang="en-US" sz="3000" dirty="0"/>
          </a:p>
          <a:p>
            <a:pPr algn="ctr" eaLnBrk="1" hangingPunct="1">
              <a:lnSpc>
                <a:spcPct val="80000"/>
              </a:lnSpc>
              <a:buFont typeface="Arial" charset="0"/>
              <a:buNone/>
            </a:pPr>
            <a:r>
              <a:rPr lang="en-US" sz="3000" dirty="0"/>
              <a:t>2 C</a:t>
            </a:r>
            <a:r>
              <a:rPr lang="en-US" sz="3000" baseline="-25000" dirty="0"/>
              <a:t>8</a:t>
            </a:r>
            <a:r>
              <a:rPr lang="en-US" sz="3000" dirty="0"/>
              <a:t>H</a:t>
            </a:r>
            <a:r>
              <a:rPr lang="en-US" sz="3000" baseline="-25000" dirty="0"/>
              <a:t>18</a:t>
            </a:r>
            <a:r>
              <a:rPr lang="en-US" sz="3000" dirty="0"/>
              <a:t>(</a:t>
            </a:r>
            <a:r>
              <a:rPr lang="en-US" sz="3000" i="1" dirty="0"/>
              <a:t>l</a:t>
            </a:r>
            <a:r>
              <a:rPr lang="en-US" sz="3000" dirty="0"/>
              <a:t>)</a:t>
            </a:r>
            <a:r>
              <a:rPr lang="en-US" sz="3000" baseline="-25000" dirty="0"/>
              <a:t> </a:t>
            </a:r>
            <a:r>
              <a:rPr lang="en-US" sz="3000" dirty="0"/>
              <a:t>+ 25 O</a:t>
            </a:r>
            <a:r>
              <a:rPr lang="en-US" sz="3000" baseline="-25000" dirty="0"/>
              <a:t>2</a:t>
            </a:r>
            <a:r>
              <a:rPr lang="en-US" sz="3000" dirty="0"/>
              <a:t>(</a:t>
            </a:r>
            <a:r>
              <a:rPr lang="en-US" sz="3000" i="1" dirty="0"/>
              <a:t>g</a:t>
            </a:r>
            <a:r>
              <a:rPr lang="en-US" sz="3000" dirty="0"/>
              <a:t>) </a:t>
            </a:r>
            <a:r>
              <a:rPr lang="en-US" sz="3000" dirty="0">
                <a:sym typeface="Wingdings" charset="0"/>
              </a:rPr>
              <a:t></a:t>
            </a:r>
            <a:r>
              <a:rPr lang="en-US" sz="3000" baseline="-25000" dirty="0">
                <a:sym typeface="Wingdings" charset="0"/>
              </a:rPr>
              <a:t> </a:t>
            </a:r>
            <a:r>
              <a:rPr lang="en-US" sz="3000" dirty="0"/>
              <a:t>16 CO</a:t>
            </a:r>
            <a:r>
              <a:rPr lang="en-US" sz="3000" baseline="-25000" dirty="0"/>
              <a:t>2</a:t>
            </a:r>
            <a:r>
              <a:rPr lang="en-US" sz="3000" dirty="0"/>
              <a:t>(</a:t>
            </a:r>
            <a:r>
              <a:rPr lang="en-US" sz="3000" i="1" dirty="0"/>
              <a:t>g</a:t>
            </a:r>
            <a:r>
              <a:rPr lang="en-US" sz="3000" dirty="0"/>
              <a:t>)</a:t>
            </a:r>
            <a:r>
              <a:rPr lang="en-US" sz="3000" baseline="-25000" dirty="0"/>
              <a:t> </a:t>
            </a:r>
            <a:r>
              <a:rPr lang="en-US" sz="3000" dirty="0"/>
              <a:t>+ 18 H</a:t>
            </a:r>
            <a:r>
              <a:rPr lang="en-US" sz="3000" baseline="-25000" dirty="0"/>
              <a:t>2</a:t>
            </a:r>
            <a:r>
              <a:rPr lang="en-US" sz="3000" dirty="0"/>
              <a:t>O(</a:t>
            </a:r>
            <a:r>
              <a:rPr lang="en-US" sz="3000" i="1" dirty="0"/>
              <a:t>g</a:t>
            </a:r>
            <a:r>
              <a:rPr lang="en-US" sz="3000" dirty="0"/>
              <a:t>)</a:t>
            </a:r>
            <a:endParaRPr lang="en-US" sz="3000" b="1" dirty="0"/>
          </a:p>
          <a:p>
            <a:pPr eaLnBrk="1" hangingPunct="1">
              <a:lnSpc>
                <a:spcPct val="80000"/>
              </a:lnSpc>
              <a:buFont typeface="Arial" charset="0"/>
              <a:buNone/>
            </a:pPr>
            <a:endParaRPr lang="en-US" sz="3000" dirty="0"/>
          </a:p>
          <a:p>
            <a:pPr eaLnBrk="1" hangingPunct="1">
              <a:lnSpc>
                <a:spcPct val="80000"/>
              </a:lnSpc>
            </a:pPr>
            <a:r>
              <a:rPr lang="en-US" sz="3000" dirty="0"/>
              <a:t>The balanced chemical equation shows that 16 </a:t>
            </a:r>
            <a:r>
              <a:rPr lang="en-US" sz="3000" dirty="0" err="1"/>
              <a:t>mol</a:t>
            </a:r>
            <a:r>
              <a:rPr lang="en-US" sz="3000" dirty="0"/>
              <a:t> of CO</a:t>
            </a:r>
            <a:r>
              <a:rPr lang="en-US" sz="3000" baseline="-25000" dirty="0"/>
              <a:t>2</a:t>
            </a:r>
            <a:r>
              <a:rPr lang="en-US" sz="3000" dirty="0"/>
              <a:t> are produced for every 2 </a:t>
            </a:r>
            <a:r>
              <a:rPr lang="en-US" sz="3000" dirty="0" err="1"/>
              <a:t>mol</a:t>
            </a:r>
            <a:r>
              <a:rPr lang="en-US" sz="3000" dirty="0"/>
              <a:t> of octane burned. </a:t>
            </a:r>
          </a:p>
          <a:p>
            <a:pPr eaLnBrk="1" hangingPunct="1">
              <a:lnSpc>
                <a:spcPct val="80000"/>
              </a:lnSpc>
            </a:pPr>
            <a:r>
              <a:rPr lang="en-US" sz="3000" dirty="0"/>
              <a:t>If the atmosphere currently contains approximately 3.0 × 10</a:t>
            </a:r>
            <a:r>
              <a:rPr lang="en-US" sz="3000" baseline="30000" dirty="0"/>
              <a:t>15</a:t>
            </a:r>
            <a:r>
              <a:rPr lang="en-US" sz="3000" dirty="0"/>
              <a:t> kg of CO</a:t>
            </a:r>
            <a:r>
              <a:rPr lang="en-US" sz="3000" baseline="-25000" dirty="0"/>
              <a:t>2,</a:t>
            </a:r>
            <a:r>
              <a:rPr lang="en-US" sz="3000" dirty="0"/>
              <a:t> how </a:t>
            </a:r>
            <a:r>
              <a:rPr lang="en-US" sz="3000" dirty="0" smtClean="0"/>
              <a:t/>
            </a:r>
            <a:br>
              <a:rPr lang="en-US" sz="3000" dirty="0" smtClean="0"/>
            </a:br>
            <a:r>
              <a:rPr lang="en-US" sz="3000" dirty="0" smtClean="0"/>
              <a:t>long </a:t>
            </a:r>
            <a:r>
              <a:rPr lang="en-US" sz="3000" dirty="0"/>
              <a:t>will it take for the world</a:t>
            </a:r>
            <a:r>
              <a:rPr lang="ja-JP" altLang="en-US" sz="3000" dirty="0"/>
              <a:t>’</a:t>
            </a:r>
            <a:r>
              <a:rPr lang="en-US" altLang="ja-JP" sz="3000" dirty="0"/>
              <a:t>s fossil fuel combustion to double the amount of atmospheric carbon dioxide? </a:t>
            </a:r>
          </a:p>
          <a:p>
            <a:pPr eaLnBrk="1" hangingPunct="1">
              <a:lnSpc>
                <a:spcPct val="80000"/>
              </a:lnSpc>
            </a:pPr>
            <a:endParaRPr lang="en-US" sz="3000" dirty="0"/>
          </a:p>
        </p:txBody>
      </p:sp>
      <p:sp>
        <p:nvSpPr>
          <p:cNvPr id="4" name="Title 1"/>
          <p:cNvSpPr>
            <a:spLocks noGrp="1"/>
          </p:cNvSpPr>
          <p:nvPr>
            <p:ph type="title"/>
          </p:nvPr>
        </p:nvSpPr>
        <p:spPr>
          <a:xfrm>
            <a:off x="457200" y="0"/>
            <a:ext cx="6564312" cy="465138"/>
          </a:xfrm>
        </p:spPr>
        <p:txBody>
          <a:bodyPr/>
          <a:lstStyle/>
          <a:p>
            <a:pPr eaLnBrk="1" hangingPunct="1"/>
            <a:r>
              <a:rPr lang="en-US"/>
              <a:t>Highlight Problem EOC 8.101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457200" y="2104103"/>
            <a:ext cx="8229600" cy="3727100"/>
          </a:xfrm>
        </p:spPr>
        <p:txBody>
          <a:bodyPr/>
          <a:lstStyle/>
          <a:p>
            <a:pPr marL="457200" indent="-457200" eaLnBrk="1" hangingPunct="1">
              <a:lnSpc>
                <a:spcPct val="90000"/>
              </a:lnSpc>
            </a:pPr>
            <a:r>
              <a:rPr lang="en-US" sz="3000" smtClean="0"/>
              <a:t>Note </a:t>
            </a:r>
            <a:r>
              <a:rPr lang="en-US" sz="3000" dirty="0"/>
              <a:t>that the denominator is the mass of </a:t>
            </a:r>
            <a:r>
              <a:rPr lang="en-US" sz="3000" i="1" dirty="0"/>
              <a:t>solution</a:t>
            </a:r>
            <a:r>
              <a:rPr lang="en-US" sz="3000" dirty="0"/>
              <a:t>, not the mass of solvent.</a:t>
            </a:r>
            <a:endParaRPr lang="en-US" sz="3000" b="1" dirty="0"/>
          </a:p>
          <a:p>
            <a:pPr marL="457200" indent="-457200" eaLnBrk="1" hangingPunct="1">
              <a:lnSpc>
                <a:spcPct val="90000"/>
              </a:lnSpc>
            </a:pPr>
            <a:r>
              <a:rPr lang="en-US" sz="3000" dirty="0"/>
              <a:t>In addition to parts per hundred (%), also in common use are </a:t>
            </a:r>
            <a:r>
              <a:rPr lang="en-US" sz="3000" i="1" dirty="0"/>
              <a:t>parts per million </a:t>
            </a:r>
            <a:r>
              <a:rPr lang="en-US" sz="3000" dirty="0"/>
              <a:t>(ppm), the number of grams of solute per 1 million </a:t>
            </a:r>
            <a:r>
              <a:rPr lang="en-US" sz="3000"/>
              <a:t>g </a:t>
            </a:r>
            <a:r>
              <a:rPr lang="en-US" sz="3000" smtClean="0"/>
              <a:t/>
            </a:r>
            <a:br>
              <a:rPr lang="en-US" sz="3000" smtClean="0"/>
            </a:br>
            <a:r>
              <a:rPr lang="en-US" sz="3000" smtClean="0"/>
              <a:t>of </a:t>
            </a:r>
            <a:r>
              <a:rPr lang="en-US" sz="3000" dirty="0"/>
              <a:t>solution, and </a:t>
            </a:r>
            <a:r>
              <a:rPr lang="en-US" sz="3000" i="1" dirty="0"/>
              <a:t>parts per billion </a:t>
            </a:r>
            <a:r>
              <a:rPr lang="en-US" sz="3000" dirty="0"/>
              <a:t>(ppb), the number of grams of solute </a:t>
            </a:r>
            <a:r>
              <a:rPr lang="en-US" sz="3000"/>
              <a:t>per </a:t>
            </a:r>
            <a:r>
              <a:rPr lang="en-US" sz="3000" smtClean="0"/>
              <a:t>1 </a:t>
            </a:r>
            <a:r>
              <a:rPr lang="en-US" sz="3000" dirty="0"/>
              <a:t>billion </a:t>
            </a:r>
            <a:r>
              <a:rPr lang="en-US" sz="3000"/>
              <a:t>g </a:t>
            </a:r>
            <a:r>
              <a:rPr lang="en-US" sz="3000" smtClean="0"/>
              <a:t/>
            </a:r>
            <a:br>
              <a:rPr lang="en-US" sz="3000" smtClean="0"/>
            </a:br>
            <a:r>
              <a:rPr lang="en-US" sz="3000" smtClean="0"/>
              <a:t>of </a:t>
            </a:r>
            <a:r>
              <a:rPr lang="en-US" sz="3000" dirty="0"/>
              <a:t>solution.</a:t>
            </a:r>
            <a:endParaRPr lang="en-US" sz="3000" b="1" dirty="0"/>
          </a:p>
        </p:txBody>
      </p:sp>
      <p:pic>
        <p:nvPicPr>
          <p:cNvPr id="4" name="Picture 3" descr="ch13_pg454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34" y="926258"/>
            <a:ext cx="7974331" cy="964700"/>
          </a:xfrm>
          <a:prstGeom prst="rect">
            <a:avLst/>
          </a:prstGeom>
        </p:spPr>
      </p:pic>
      <p:sp>
        <p:nvSpPr>
          <p:cNvPr id="5" name="Title 1"/>
          <p:cNvSpPr>
            <a:spLocks noGrp="1"/>
          </p:cNvSpPr>
          <p:nvPr>
            <p:ph type="title"/>
          </p:nvPr>
        </p:nvSpPr>
        <p:spPr>
          <a:xfrm>
            <a:off x="457200" y="0"/>
            <a:ext cx="8229600" cy="466344"/>
          </a:xfrm>
        </p:spPr>
        <p:txBody>
          <a:bodyPr/>
          <a:lstStyle/>
          <a:p>
            <a:pPr eaLnBrk="1" hangingPunct="1"/>
            <a:r>
              <a:rPr lang="en-US" sz="2400" smtClean="0"/>
              <a:t>Mass Percent</a:t>
            </a:r>
            <a:endParaRPr lang="en-US" sz="2400"/>
          </a:p>
        </p:txBody>
      </p:sp>
    </p:spTree>
    <p:extLst>
      <p:ext uri="{BB962C8B-B14F-4D97-AF65-F5344CB8AC3E}">
        <p14:creationId xmlns:p14="http://schemas.microsoft.com/office/powerpoint/2010/main" val="2909950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8229600" cy="466344"/>
          </a:xfrm>
        </p:spPr>
        <p:txBody>
          <a:bodyPr/>
          <a:lstStyle/>
          <a:p>
            <a:pPr eaLnBrk="1" hangingPunct="1"/>
            <a:r>
              <a:rPr lang="en-US" sz="2400"/>
              <a:t>Using Mass Percent in Calculations </a:t>
            </a:r>
          </a:p>
        </p:txBody>
      </p:sp>
      <p:sp>
        <p:nvSpPr>
          <p:cNvPr id="38915" name="Content Placeholder 2"/>
          <p:cNvSpPr>
            <a:spLocks noGrp="1"/>
          </p:cNvSpPr>
          <p:nvPr>
            <p:ph idx="1"/>
          </p:nvPr>
        </p:nvSpPr>
        <p:spPr/>
        <p:txBody>
          <a:bodyPr/>
          <a:lstStyle/>
          <a:p>
            <a:pPr eaLnBrk="1" hangingPunct="1"/>
            <a:r>
              <a:rPr lang="en-US" dirty="0"/>
              <a:t>We can use the mass percent of a solution as a conversion factor between mass of the solute and mass of the solution. </a:t>
            </a:r>
          </a:p>
          <a:p>
            <a:pPr eaLnBrk="1" hangingPunct="1"/>
            <a:r>
              <a:rPr lang="en-US" dirty="0"/>
              <a:t>The key to using mass percent as a conversion factor is to write it as a fraction</a:t>
            </a:r>
            <a:r>
              <a:rPr lang="en-US" dirty="0" smtClean="0"/>
              <a:t>.</a:t>
            </a:r>
            <a:endParaRPr lang="en-US" dirty="0"/>
          </a:p>
        </p:txBody>
      </p:sp>
      <p:pic>
        <p:nvPicPr>
          <p:cNvPr id="2" name="Picture 1" descr="ch13_pg455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365" y="4643335"/>
            <a:ext cx="4835269" cy="900771"/>
          </a:xfrm>
          <a:prstGeom prst="rect">
            <a:avLst/>
          </a:prstGeom>
        </p:spPr>
      </p:pic>
    </p:spTree>
    <p:extLst>
      <p:ext uri="{BB962C8B-B14F-4D97-AF65-F5344CB8AC3E}">
        <p14:creationId xmlns:p14="http://schemas.microsoft.com/office/powerpoint/2010/main" val="3900962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7032" y="-177634"/>
            <a:ext cx="8477250" cy="1931987"/>
          </a:xfrm>
        </p:spPr>
        <p:txBody>
          <a:bodyPr/>
          <a:lstStyle/>
          <a:p>
            <a:pPr eaLnBrk="1" hangingPunct="1"/>
            <a:r>
              <a:rPr lang="en-US" sz="2400"/>
              <a:t>A Water Sample from the Bottom of Lake Nyos </a:t>
            </a:r>
            <a:r>
              <a:rPr lang="en-US" sz="2400">
                <a:solidFill>
                  <a:schemeClr val="tx1"/>
                </a:solidFill>
              </a:rPr>
              <a:t>contains 8.5% carbon dioxide by mass. Determine how much carbon dioxide, in grams, is contained in 28.6 L of the water solution. </a:t>
            </a:r>
          </a:p>
        </p:txBody>
      </p:sp>
      <p:sp>
        <p:nvSpPr>
          <p:cNvPr id="39939" name="Content Placeholder 3"/>
          <p:cNvSpPr>
            <a:spLocks noGrp="1"/>
          </p:cNvSpPr>
          <p:nvPr>
            <p:ph sz="half" idx="1"/>
          </p:nvPr>
        </p:nvSpPr>
        <p:spPr>
          <a:xfrm>
            <a:off x="457200" y="2749550"/>
            <a:ext cx="4038600" cy="3376613"/>
          </a:xfrm>
        </p:spPr>
        <p:txBody>
          <a:bodyPr/>
          <a:lstStyle/>
          <a:p>
            <a:pPr eaLnBrk="1" hangingPunct="1">
              <a:buFont typeface="Arial" charset="0"/>
              <a:buNone/>
            </a:pPr>
            <a:r>
              <a:rPr lang="en-US"/>
              <a:t>GIVEN:</a:t>
            </a:r>
          </a:p>
          <a:p>
            <a:pPr eaLnBrk="1" hangingPunct="1"/>
            <a:r>
              <a:rPr lang="en-US"/>
              <a:t>8.5% CO</a:t>
            </a:r>
            <a:r>
              <a:rPr lang="en-US" baseline="-25000"/>
              <a:t>2</a:t>
            </a:r>
            <a:r>
              <a:rPr lang="en-US"/>
              <a:t> by mass</a:t>
            </a:r>
          </a:p>
          <a:p>
            <a:pPr eaLnBrk="1" hangingPunct="1"/>
            <a:r>
              <a:rPr lang="en-US"/>
              <a:t>28.6 L solution</a:t>
            </a:r>
          </a:p>
          <a:p>
            <a:pPr eaLnBrk="1" hangingPunct="1"/>
            <a:r>
              <a:rPr lang="en-US"/>
              <a:t>density = 1.03 g/mL</a:t>
            </a:r>
          </a:p>
          <a:p>
            <a:pPr eaLnBrk="1" hangingPunct="1">
              <a:buFont typeface="Arial" charset="0"/>
              <a:buNone/>
            </a:pPr>
            <a:r>
              <a:rPr lang="en-US"/>
              <a:t>RECALL:</a:t>
            </a:r>
          </a:p>
          <a:p>
            <a:pPr eaLnBrk="1" hangingPunct="1"/>
            <a:r>
              <a:rPr lang="en-US"/>
              <a:t>1000 mL = 1 L</a:t>
            </a:r>
          </a:p>
          <a:p>
            <a:pPr eaLnBrk="1" hangingPunct="1"/>
            <a:endParaRPr lang="en-US"/>
          </a:p>
        </p:txBody>
      </p:sp>
      <p:sp>
        <p:nvSpPr>
          <p:cNvPr id="39940" name="Content Placeholder 4"/>
          <p:cNvSpPr>
            <a:spLocks noGrp="1"/>
          </p:cNvSpPr>
          <p:nvPr>
            <p:ph sz="half" idx="2"/>
          </p:nvPr>
        </p:nvSpPr>
        <p:spPr>
          <a:xfrm>
            <a:off x="4648200" y="2749550"/>
            <a:ext cx="4038600" cy="3376613"/>
          </a:xfrm>
        </p:spPr>
        <p:txBody>
          <a:bodyPr/>
          <a:lstStyle/>
          <a:p>
            <a:pPr eaLnBrk="1" hangingPunct="1">
              <a:buFont typeface="Arial" charset="0"/>
              <a:buNone/>
            </a:pPr>
            <a:r>
              <a:rPr lang="en-US"/>
              <a:t>FIND:</a:t>
            </a:r>
          </a:p>
          <a:p>
            <a:pPr eaLnBrk="1" hangingPunct="1"/>
            <a:r>
              <a:rPr lang="en-US"/>
              <a:t>g CO</a:t>
            </a:r>
            <a:r>
              <a:rPr lang="en-US" baseline="-25000"/>
              <a:t>2</a:t>
            </a:r>
          </a:p>
          <a:p>
            <a:pPr eaLnBrk="1" hangingPunct="1"/>
            <a:endParaRPr lang="en-US"/>
          </a:p>
        </p:txBody>
      </p:sp>
    </p:spTree>
    <p:extLst>
      <p:ext uri="{BB962C8B-B14F-4D97-AF65-F5344CB8AC3E}">
        <p14:creationId xmlns:p14="http://schemas.microsoft.com/office/powerpoint/2010/main" val="2871598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674100" cy="466344"/>
          </a:xfrm>
        </p:spPr>
        <p:txBody>
          <a:bodyPr/>
          <a:lstStyle/>
          <a:p>
            <a:r>
              <a:rPr lang="en-US" sz="2400" dirty="0"/>
              <a:t>A Water Sample from the Bottom of Lake </a:t>
            </a:r>
            <a:r>
              <a:rPr lang="en-US" sz="2400" dirty="0" err="1"/>
              <a:t>Nyos</a:t>
            </a:r>
            <a:endParaRPr lang="en-US" sz="2400" dirty="0"/>
          </a:p>
        </p:txBody>
      </p:sp>
      <p:sp>
        <p:nvSpPr>
          <p:cNvPr id="40963" name="Content Placeholder 2"/>
          <p:cNvSpPr>
            <a:spLocks noGrp="1"/>
          </p:cNvSpPr>
          <p:nvPr>
            <p:ph idx="1"/>
          </p:nvPr>
        </p:nvSpPr>
        <p:spPr>
          <a:xfrm>
            <a:off x="457200" y="598488"/>
            <a:ext cx="8229600" cy="5527675"/>
          </a:xfrm>
        </p:spPr>
        <p:txBody>
          <a:bodyPr/>
          <a:lstStyle/>
          <a:p>
            <a:pPr eaLnBrk="1" hangingPunct="1">
              <a:buFont typeface="Arial" charset="0"/>
              <a:buNone/>
            </a:pPr>
            <a:r>
              <a:rPr lang="en-US" dirty="0"/>
              <a:t>SOLUTION MAP:</a:t>
            </a:r>
          </a:p>
          <a:p>
            <a:pPr eaLnBrk="1" hangingPunct="1">
              <a:buFont typeface="Arial" charset="0"/>
              <a:buNone/>
            </a:pPr>
            <a:endParaRPr lang="en-US" dirty="0" smtClean="0">
              <a:solidFill>
                <a:srgbClr val="F79646"/>
              </a:solidFill>
            </a:endParaRPr>
          </a:p>
          <a:p>
            <a:pPr eaLnBrk="1" hangingPunct="1">
              <a:buFont typeface="Arial" charset="0"/>
              <a:buNone/>
            </a:pPr>
            <a:endParaRPr lang="en-US" dirty="0">
              <a:solidFill>
                <a:srgbClr val="F79646"/>
              </a:solidFill>
            </a:endParaRPr>
          </a:p>
          <a:p>
            <a:pPr eaLnBrk="1" hangingPunct="1">
              <a:buFont typeface="Arial" charset="0"/>
              <a:buNone/>
            </a:pPr>
            <a:endParaRPr lang="en-US" dirty="0" smtClean="0">
              <a:solidFill>
                <a:srgbClr val="F79646"/>
              </a:solidFill>
            </a:endParaRPr>
          </a:p>
          <a:p>
            <a:pPr eaLnBrk="1" hangingPunct="1">
              <a:buFont typeface="Arial" charset="0"/>
              <a:buNone/>
            </a:pPr>
            <a:endParaRPr lang="en-US" dirty="0">
              <a:solidFill>
                <a:srgbClr val="F79646"/>
              </a:solidFill>
            </a:endParaRPr>
          </a:p>
          <a:p>
            <a:pPr eaLnBrk="1" hangingPunct="1">
              <a:buFont typeface="Arial" charset="0"/>
              <a:buNone/>
            </a:pPr>
            <a:r>
              <a:rPr lang="en-US" dirty="0" smtClean="0"/>
              <a:t>SOLUTION:</a:t>
            </a:r>
            <a:endParaRPr lang="en-US" dirty="0"/>
          </a:p>
        </p:txBody>
      </p:sp>
      <p:pic>
        <p:nvPicPr>
          <p:cNvPr id="5" name="Picture 4" descr="13_Pg456_UnFigure_1.jpg"/>
          <p:cNvPicPr>
            <a:picLocks noChangeAspect="1"/>
          </p:cNvPicPr>
          <p:nvPr/>
        </p:nvPicPr>
        <p:blipFill rotWithShape="1">
          <a:blip r:embed="rId2">
            <a:extLst>
              <a:ext uri="{28A0092B-C50C-407E-A947-70E740481C1C}">
                <a14:useLocalDpi xmlns:a14="http://schemas.microsoft.com/office/drawing/2010/main" val="0"/>
              </a:ext>
            </a:extLst>
          </a:blip>
          <a:srcRect b="10213"/>
          <a:stretch/>
        </p:blipFill>
        <p:spPr>
          <a:xfrm>
            <a:off x="457200" y="1513414"/>
            <a:ext cx="8229600" cy="1483098"/>
          </a:xfrm>
          <a:prstGeom prst="rect">
            <a:avLst/>
          </a:prstGeom>
        </p:spPr>
      </p:pic>
      <p:pic>
        <p:nvPicPr>
          <p:cNvPr id="3" name="Picture 2" descr="ch13_pg456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52" y="4745922"/>
            <a:ext cx="8216900" cy="657603"/>
          </a:xfrm>
          <a:prstGeom prst="rect">
            <a:avLst/>
          </a:prstGeom>
        </p:spPr>
      </p:pic>
    </p:spTree>
    <p:extLst>
      <p:ext uri="{BB962C8B-B14F-4D97-AF65-F5344CB8AC3E}">
        <p14:creationId xmlns:p14="http://schemas.microsoft.com/office/powerpoint/2010/main" val="304704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458023" cy="466344"/>
          </a:xfrm>
        </p:spPr>
        <p:txBody>
          <a:bodyPr/>
          <a:lstStyle/>
          <a:p>
            <a:pPr eaLnBrk="1" hangingPunct="1"/>
            <a:r>
              <a:rPr lang="en-US" dirty="0"/>
              <a:t>Stoichiometry: Relationships between Ingredients </a:t>
            </a:r>
          </a:p>
        </p:txBody>
      </p:sp>
      <p:sp>
        <p:nvSpPr>
          <p:cNvPr id="7171" name="Content Placeholder 2"/>
          <p:cNvSpPr>
            <a:spLocks noGrp="1"/>
          </p:cNvSpPr>
          <p:nvPr>
            <p:ph idx="1"/>
          </p:nvPr>
        </p:nvSpPr>
        <p:spPr>
          <a:xfrm>
            <a:off x="457199" y="1000125"/>
            <a:ext cx="8472792" cy="5126038"/>
          </a:xfrm>
        </p:spPr>
        <p:txBody>
          <a:bodyPr/>
          <a:lstStyle/>
          <a:p>
            <a:pPr eaLnBrk="1" hangingPunct="1"/>
            <a:r>
              <a:rPr lang="en-US" sz="2800" dirty="0"/>
              <a:t>The numerical relationship between chemical quantities in a balanced chemical equation is called reaction </a:t>
            </a:r>
            <a:r>
              <a:rPr lang="en-US" sz="2800" b="1" dirty="0"/>
              <a:t>stoichiometry</a:t>
            </a:r>
            <a:r>
              <a:rPr lang="en-US" sz="2800" dirty="0"/>
              <a:t>. </a:t>
            </a:r>
          </a:p>
          <a:p>
            <a:pPr eaLnBrk="1" hangingPunct="1"/>
            <a:r>
              <a:rPr lang="en-US" sz="2800" dirty="0"/>
              <a:t>We can predict the amounts of </a:t>
            </a:r>
            <a:r>
              <a:rPr lang="en-US" sz="2800" u="sng" dirty="0"/>
              <a:t>products</a:t>
            </a:r>
            <a:r>
              <a:rPr lang="en-US" sz="2800" dirty="0"/>
              <a:t> </a:t>
            </a:r>
            <a:r>
              <a:rPr lang="en-US" sz="2800"/>
              <a:t>that </a:t>
            </a:r>
            <a:r>
              <a:rPr lang="en-US" sz="2800" smtClean="0"/>
              <a:t/>
            </a:r>
            <a:br>
              <a:rPr lang="en-US" sz="2800" smtClean="0"/>
            </a:br>
            <a:r>
              <a:rPr lang="en-US" sz="2800" smtClean="0"/>
              <a:t>form </a:t>
            </a:r>
            <a:r>
              <a:rPr lang="en-US" sz="2800" dirty="0"/>
              <a:t>in a chemical reaction based on the amounts of </a:t>
            </a:r>
            <a:r>
              <a:rPr lang="en-US" sz="2800" u="sng" dirty="0"/>
              <a:t>reactants</a:t>
            </a:r>
            <a:r>
              <a:rPr lang="en-US" sz="2800" dirty="0"/>
              <a:t>. </a:t>
            </a:r>
          </a:p>
          <a:p>
            <a:pPr eaLnBrk="1" hangingPunct="1"/>
            <a:r>
              <a:rPr lang="en-US" sz="2800" dirty="0"/>
              <a:t>We can predict how much of the </a:t>
            </a:r>
            <a:r>
              <a:rPr lang="en-US" sz="2800" u="sng" dirty="0"/>
              <a:t>reactants</a:t>
            </a:r>
            <a:r>
              <a:rPr lang="en-US" sz="2800" dirty="0"/>
              <a:t> are necessary to form a given amount of </a:t>
            </a:r>
            <a:r>
              <a:rPr lang="en-US" sz="2800" u="sng" dirty="0"/>
              <a:t>product</a:t>
            </a:r>
            <a:r>
              <a:rPr lang="en-US" sz="2800" dirty="0"/>
              <a:t>. </a:t>
            </a:r>
          </a:p>
          <a:p>
            <a:pPr eaLnBrk="1" hangingPunct="1"/>
            <a:r>
              <a:rPr lang="en-US" sz="2800" dirty="0"/>
              <a:t>We can predict how much of </a:t>
            </a:r>
            <a:r>
              <a:rPr lang="en-US" sz="2800" u="sng" dirty="0"/>
              <a:t>one reactant</a:t>
            </a:r>
            <a:r>
              <a:rPr lang="en-US" sz="2800" dirty="0"/>
              <a:t> is required to completely react with </a:t>
            </a:r>
            <a:r>
              <a:rPr lang="en-US" sz="2800" u="sng" dirty="0"/>
              <a:t>another reactant</a:t>
            </a:r>
            <a:r>
              <a:rPr lang="en-US" sz="2800" dirty="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8229600" cy="466344"/>
          </a:xfrm>
        </p:spPr>
        <p:txBody>
          <a:bodyPr/>
          <a:lstStyle/>
          <a:p>
            <a:pPr eaLnBrk="1" hangingPunct="1"/>
            <a:r>
              <a:rPr lang="en-US" sz="2400" smtClean="0"/>
              <a:t>Specifying </a:t>
            </a:r>
            <a:r>
              <a:rPr lang="en-US" sz="2400"/>
              <a:t>Solution Concentration: Molarity </a:t>
            </a:r>
          </a:p>
        </p:txBody>
      </p:sp>
      <p:sp>
        <p:nvSpPr>
          <p:cNvPr id="45059" name="Content Placeholder 2"/>
          <p:cNvSpPr>
            <a:spLocks noGrp="1"/>
          </p:cNvSpPr>
          <p:nvPr>
            <p:ph idx="1"/>
          </p:nvPr>
        </p:nvSpPr>
        <p:spPr/>
        <p:txBody>
          <a:bodyPr/>
          <a:lstStyle/>
          <a:p>
            <a:pPr eaLnBrk="1" hangingPunct="1">
              <a:lnSpc>
                <a:spcPct val="90000"/>
              </a:lnSpc>
            </a:pPr>
            <a:r>
              <a:rPr lang="en-US" b="1" dirty="0"/>
              <a:t>Molarity</a:t>
            </a:r>
            <a:r>
              <a:rPr lang="en-US" dirty="0"/>
              <a:t> (M) is defined as the number of moles of solute per liter of solution. </a:t>
            </a:r>
          </a:p>
          <a:p>
            <a:pPr eaLnBrk="1" hangingPunct="1">
              <a:lnSpc>
                <a:spcPct val="90000"/>
              </a:lnSpc>
              <a:buFont typeface="Arial" charset="0"/>
              <a:buNone/>
            </a:pPr>
            <a:endParaRPr lang="en-US" b="1" dirty="0" smtClean="0">
              <a:solidFill>
                <a:srgbClr val="F79646"/>
              </a:solidFill>
            </a:endParaRPr>
          </a:p>
          <a:p>
            <a:pPr eaLnBrk="1" hangingPunct="1">
              <a:lnSpc>
                <a:spcPct val="90000"/>
              </a:lnSpc>
            </a:pPr>
            <a:endParaRPr lang="en-US" b="1" dirty="0">
              <a:solidFill>
                <a:srgbClr val="F79646"/>
              </a:solidFill>
            </a:endParaRPr>
          </a:p>
          <a:p>
            <a:pPr eaLnBrk="1" hangingPunct="1">
              <a:lnSpc>
                <a:spcPct val="90000"/>
              </a:lnSpc>
            </a:pPr>
            <a:r>
              <a:rPr lang="en-US" dirty="0" smtClean="0"/>
              <a:t>Note </a:t>
            </a:r>
            <a:r>
              <a:rPr lang="en-US" dirty="0"/>
              <a:t>that molarity is moles of solute per liter of </a:t>
            </a:r>
            <a:r>
              <a:rPr lang="en-US" i="1" dirty="0"/>
              <a:t>solution,</a:t>
            </a:r>
            <a:r>
              <a:rPr lang="en-US" dirty="0"/>
              <a:t> not per liter of solvent. </a:t>
            </a:r>
          </a:p>
          <a:p>
            <a:pPr eaLnBrk="1" hangingPunct="1">
              <a:lnSpc>
                <a:spcPct val="90000"/>
              </a:lnSpc>
            </a:pPr>
            <a:r>
              <a:rPr lang="en-US" dirty="0"/>
              <a:t>To make a solution of a specified molarity, you usually put the solute into a flask and then add water to the desired volume of solution. </a:t>
            </a:r>
          </a:p>
        </p:txBody>
      </p:sp>
      <p:pic>
        <p:nvPicPr>
          <p:cNvPr id="2" name="Picture 1" descr="ch13_pg457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720" y="2633225"/>
            <a:ext cx="4619645" cy="934480"/>
          </a:xfrm>
          <a:prstGeom prst="rect">
            <a:avLst/>
          </a:prstGeom>
        </p:spPr>
      </p:pic>
    </p:spTree>
    <p:extLst>
      <p:ext uri="{BB962C8B-B14F-4D97-AF65-F5344CB8AC3E}">
        <p14:creationId xmlns:p14="http://schemas.microsoft.com/office/powerpoint/2010/main" val="14947331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466344"/>
          </a:xfrm>
        </p:spPr>
        <p:txBody>
          <a:bodyPr/>
          <a:lstStyle/>
          <a:p>
            <a:pPr eaLnBrk="1" hangingPunct="1"/>
            <a:r>
              <a:rPr lang="en-US" sz="2400"/>
              <a:t>Making a Solution of Specific Molarity </a:t>
            </a:r>
          </a:p>
        </p:txBody>
      </p:sp>
      <p:pic>
        <p:nvPicPr>
          <p:cNvPr id="2" name="Picture 1" descr="13_07_Figure.jpg"/>
          <p:cNvPicPr>
            <a:picLocks noChangeAspect="1"/>
          </p:cNvPicPr>
          <p:nvPr/>
        </p:nvPicPr>
        <p:blipFill rotWithShape="1">
          <a:blip r:embed="rId2">
            <a:extLst>
              <a:ext uri="{28A0092B-C50C-407E-A947-70E740481C1C}">
                <a14:useLocalDpi xmlns:a14="http://schemas.microsoft.com/office/drawing/2010/main" val="0"/>
              </a:ext>
            </a:extLst>
          </a:blip>
          <a:srcRect b="2529"/>
          <a:stretch/>
        </p:blipFill>
        <p:spPr>
          <a:xfrm>
            <a:off x="1300154" y="1141413"/>
            <a:ext cx="6490542" cy="4990866"/>
          </a:xfrm>
          <a:prstGeom prst="rect">
            <a:avLst/>
          </a:prstGeom>
        </p:spPr>
      </p:pic>
    </p:spTree>
    <p:extLst>
      <p:ext uri="{BB962C8B-B14F-4D97-AF65-F5344CB8AC3E}">
        <p14:creationId xmlns:p14="http://schemas.microsoft.com/office/powerpoint/2010/main" val="29891025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66486"/>
            <a:ext cx="8229600" cy="1143000"/>
          </a:xfrm>
        </p:spPr>
        <p:txBody>
          <a:bodyPr/>
          <a:lstStyle/>
          <a:p>
            <a:pPr eaLnBrk="1" hangingPunct="1"/>
            <a:r>
              <a:rPr lang="en-US" sz="2200"/>
              <a:t>Calculate the molarity of a solution </a:t>
            </a:r>
            <a:r>
              <a:rPr lang="en-US" sz="2200">
                <a:solidFill>
                  <a:schemeClr val="tx1"/>
                </a:solidFill>
              </a:rPr>
              <a:t>made by putting 15.5 g NaCl into a beaker and adding water to make 1.50 L of NaCl solution.</a:t>
            </a:r>
            <a:br>
              <a:rPr lang="en-US" sz="2200">
                <a:solidFill>
                  <a:schemeClr val="tx1"/>
                </a:solidFill>
              </a:rPr>
            </a:br>
            <a:r>
              <a:rPr lang="en-US" sz="2200">
                <a:solidFill>
                  <a:schemeClr val="tx1"/>
                </a:solidFill>
              </a:rPr>
              <a:t>GIVEN: 15.5 g NaCl, 1.50 L solution. FIND: molarity</a:t>
            </a:r>
          </a:p>
        </p:txBody>
      </p:sp>
      <p:sp>
        <p:nvSpPr>
          <p:cNvPr id="47107" name="Content Placeholder 2"/>
          <p:cNvSpPr>
            <a:spLocks noGrp="1"/>
          </p:cNvSpPr>
          <p:nvPr>
            <p:ph idx="1"/>
          </p:nvPr>
        </p:nvSpPr>
        <p:spPr>
          <a:xfrm>
            <a:off x="457200" y="1600200"/>
            <a:ext cx="8229600" cy="560388"/>
          </a:xfrm>
        </p:spPr>
        <p:txBody>
          <a:bodyPr/>
          <a:lstStyle/>
          <a:p>
            <a:pPr eaLnBrk="1" hangingPunct="1">
              <a:buFont typeface="Arial" charset="0"/>
              <a:buNone/>
            </a:pPr>
            <a:r>
              <a:rPr lang="en-US"/>
              <a:t>SOLUTION:</a:t>
            </a:r>
          </a:p>
        </p:txBody>
      </p:sp>
      <p:pic>
        <p:nvPicPr>
          <p:cNvPr id="6" name="Picture 5" descr="ch13_pg459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86" y="2551201"/>
            <a:ext cx="8114036" cy="2978570"/>
          </a:xfrm>
          <a:prstGeom prst="rect">
            <a:avLst/>
          </a:prstGeom>
        </p:spPr>
      </p:pic>
    </p:spTree>
    <p:extLst>
      <p:ext uri="{BB962C8B-B14F-4D97-AF65-F5344CB8AC3E}">
        <p14:creationId xmlns:p14="http://schemas.microsoft.com/office/powerpoint/2010/main" val="2024904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73736"/>
            <a:ext cx="8229600" cy="466344"/>
          </a:xfrm>
        </p:spPr>
        <p:txBody>
          <a:bodyPr/>
          <a:lstStyle/>
          <a:p>
            <a:pPr eaLnBrk="1" hangingPunct="1"/>
            <a:r>
              <a:rPr lang="en-US" sz="2400"/>
              <a:t>Determine how many grams of sucrose (C</a:t>
            </a:r>
            <a:r>
              <a:rPr lang="en-US" sz="2400" baseline="-25000"/>
              <a:t>12</a:t>
            </a:r>
            <a:r>
              <a:rPr lang="en-US" sz="2400"/>
              <a:t>H</a:t>
            </a:r>
            <a:r>
              <a:rPr lang="en-US" sz="2400" baseline="-25000"/>
              <a:t>22</a:t>
            </a:r>
            <a:r>
              <a:rPr lang="en-US" sz="2400"/>
              <a:t>O</a:t>
            </a:r>
            <a:r>
              <a:rPr lang="en-US" sz="2400" baseline="-25000"/>
              <a:t>11</a:t>
            </a:r>
            <a:r>
              <a:rPr lang="en-US" sz="2400"/>
              <a:t>) are contained in 1.72 L of 0.758 M sucrose solution.  </a:t>
            </a:r>
          </a:p>
        </p:txBody>
      </p:sp>
      <p:sp>
        <p:nvSpPr>
          <p:cNvPr id="48131" name="Content Placeholder 2"/>
          <p:cNvSpPr>
            <a:spLocks noGrp="1"/>
          </p:cNvSpPr>
          <p:nvPr>
            <p:ph idx="1"/>
          </p:nvPr>
        </p:nvSpPr>
        <p:spPr>
          <a:xfrm>
            <a:off x="482600" y="1944688"/>
            <a:ext cx="8229600" cy="3919537"/>
          </a:xfrm>
        </p:spPr>
        <p:txBody>
          <a:bodyPr/>
          <a:lstStyle/>
          <a:p>
            <a:pPr eaLnBrk="1" hangingPunct="1">
              <a:buFont typeface="Arial" charset="0"/>
              <a:buNone/>
            </a:pPr>
            <a:r>
              <a:rPr lang="en-US" dirty="0"/>
              <a:t>SOLUTION MAP:</a:t>
            </a:r>
          </a:p>
          <a:p>
            <a:pPr eaLnBrk="1" hangingPunct="1">
              <a:buFont typeface="Arial" charset="0"/>
              <a:buNone/>
            </a:pPr>
            <a:endParaRPr lang="en-US" sz="2800" dirty="0" smtClean="0">
              <a:solidFill>
                <a:srgbClr val="F79646"/>
              </a:solidFill>
            </a:endParaRPr>
          </a:p>
          <a:p>
            <a:pPr eaLnBrk="1" hangingPunct="1">
              <a:buFont typeface="Arial" charset="0"/>
              <a:buNone/>
            </a:pPr>
            <a:endParaRPr lang="en-US" sz="2800" dirty="0">
              <a:solidFill>
                <a:srgbClr val="F79646"/>
              </a:solidFill>
            </a:endParaRPr>
          </a:p>
          <a:p>
            <a:pPr eaLnBrk="1" hangingPunct="1">
              <a:buFont typeface="Arial" charset="0"/>
              <a:buNone/>
            </a:pPr>
            <a:endParaRPr lang="en-US" sz="2800" dirty="0" smtClean="0">
              <a:solidFill>
                <a:srgbClr val="F79646"/>
              </a:solidFill>
            </a:endParaRPr>
          </a:p>
          <a:p>
            <a:pPr eaLnBrk="1" hangingPunct="1">
              <a:buFont typeface="Arial" charset="0"/>
              <a:buNone/>
            </a:pPr>
            <a:r>
              <a:rPr lang="en-US" dirty="0" smtClean="0"/>
              <a:t>RELATIONSHIPS </a:t>
            </a:r>
            <a:r>
              <a:rPr lang="en-US" dirty="0"/>
              <a:t>USED</a:t>
            </a:r>
            <a:r>
              <a:rPr lang="en-US" dirty="0" smtClean="0"/>
              <a:t>:</a:t>
            </a:r>
            <a:endParaRPr lang="en-US" dirty="0"/>
          </a:p>
        </p:txBody>
      </p:sp>
      <p:pic>
        <p:nvPicPr>
          <p:cNvPr id="5" name="Picture 4" descr="13_Pg460_UnFigure_1.jpg"/>
          <p:cNvPicPr>
            <a:picLocks noChangeAspect="1"/>
          </p:cNvPicPr>
          <p:nvPr/>
        </p:nvPicPr>
        <p:blipFill rotWithShape="1">
          <a:blip r:embed="rId2">
            <a:extLst>
              <a:ext uri="{28A0092B-C50C-407E-A947-70E740481C1C}">
                <a14:useLocalDpi xmlns:a14="http://schemas.microsoft.com/office/drawing/2010/main" val="0"/>
              </a:ext>
            </a:extLst>
          </a:blip>
          <a:srcRect b="8332"/>
          <a:stretch/>
        </p:blipFill>
        <p:spPr>
          <a:xfrm>
            <a:off x="1301031" y="2613758"/>
            <a:ext cx="6520642" cy="1327826"/>
          </a:xfrm>
          <a:prstGeom prst="rect">
            <a:avLst/>
          </a:prstGeom>
        </p:spPr>
      </p:pic>
      <p:pic>
        <p:nvPicPr>
          <p:cNvPr id="3" name="Picture 2" descr="ch13_pg460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6" y="4898794"/>
            <a:ext cx="8005308" cy="1027388"/>
          </a:xfrm>
          <a:prstGeom prst="rect">
            <a:avLst/>
          </a:prstGeom>
        </p:spPr>
      </p:pic>
    </p:spTree>
    <p:extLst>
      <p:ext uri="{BB962C8B-B14F-4D97-AF65-F5344CB8AC3E}">
        <p14:creationId xmlns:p14="http://schemas.microsoft.com/office/powerpoint/2010/main" val="28366706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73736"/>
            <a:ext cx="8229600" cy="466344"/>
          </a:xfrm>
        </p:spPr>
        <p:txBody>
          <a:bodyPr/>
          <a:lstStyle/>
          <a:p>
            <a:pPr eaLnBrk="1" hangingPunct="1"/>
            <a:r>
              <a:rPr lang="en-US" sz="2400"/>
              <a:t>Determine how many grams of sucrose (C</a:t>
            </a:r>
            <a:r>
              <a:rPr lang="en-US" sz="2400" baseline="-25000"/>
              <a:t>12</a:t>
            </a:r>
            <a:r>
              <a:rPr lang="en-US" sz="2400"/>
              <a:t>H</a:t>
            </a:r>
            <a:r>
              <a:rPr lang="en-US" sz="2400" baseline="-25000"/>
              <a:t>22</a:t>
            </a:r>
            <a:r>
              <a:rPr lang="en-US" sz="2400"/>
              <a:t>O</a:t>
            </a:r>
            <a:r>
              <a:rPr lang="en-US" sz="2400" baseline="-25000"/>
              <a:t>11</a:t>
            </a:r>
            <a:r>
              <a:rPr lang="en-US" sz="2400"/>
              <a:t>) are contained in 1.72 L of 0.758 M sucrose solution.  </a:t>
            </a:r>
          </a:p>
        </p:txBody>
      </p:sp>
      <p:sp>
        <p:nvSpPr>
          <p:cNvPr id="49155" name="Content Placeholder 2"/>
          <p:cNvSpPr>
            <a:spLocks noGrp="1"/>
          </p:cNvSpPr>
          <p:nvPr>
            <p:ph idx="1"/>
          </p:nvPr>
        </p:nvSpPr>
        <p:spPr>
          <a:xfrm>
            <a:off x="457200" y="2193925"/>
            <a:ext cx="8229600" cy="527050"/>
          </a:xfrm>
        </p:spPr>
        <p:txBody>
          <a:bodyPr/>
          <a:lstStyle/>
          <a:p>
            <a:pPr eaLnBrk="1" hangingPunct="1">
              <a:buFont typeface="Arial" charset="0"/>
              <a:buNone/>
            </a:pPr>
            <a:r>
              <a:rPr lang="en-US" dirty="0"/>
              <a:t>SOLUTION</a:t>
            </a:r>
            <a:r>
              <a:rPr lang="en-US" dirty="0" smtClean="0"/>
              <a:t>:</a:t>
            </a:r>
            <a:endParaRPr lang="en-US" dirty="0"/>
          </a:p>
        </p:txBody>
      </p:sp>
      <p:pic>
        <p:nvPicPr>
          <p:cNvPr id="5" name="Picture 4" descr="ch13_pg460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50376"/>
            <a:ext cx="8229600" cy="1887450"/>
          </a:xfrm>
          <a:prstGeom prst="rect">
            <a:avLst/>
          </a:prstGeom>
        </p:spPr>
      </p:pic>
    </p:spTree>
    <p:extLst>
      <p:ext uri="{BB962C8B-B14F-4D97-AF65-F5344CB8AC3E}">
        <p14:creationId xmlns:p14="http://schemas.microsoft.com/office/powerpoint/2010/main" val="2853730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466344"/>
          </a:xfrm>
        </p:spPr>
        <p:txBody>
          <a:bodyPr/>
          <a:lstStyle/>
          <a:p>
            <a:pPr eaLnBrk="1" hangingPunct="1"/>
            <a:r>
              <a:rPr lang="en-US" sz="2400"/>
              <a:t>Ion Concentrations</a:t>
            </a:r>
          </a:p>
        </p:txBody>
      </p:sp>
      <p:sp>
        <p:nvSpPr>
          <p:cNvPr id="50179" name="Content Placeholder 2"/>
          <p:cNvSpPr>
            <a:spLocks noGrp="1"/>
          </p:cNvSpPr>
          <p:nvPr>
            <p:ph idx="1"/>
          </p:nvPr>
        </p:nvSpPr>
        <p:spPr>
          <a:xfrm>
            <a:off x="457200" y="987425"/>
            <a:ext cx="8229600" cy="5138738"/>
          </a:xfrm>
        </p:spPr>
        <p:txBody>
          <a:bodyPr/>
          <a:lstStyle/>
          <a:p>
            <a:pPr eaLnBrk="1" hangingPunct="1">
              <a:lnSpc>
                <a:spcPct val="80000"/>
              </a:lnSpc>
            </a:pPr>
            <a:r>
              <a:rPr lang="en-US" sz="2200"/>
              <a:t>The reported concentration of a solution containing a </a:t>
            </a:r>
            <a:r>
              <a:rPr lang="en-US" sz="2200" i="1"/>
              <a:t>molecular</a:t>
            </a:r>
            <a:r>
              <a:rPr lang="en-US" sz="2200"/>
              <a:t> compound usually reflects the concentration of the solute as it actually exists in solution.</a:t>
            </a:r>
          </a:p>
          <a:p>
            <a:pPr eaLnBrk="1" hangingPunct="1">
              <a:lnSpc>
                <a:spcPct val="80000"/>
              </a:lnSpc>
            </a:pPr>
            <a:r>
              <a:rPr lang="en-US" sz="2200"/>
              <a:t>A 1.0 M glucose (C</a:t>
            </a:r>
            <a:r>
              <a:rPr lang="en-US" sz="2200" baseline="-25000"/>
              <a:t>6</a:t>
            </a:r>
            <a:r>
              <a:rPr lang="en-US" sz="2200"/>
              <a:t>H</a:t>
            </a:r>
            <a:r>
              <a:rPr lang="en-US" sz="2200" baseline="-25000"/>
              <a:t>12</a:t>
            </a:r>
            <a:r>
              <a:rPr lang="en-US" sz="2200"/>
              <a:t>O</a:t>
            </a:r>
            <a:r>
              <a:rPr lang="en-US" sz="2200" baseline="-25000"/>
              <a:t>6</a:t>
            </a:r>
            <a:r>
              <a:rPr lang="en-US" sz="2200"/>
              <a:t>) solution contains 1.0 mol of C</a:t>
            </a:r>
            <a:r>
              <a:rPr lang="en-US" sz="2200" baseline="-25000"/>
              <a:t>6</a:t>
            </a:r>
            <a:r>
              <a:rPr lang="en-US" sz="2200"/>
              <a:t>H</a:t>
            </a:r>
            <a:r>
              <a:rPr lang="en-US" sz="2200" baseline="-25000"/>
              <a:t>12</a:t>
            </a:r>
            <a:r>
              <a:rPr lang="en-US" sz="2200"/>
              <a:t>O</a:t>
            </a:r>
            <a:r>
              <a:rPr lang="en-US" sz="2200" baseline="-25000"/>
              <a:t>6</a:t>
            </a:r>
            <a:r>
              <a:rPr lang="en-US" sz="2200"/>
              <a:t> per liter of solution. </a:t>
            </a:r>
          </a:p>
          <a:p>
            <a:pPr eaLnBrk="1" hangingPunct="1">
              <a:lnSpc>
                <a:spcPct val="80000"/>
              </a:lnSpc>
            </a:pPr>
            <a:r>
              <a:rPr lang="en-US" sz="2200"/>
              <a:t>The reported concentration of a solution containing an </a:t>
            </a:r>
            <a:r>
              <a:rPr lang="en-US" sz="2200" i="1"/>
              <a:t>ionic</a:t>
            </a:r>
            <a:r>
              <a:rPr lang="en-US" sz="2200"/>
              <a:t> compound reflects the concentration of the solute </a:t>
            </a:r>
            <a:r>
              <a:rPr lang="en-US" sz="2200" i="1"/>
              <a:t>before it is dissolved in solution</a:t>
            </a:r>
            <a:r>
              <a:rPr lang="en-US" sz="2200"/>
              <a:t>. </a:t>
            </a:r>
          </a:p>
          <a:p>
            <a:pPr eaLnBrk="1" hangingPunct="1">
              <a:lnSpc>
                <a:spcPct val="80000"/>
              </a:lnSpc>
            </a:pPr>
            <a:r>
              <a:rPr lang="en-US" sz="2200"/>
              <a:t>A 1.0 M CaCl</a:t>
            </a:r>
            <a:r>
              <a:rPr lang="en-US" sz="2200" baseline="-25000"/>
              <a:t>2</a:t>
            </a:r>
            <a:r>
              <a:rPr lang="en-US" sz="2200"/>
              <a:t> solution contains 1.0 mol of Ca</a:t>
            </a:r>
            <a:r>
              <a:rPr lang="en-US" sz="2200" baseline="30000"/>
              <a:t>2+</a:t>
            </a:r>
            <a:r>
              <a:rPr lang="en-US" sz="2200"/>
              <a:t> per liter and 2.0 mol of Cl</a:t>
            </a:r>
            <a:r>
              <a:rPr lang="en-US" sz="2200" baseline="30000"/>
              <a:t>–</a:t>
            </a:r>
            <a:r>
              <a:rPr lang="en-US" sz="2200"/>
              <a:t> per liter. </a:t>
            </a:r>
          </a:p>
          <a:p>
            <a:pPr eaLnBrk="1" hangingPunct="1">
              <a:lnSpc>
                <a:spcPct val="80000"/>
              </a:lnSpc>
            </a:pPr>
            <a:r>
              <a:rPr lang="en-US" sz="2200"/>
              <a:t>The concentration of the individual ions present in a solution containing an ionic compound can be approximated from the overall concentration.</a:t>
            </a:r>
          </a:p>
          <a:p>
            <a:pPr eaLnBrk="1" hangingPunct="1">
              <a:lnSpc>
                <a:spcPct val="80000"/>
              </a:lnSpc>
            </a:pPr>
            <a:r>
              <a:rPr lang="en-US" sz="2200"/>
              <a:t>These are approximations because when an ionic compound dissolves in solution, some of the cations and anions may pair up, so that the actual concentrations of the ions are lower than what you would expect if you assume complete dissociation occurred. </a:t>
            </a:r>
          </a:p>
        </p:txBody>
      </p:sp>
    </p:spTree>
    <p:extLst>
      <p:ext uri="{BB962C8B-B14F-4D97-AF65-F5344CB8AC3E}">
        <p14:creationId xmlns:p14="http://schemas.microsoft.com/office/powerpoint/2010/main" val="11985766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73736"/>
            <a:ext cx="8229600" cy="466344"/>
          </a:xfrm>
        </p:spPr>
        <p:txBody>
          <a:bodyPr/>
          <a:lstStyle/>
          <a:p>
            <a:pPr eaLnBrk="1" hangingPunct="1"/>
            <a:r>
              <a:rPr lang="en-US" sz="2400"/>
              <a:t>Determine the molar concentrations of Na</a:t>
            </a:r>
            <a:r>
              <a:rPr lang="en-US" sz="2400" baseline="30000"/>
              <a:t>+</a:t>
            </a:r>
            <a:r>
              <a:rPr lang="en-US" sz="2400"/>
              <a:t> and PO</a:t>
            </a:r>
            <a:r>
              <a:rPr lang="en-US" sz="2400" baseline="-25000"/>
              <a:t>4</a:t>
            </a:r>
            <a:r>
              <a:rPr lang="en-US" sz="2400" baseline="30000"/>
              <a:t>3−</a:t>
            </a:r>
            <a:r>
              <a:rPr lang="en-US" sz="2400"/>
              <a:t> in a 1.50 M Na</a:t>
            </a:r>
            <a:r>
              <a:rPr lang="en-US" sz="2400" baseline="-25000"/>
              <a:t>3</a:t>
            </a:r>
            <a:r>
              <a:rPr lang="en-US" sz="2400"/>
              <a:t>PO</a:t>
            </a:r>
            <a:r>
              <a:rPr lang="en-US" sz="2400" baseline="-25000"/>
              <a:t>4</a:t>
            </a:r>
            <a:r>
              <a:rPr lang="en-US" sz="2400"/>
              <a:t> solution. </a:t>
            </a:r>
          </a:p>
        </p:txBody>
      </p:sp>
      <p:sp>
        <p:nvSpPr>
          <p:cNvPr id="51203" name="Content Placeholder 2"/>
          <p:cNvSpPr>
            <a:spLocks noGrp="1"/>
          </p:cNvSpPr>
          <p:nvPr>
            <p:ph idx="1"/>
          </p:nvPr>
        </p:nvSpPr>
        <p:spPr/>
        <p:txBody>
          <a:bodyPr/>
          <a:lstStyle/>
          <a:p>
            <a:pPr eaLnBrk="1" hangingPunct="1">
              <a:buFont typeface="Arial" charset="0"/>
              <a:buNone/>
            </a:pPr>
            <a:r>
              <a:rPr lang="en-US"/>
              <a:t>GIVEN: 1.50 M Na</a:t>
            </a:r>
            <a:r>
              <a:rPr lang="en-US" baseline="-25000"/>
              <a:t>3</a:t>
            </a:r>
            <a:r>
              <a:rPr lang="en-US"/>
              <a:t>PO</a:t>
            </a:r>
            <a:r>
              <a:rPr lang="en-US" baseline="-25000"/>
              <a:t>4</a:t>
            </a:r>
            <a:endParaRPr lang="en-US"/>
          </a:p>
          <a:p>
            <a:pPr eaLnBrk="1" hangingPunct="1">
              <a:buFont typeface="Arial" charset="0"/>
              <a:buNone/>
            </a:pPr>
            <a:r>
              <a:rPr lang="en-US"/>
              <a:t>FIND: molarity (M) Na</a:t>
            </a:r>
            <a:r>
              <a:rPr lang="en-US" baseline="30000"/>
              <a:t>+</a:t>
            </a:r>
            <a:r>
              <a:rPr lang="en-US"/>
              <a:t> and PO</a:t>
            </a:r>
            <a:r>
              <a:rPr lang="en-US" baseline="-25000"/>
              <a:t>4</a:t>
            </a:r>
            <a:r>
              <a:rPr lang="en-US" baseline="30000"/>
              <a:t>3−</a:t>
            </a:r>
            <a:r>
              <a:rPr lang="en-US"/>
              <a:t> </a:t>
            </a:r>
          </a:p>
          <a:p>
            <a:pPr eaLnBrk="1" hangingPunct="1">
              <a:buFont typeface="Arial" charset="0"/>
              <a:buNone/>
            </a:pPr>
            <a:r>
              <a:rPr lang="en-US"/>
              <a:t>SOLUTION:</a:t>
            </a:r>
          </a:p>
          <a:p>
            <a:pPr eaLnBrk="1" hangingPunct="1">
              <a:buFont typeface="Arial" charset="0"/>
              <a:buNone/>
            </a:pPr>
            <a:r>
              <a:rPr lang="en-US"/>
              <a:t>Molarity of Na</a:t>
            </a:r>
            <a:r>
              <a:rPr lang="en-US" baseline="30000"/>
              <a:t>+</a:t>
            </a:r>
            <a:r>
              <a:rPr lang="en-US"/>
              <a:t> = 3(1.50 M) = 4.50 M</a:t>
            </a:r>
          </a:p>
          <a:p>
            <a:pPr eaLnBrk="1" hangingPunct="1">
              <a:buFont typeface="Arial" charset="0"/>
              <a:buNone/>
            </a:pPr>
            <a:r>
              <a:rPr lang="en-US"/>
              <a:t>Molarity of PO</a:t>
            </a:r>
            <a:r>
              <a:rPr lang="en-US" baseline="-25000"/>
              <a:t>4</a:t>
            </a:r>
            <a:r>
              <a:rPr lang="en-US" baseline="30000"/>
              <a:t>3−</a:t>
            </a:r>
            <a:r>
              <a:rPr lang="en-US"/>
              <a:t>  = 1.50 M</a:t>
            </a:r>
          </a:p>
        </p:txBody>
      </p:sp>
    </p:spTree>
    <p:extLst>
      <p:ext uri="{BB962C8B-B14F-4D97-AF65-F5344CB8AC3E}">
        <p14:creationId xmlns:p14="http://schemas.microsoft.com/office/powerpoint/2010/main" val="2915001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466344"/>
          </a:xfrm>
        </p:spPr>
        <p:txBody>
          <a:bodyPr/>
          <a:lstStyle/>
          <a:p>
            <a:pPr eaLnBrk="1" hangingPunct="1"/>
            <a:r>
              <a:rPr lang="en-US" sz="2400" smtClean="0"/>
              <a:t>Solution </a:t>
            </a:r>
            <a:r>
              <a:rPr lang="en-US" sz="2400"/>
              <a:t>Dilution </a:t>
            </a:r>
          </a:p>
        </p:txBody>
      </p:sp>
      <p:sp>
        <p:nvSpPr>
          <p:cNvPr id="52227" name="Content Placeholder 2"/>
          <p:cNvSpPr>
            <a:spLocks noGrp="1"/>
          </p:cNvSpPr>
          <p:nvPr>
            <p:ph idx="1"/>
          </p:nvPr>
        </p:nvSpPr>
        <p:spPr/>
        <p:txBody>
          <a:bodyPr/>
          <a:lstStyle/>
          <a:p>
            <a:pPr eaLnBrk="1" hangingPunct="1">
              <a:lnSpc>
                <a:spcPct val="80000"/>
              </a:lnSpc>
            </a:pPr>
            <a:r>
              <a:rPr lang="en-US" sz="2200"/>
              <a:t>Solutions are often stored in concentrated forms called </a:t>
            </a:r>
            <a:r>
              <a:rPr lang="en-US" sz="2200" b="1"/>
              <a:t>stock solutions.</a:t>
            </a:r>
          </a:p>
          <a:p>
            <a:pPr eaLnBrk="1" hangingPunct="1">
              <a:lnSpc>
                <a:spcPct val="80000"/>
              </a:lnSpc>
            </a:pPr>
            <a:r>
              <a:rPr lang="en-US" sz="2200"/>
              <a:t>Many lab procedures call for less concentrated solutions, so chemists must dilute the stock solution to the required concentration. </a:t>
            </a:r>
          </a:p>
          <a:p>
            <a:pPr eaLnBrk="1" hangingPunct="1">
              <a:lnSpc>
                <a:spcPct val="80000"/>
              </a:lnSpc>
            </a:pPr>
            <a:r>
              <a:rPr lang="en-US" sz="2200"/>
              <a:t>This is done by combining a certain amount of the stock solution with water. </a:t>
            </a:r>
          </a:p>
          <a:p>
            <a:pPr eaLnBrk="1" hangingPunct="1">
              <a:lnSpc>
                <a:spcPct val="80000"/>
              </a:lnSpc>
            </a:pPr>
            <a:r>
              <a:rPr lang="en-US" sz="2200"/>
              <a:t>To determine how much of the stock solution to use, use the dilution equation:</a:t>
            </a:r>
          </a:p>
          <a:p>
            <a:pPr algn="ctr" eaLnBrk="1" hangingPunct="1">
              <a:lnSpc>
                <a:spcPct val="80000"/>
              </a:lnSpc>
              <a:buFont typeface="Arial" charset="0"/>
              <a:buNone/>
            </a:pPr>
            <a:r>
              <a:rPr lang="en-US" sz="3300" b="1" i="1"/>
              <a:t>M</a:t>
            </a:r>
            <a:r>
              <a:rPr lang="en-US" sz="3300" b="1" baseline="-25000"/>
              <a:t>1</a:t>
            </a:r>
            <a:r>
              <a:rPr lang="en-US" sz="3300" b="1" i="1"/>
              <a:t>V</a:t>
            </a:r>
            <a:r>
              <a:rPr lang="en-US" sz="3300" b="1" baseline="-25000"/>
              <a:t>1</a:t>
            </a:r>
            <a:r>
              <a:rPr lang="en-US" sz="3300" b="1"/>
              <a:t> = </a:t>
            </a:r>
            <a:r>
              <a:rPr lang="en-US" sz="3300" b="1" i="1"/>
              <a:t>M</a:t>
            </a:r>
            <a:r>
              <a:rPr lang="en-US" sz="3300" b="1" baseline="-25000"/>
              <a:t>2</a:t>
            </a:r>
            <a:r>
              <a:rPr lang="en-US" sz="3300" b="1" i="1"/>
              <a:t>V</a:t>
            </a:r>
            <a:r>
              <a:rPr lang="en-US" sz="3300" b="1" baseline="-25000"/>
              <a:t>2</a:t>
            </a:r>
          </a:p>
          <a:p>
            <a:pPr algn="ctr" eaLnBrk="1" hangingPunct="1">
              <a:lnSpc>
                <a:spcPct val="80000"/>
              </a:lnSpc>
              <a:buFont typeface="Arial" charset="0"/>
              <a:buNone/>
            </a:pPr>
            <a:endParaRPr lang="en-US" sz="3300" b="1" baseline="-25000"/>
          </a:p>
          <a:p>
            <a:pPr eaLnBrk="1" hangingPunct="1">
              <a:lnSpc>
                <a:spcPct val="80000"/>
              </a:lnSpc>
              <a:buFont typeface="Arial" charset="0"/>
              <a:buNone/>
            </a:pPr>
            <a:r>
              <a:rPr lang="en-US" sz="2200"/>
              <a:t>	where </a:t>
            </a:r>
            <a:r>
              <a:rPr lang="en-US" sz="2200" b="1" i="1"/>
              <a:t>M</a:t>
            </a:r>
            <a:r>
              <a:rPr lang="en-US" sz="2200" b="1" baseline="-25000"/>
              <a:t>1</a:t>
            </a:r>
            <a:r>
              <a:rPr lang="en-US" sz="2200"/>
              <a:t> and </a:t>
            </a:r>
            <a:r>
              <a:rPr lang="en-US" sz="2200" b="1" i="1"/>
              <a:t>V</a:t>
            </a:r>
            <a:r>
              <a:rPr lang="en-US" sz="2200" b="1" baseline="-25000"/>
              <a:t>1</a:t>
            </a:r>
            <a:r>
              <a:rPr lang="en-US" sz="2200"/>
              <a:t> are the molarity and volume of the initial concentrated solution and </a:t>
            </a:r>
            <a:r>
              <a:rPr lang="en-US" sz="2200" b="1" i="1"/>
              <a:t>M</a:t>
            </a:r>
            <a:r>
              <a:rPr lang="en-US" sz="2200" b="1" baseline="-25000"/>
              <a:t>2</a:t>
            </a:r>
            <a:r>
              <a:rPr lang="en-US" sz="2200"/>
              <a:t> and </a:t>
            </a:r>
            <a:r>
              <a:rPr lang="en-US" sz="2200" b="1" i="1"/>
              <a:t>V</a:t>
            </a:r>
            <a:r>
              <a:rPr lang="en-US" sz="2200" b="1" baseline="-25000"/>
              <a:t>2</a:t>
            </a:r>
            <a:r>
              <a:rPr lang="en-US" sz="2200"/>
              <a:t> are the molarity and volume of the final diluted solution. </a:t>
            </a:r>
          </a:p>
        </p:txBody>
      </p:sp>
    </p:spTree>
    <p:extLst>
      <p:ext uri="{BB962C8B-B14F-4D97-AF65-F5344CB8AC3E}">
        <p14:creationId xmlns:p14="http://schemas.microsoft.com/office/powerpoint/2010/main" val="2964636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466344"/>
          </a:xfrm>
        </p:spPr>
        <p:txBody>
          <a:bodyPr/>
          <a:lstStyle/>
          <a:p>
            <a:pPr eaLnBrk="1" hangingPunct="1"/>
            <a:r>
              <a:rPr lang="en-US" sz="2400" i="1"/>
              <a:t>M</a:t>
            </a:r>
            <a:r>
              <a:rPr lang="en-US" sz="2400" baseline="-25000"/>
              <a:t>1</a:t>
            </a:r>
            <a:r>
              <a:rPr lang="en-US" sz="2400" i="1"/>
              <a:t>V</a:t>
            </a:r>
            <a:r>
              <a:rPr lang="en-US" sz="2400" baseline="-25000"/>
              <a:t>1</a:t>
            </a:r>
            <a:r>
              <a:rPr lang="en-US" sz="2400"/>
              <a:t> = </a:t>
            </a:r>
            <a:r>
              <a:rPr lang="en-US" sz="2400" i="1"/>
              <a:t>M</a:t>
            </a:r>
            <a:r>
              <a:rPr lang="en-US" sz="2400" baseline="-25000"/>
              <a:t>2</a:t>
            </a:r>
            <a:r>
              <a:rPr lang="en-US" sz="2400" i="1"/>
              <a:t>V</a:t>
            </a:r>
            <a:r>
              <a:rPr lang="en-US" sz="2400" baseline="-25000"/>
              <a:t>2</a:t>
            </a:r>
            <a:endParaRPr lang="en-US" sz="2400"/>
          </a:p>
        </p:txBody>
      </p:sp>
      <p:sp>
        <p:nvSpPr>
          <p:cNvPr id="53251" name="Content Placeholder 2"/>
          <p:cNvSpPr>
            <a:spLocks noGrp="1"/>
          </p:cNvSpPr>
          <p:nvPr>
            <p:ph idx="1"/>
          </p:nvPr>
        </p:nvSpPr>
        <p:spPr/>
        <p:txBody>
          <a:bodyPr/>
          <a:lstStyle/>
          <a:p>
            <a:pPr eaLnBrk="1" hangingPunct="1"/>
            <a:r>
              <a:rPr lang="en-US" dirty="0"/>
              <a:t>This equation works because the molarity multiplied by the volume gives the number of moles of solute (</a:t>
            </a:r>
            <a:r>
              <a:rPr lang="en-US" i="1" dirty="0"/>
              <a:t>M </a:t>
            </a:r>
            <a:r>
              <a:rPr lang="en-US" dirty="0"/>
              <a:t>×</a:t>
            </a:r>
            <a:r>
              <a:rPr lang="en-US" i="1" dirty="0"/>
              <a:t> V </a:t>
            </a:r>
            <a:r>
              <a:rPr lang="en-US" dirty="0"/>
              <a:t>= </a:t>
            </a:r>
            <a:r>
              <a:rPr lang="en-US" dirty="0" err="1"/>
              <a:t>mol</a:t>
            </a:r>
            <a:r>
              <a:rPr lang="en-US" dirty="0"/>
              <a:t>), which is the same in both solutions. </a:t>
            </a:r>
          </a:p>
          <a:p>
            <a:pPr eaLnBrk="1" hangingPunct="1"/>
            <a:endParaRPr lang="en-US" dirty="0"/>
          </a:p>
          <a:p>
            <a:pPr eaLnBrk="1" hangingPunct="1"/>
            <a:r>
              <a:rPr lang="en-US" b="1" dirty="0"/>
              <a:t>The equation </a:t>
            </a:r>
            <a:r>
              <a:rPr lang="en-US" b="1" i="1" dirty="0"/>
              <a:t>M</a:t>
            </a:r>
            <a:r>
              <a:rPr lang="en-US" b="1" baseline="-25000" dirty="0"/>
              <a:t>1</a:t>
            </a:r>
            <a:r>
              <a:rPr lang="en-US" b="1" i="1" dirty="0"/>
              <a:t>V</a:t>
            </a:r>
            <a:r>
              <a:rPr lang="en-US" b="1" baseline="-25000" dirty="0"/>
              <a:t>1</a:t>
            </a:r>
            <a:r>
              <a:rPr lang="en-US" b="1" dirty="0"/>
              <a:t> = </a:t>
            </a:r>
            <a:r>
              <a:rPr lang="en-US" b="1" i="1" dirty="0"/>
              <a:t>M</a:t>
            </a:r>
            <a:r>
              <a:rPr lang="en-US" b="1" baseline="-25000" dirty="0"/>
              <a:t>2</a:t>
            </a:r>
            <a:r>
              <a:rPr lang="en-US" b="1" i="1" dirty="0"/>
              <a:t>V</a:t>
            </a:r>
            <a:r>
              <a:rPr lang="en-US" b="1" baseline="-25000" dirty="0"/>
              <a:t>2</a:t>
            </a:r>
            <a:r>
              <a:rPr lang="en-US" b="1" dirty="0"/>
              <a:t> applies only to solution dilution, NOT to stoichiometry.</a:t>
            </a:r>
            <a:r>
              <a:rPr lang="en-US" dirty="0"/>
              <a:t> </a:t>
            </a:r>
          </a:p>
        </p:txBody>
      </p:sp>
    </p:spTree>
    <p:extLst>
      <p:ext uri="{BB962C8B-B14F-4D97-AF65-F5344CB8AC3E}">
        <p14:creationId xmlns:p14="http://schemas.microsoft.com/office/powerpoint/2010/main" val="19649404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0"/>
            <a:ext cx="8229600" cy="466344"/>
          </a:xfrm>
        </p:spPr>
        <p:txBody>
          <a:bodyPr/>
          <a:lstStyle/>
          <a:p>
            <a:r>
              <a:rPr lang="en-US" sz="2400"/>
              <a:t>Laboratory Safety Note</a:t>
            </a:r>
          </a:p>
        </p:txBody>
      </p:sp>
      <p:sp>
        <p:nvSpPr>
          <p:cNvPr id="54275" name="Content Placeholder 2"/>
          <p:cNvSpPr>
            <a:spLocks noGrp="1"/>
          </p:cNvSpPr>
          <p:nvPr>
            <p:ph idx="1"/>
          </p:nvPr>
        </p:nvSpPr>
        <p:spPr/>
        <p:txBody>
          <a:bodyPr/>
          <a:lstStyle/>
          <a:p>
            <a:pPr eaLnBrk="1" hangingPunct="1">
              <a:buFont typeface="Arial" pitchFamily="34" charset="0"/>
              <a:buChar char="•"/>
            </a:pPr>
            <a:r>
              <a:rPr lang="en-US"/>
              <a:t>When diluting acids, always add the concentrated acid to the water. </a:t>
            </a:r>
          </a:p>
          <a:p>
            <a:pPr eaLnBrk="1" hangingPunct="1">
              <a:buFont typeface="Arial" pitchFamily="34" charset="0"/>
              <a:buChar char="•"/>
            </a:pPr>
            <a:r>
              <a:rPr lang="en-US" i="1"/>
              <a:t>Never add water to concentrated acid solutions</a:t>
            </a:r>
            <a:r>
              <a:rPr lang="en-US" i="1" smtClean="0"/>
              <a:t>.</a:t>
            </a:r>
            <a:endParaRPr lang="en-US"/>
          </a:p>
        </p:txBody>
      </p:sp>
    </p:spTree>
    <p:extLst>
      <p:ext uri="{BB962C8B-B14F-4D97-AF65-F5344CB8AC3E}">
        <p14:creationId xmlns:p14="http://schemas.microsoft.com/office/powerpoint/2010/main" val="3777187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556801" cy="466344"/>
          </a:xfrm>
        </p:spPr>
        <p:txBody>
          <a:bodyPr/>
          <a:lstStyle/>
          <a:p>
            <a:pPr eaLnBrk="1" hangingPunct="1"/>
            <a:r>
              <a:rPr lang="en-US" dirty="0"/>
              <a:t>Making Pancakes: Relationships between Ingredients </a:t>
            </a:r>
          </a:p>
        </p:txBody>
      </p:sp>
      <p:sp>
        <p:nvSpPr>
          <p:cNvPr id="8195" name="Content Placeholder 3"/>
          <p:cNvSpPr>
            <a:spLocks noGrp="1"/>
          </p:cNvSpPr>
          <p:nvPr>
            <p:ph sz="half" idx="1"/>
          </p:nvPr>
        </p:nvSpPr>
        <p:spPr>
          <a:xfrm>
            <a:off x="457200" y="1600200"/>
            <a:ext cx="8229600" cy="939800"/>
          </a:xfrm>
        </p:spPr>
        <p:txBody>
          <a:bodyPr/>
          <a:lstStyle/>
          <a:p>
            <a:pPr eaLnBrk="1" hangingPunct="1">
              <a:lnSpc>
                <a:spcPct val="90000"/>
              </a:lnSpc>
            </a:pPr>
            <a:r>
              <a:rPr lang="en-US"/>
              <a:t>A recipe gives numerical relationships between the ingredients and the number of pancakes.</a:t>
            </a:r>
          </a:p>
        </p:txBody>
      </p:sp>
      <p:pic>
        <p:nvPicPr>
          <p:cNvPr id="7" name="Picture 6" descr="08_Pg250_UnFigure.jpg"/>
          <p:cNvPicPr>
            <a:picLocks noChangeAspect="1"/>
          </p:cNvPicPr>
          <p:nvPr/>
        </p:nvPicPr>
        <p:blipFill rotWithShape="1">
          <a:blip r:embed="rId2">
            <a:extLst>
              <a:ext uri="{28A0092B-C50C-407E-A947-70E740481C1C}">
                <a14:useLocalDpi xmlns:a14="http://schemas.microsoft.com/office/drawing/2010/main" val="0"/>
              </a:ext>
            </a:extLst>
          </a:blip>
          <a:srcRect b="6023"/>
          <a:stretch/>
        </p:blipFill>
        <p:spPr>
          <a:xfrm>
            <a:off x="564444" y="3280384"/>
            <a:ext cx="8054622" cy="2589838"/>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73736"/>
            <a:ext cx="8229600" cy="466344"/>
          </a:xfrm>
        </p:spPr>
        <p:txBody>
          <a:bodyPr/>
          <a:lstStyle/>
          <a:p>
            <a:pPr eaLnBrk="1" hangingPunct="1"/>
            <a:r>
              <a:rPr lang="en-US" sz="2400"/>
              <a:t>Prepare 5.00 L of a 1.50 M KCl solution from a 12.0 M stock solution. </a:t>
            </a:r>
          </a:p>
        </p:txBody>
      </p:sp>
      <p:sp>
        <p:nvSpPr>
          <p:cNvPr id="55299" name="Content Placeholder 2"/>
          <p:cNvSpPr>
            <a:spLocks noGrp="1"/>
          </p:cNvSpPr>
          <p:nvPr>
            <p:ph sz="half" idx="1"/>
          </p:nvPr>
        </p:nvSpPr>
        <p:spPr/>
        <p:txBody>
          <a:bodyPr/>
          <a:lstStyle/>
          <a:p>
            <a:pPr eaLnBrk="1" hangingPunct="1">
              <a:buFont typeface="Arial" charset="0"/>
              <a:buNone/>
            </a:pPr>
            <a:r>
              <a:rPr lang="en-US"/>
              <a:t>GIVEN:</a:t>
            </a:r>
          </a:p>
          <a:p>
            <a:pPr eaLnBrk="1" hangingPunct="1">
              <a:buFont typeface="Arial" charset="0"/>
              <a:buNone/>
            </a:pPr>
            <a:r>
              <a:rPr lang="en-US" b="1" i="1"/>
              <a:t>M</a:t>
            </a:r>
            <a:r>
              <a:rPr lang="en-US" b="1" baseline="-25000"/>
              <a:t>1</a:t>
            </a:r>
            <a:r>
              <a:rPr lang="en-US" b="1"/>
              <a:t> = 12.0 M</a:t>
            </a:r>
          </a:p>
          <a:p>
            <a:pPr eaLnBrk="1" hangingPunct="1">
              <a:buFont typeface="Arial" charset="0"/>
              <a:buNone/>
            </a:pPr>
            <a:r>
              <a:rPr lang="en-US" b="1" i="1"/>
              <a:t>M</a:t>
            </a:r>
            <a:r>
              <a:rPr lang="en-US" b="1" baseline="-25000"/>
              <a:t>2</a:t>
            </a:r>
            <a:r>
              <a:rPr lang="en-US" b="1" i="1"/>
              <a:t> </a:t>
            </a:r>
            <a:r>
              <a:rPr lang="en-US" b="1"/>
              <a:t>= 1.50 M</a:t>
            </a:r>
          </a:p>
          <a:p>
            <a:pPr eaLnBrk="1" hangingPunct="1">
              <a:buFont typeface="Arial" charset="0"/>
              <a:buNone/>
            </a:pPr>
            <a:r>
              <a:rPr lang="en-US" b="1" i="1"/>
              <a:t>V</a:t>
            </a:r>
            <a:r>
              <a:rPr lang="en-US" b="1" baseline="-25000"/>
              <a:t>2</a:t>
            </a:r>
            <a:r>
              <a:rPr lang="en-US" b="1"/>
              <a:t> = 5.00 L</a:t>
            </a:r>
            <a:endParaRPr lang="en-US"/>
          </a:p>
          <a:p>
            <a:pPr eaLnBrk="1" hangingPunct="1">
              <a:buFont typeface="Arial" charset="0"/>
              <a:buNone/>
            </a:pPr>
            <a:endParaRPr lang="en-US"/>
          </a:p>
          <a:p>
            <a:pPr eaLnBrk="1" hangingPunct="1">
              <a:buFont typeface="Arial" charset="0"/>
              <a:buNone/>
            </a:pPr>
            <a:r>
              <a:rPr lang="en-US"/>
              <a:t>FIND:</a:t>
            </a:r>
          </a:p>
          <a:p>
            <a:pPr eaLnBrk="1" hangingPunct="1">
              <a:buFont typeface="Arial" charset="0"/>
              <a:buNone/>
            </a:pPr>
            <a:r>
              <a:rPr lang="en-US" b="1" i="1"/>
              <a:t>V</a:t>
            </a:r>
            <a:r>
              <a:rPr lang="en-US" b="1" baseline="-25000"/>
              <a:t>1</a:t>
            </a:r>
            <a:endParaRPr lang="en-US"/>
          </a:p>
        </p:txBody>
      </p:sp>
      <p:sp>
        <p:nvSpPr>
          <p:cNvPr id="55300" name="Content Placeholder 3"/>
          <p:cNvSpPr>
            <a:spLocks noGrp="1"/>
          </p:cNvSpPr>
          <p:nvPr>
            <p:ph sz="half" idx="2"/>
          </p:nvPr>
        </p:nvSpPr>
        <p:spPr>
          <a:xfrm>
            <a:off x="4648200" y="1600200"/>
            <a:ext cx="4038600" cy="523875"/>
          </a:xfrm>
        </p:spPr>
        <p:txBody>
          <a:bodyPr/>
          <a:lstStyle/>
          <a:p>
            <a:pPr eaLnBrk="1" hangingPunct="1">
              <a:buFont typeface="Arial" charset="0"/>
              <a:buNone/>
            </a:pPr>
            <a:r>
              <a:rPr lang="en-US"/>
              <a:t>SOLUTION: </a:t>
            </a:r>
          </a:p>
        </p:txBody>
      </p:sp>
      <p:pic>
        <p:nvPicPr>
          <p:cNvPr id="7" name="Picture 6" descr="ch13_pg462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364" y="2464844"/>
            <a:ext cx="3804500" cy="3545103"/>
          </a:xfrm>
          <a:prstGeom prst="rect">
            <a:avLst/>
          </a:prstGeom>
        </p:spPr>
      </p:pic>
    </p:spTree>
    <p:extLst>
      <p:ext uri="{BB962C8B-B14F-4D97-AF65-F5344CB8AC3E}">
        <p14:creationId xmlns:p14="http://schemas.microsoft.com/office/powerpoint/2010/main" val="2829111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73736"/>
            <a:ext cx="8229600" cy="466344"/>
          </a:xfrm>
        </p:spPr>
        <p:txBody>
          <a:bodyPr/>
          <a:lstStyle/>
          <a:p>
            <a:pPr eaLnBrk="1" hangingPunct="1"/>
            <a:r>
              <a:rPr lang="en-US" sz="2400"/>
              <a:t>Prepare 5.00 L of a 1.50 M KCl solution from a 12.0 M stock solution. </a:t>
            </a:r>
          </a:p>
        </p:txBody>
      </p:sp>
      <p:pic>
        <p:nvPicPr>
          <p:cNvPr id="6" name="Picture 5" descr="13_08_Figure.jpg"/>
          <p:cNvPicPr>
            <a:picLocks noChangeAspect="1"/>
          </p:cNvPicPr>
          <p:nvPr/>
        </p:nvPicPr>
        <p:blipFill rotWithShape="1">
          <a:blip r:embed="rId2">
            <a:extLst>
              <a:ext uri="{28A0092B-C50C-407E-A947-70E740481C1C}">
                <a14:useLocalDpi xmlns:a14="http://schemas.microsoft.com/office/drawing/2010/main" val="0"/>
              </a:ext>
            </a:extLst>
          </a:blip>
          <a:srcRect b="2294"/>
          <a:stretch/>
        </p:blipFill>
        <p:spPr>
          <a:xfrm>
            <a:off x="2597977" y="1812278"/>
            <a:ext cx="3921027" cy="4337075"/>
          </a:xfrm>
          <a:prstGeom prst="rect">
            <a:avLst/>
          </a:prstGeom>
        </p:spPr>
      </p:pic>
    </p:spTree>
    <p:extLst>
      <p:ext uri="{BB962C8B-B14F-4D97-AF65-F5344CB8AC3E}">
        <p14:creationId xmlns:p14="http://schemas.microsoft.com/office/powerpoint/2010/main" val="38289462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466344"/>
          </a:xfrm>
        </p:spPr>
        <p:txBody>
          <a:bodyPr/>
          <a:lstStyle/>
          <a:p>
            <a:pPr eaLnBrk="1" hangingPunct="1"/>
            <a:r>
              <a:rPr lang="en-US" sz="2400" smtClean="0"/>
              <a:t>Solution </a:t>
            </a:r>
            <a:r>
              <a:rPr lang="en-US" sz="2400"/>
              <a:t>Stoichiometry </a:t>
            </a:r>
          </a:p>
        </p:txBody>
      </p:sp>
      <p:sp>
        <p:nvSpPr>
          <p:cNvPr id="57347" name="Content Placeholder 2"/>
          <p:cNvSpPr>
            <a:spLocks noGrp="1"/>
          </p:cNvSpPr>
          <p:nvPr>
            <p:ph idx="1"/>
          </p:nvPr>
        </p:nvSpPr>
        <p:spPr>
          <a:xfrm>
            <a:off x="457200" y="1197088"/>
            <a:ext cx="8229600" cy="4525963"/>
          </a:xfrm>
        </p:spPr>
        <p:txBody>
          <a:bodyPr/>
          <a:lstStyle/>
          <a:p>
            <a:pPr eaLnBrk="1" hangingPunct="1">
              <a:lnSpc>
                <a:spcPct val="90000"/>
              </a:lnSpc>
            </a:pPr>
            <a:r>
              <a:rPr lang="en-US"/>
              <a:t>In reactions involving aqueous reactant and products, it is often convenient to specify the amount of reactants or products in terms of their volume and concentration. </a:t>
            </a:r>
          </a:p>
          <a:p>
            <a:pPr eaLnBrk="1" hangingPunct="1">
              <a:lnSpc>
                <a:spcPct val="90000"/>
              </a:lnSpc>
            </a:pPr>
            <a:r>
              <a:rPr lang="en-US"/>
              <a:t>We can use the volume and concentration to calculate the number of moles of reactants or products, and then use the stoichiometric coefficients to convert to other quantities in the reaction. </a:t>
            </a:r>
          </a:p>
          <a:p>
            <a:pPr eaLnBrk="1" hangingPunct="1">
              <a:lnSpc>
                <a:spcPct val="90000"/>
              </a:lnSpc>
            </a:pPr>
            <a:endParaRPr lang="en-US"/>
          </a:p>
        </p:txBody>
      </p:sp>
    </p:spTree>
    <p:extLst>
      <p:ext uri="{BB962C8B-B14F-4D97-AF65-F5344CB8AC3E}">
        <p14:creationId xmlns:p14="http://schemas.microsoft.com/office/powerpoint/2010/main" val="3681444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pPr eaLnBrk="1" hangingPunct="1">
              <a:lnSpc>
                <a:spcPct val="90000"/>
              </a:lnSpc>
            </a:pPr>
            <a:r>
              <a:rPr lang="en-US" dirty="0"/>
              <a:t>The general solution map for these kinds of calculations is as follows:</a:t>
            </a:r>
          </a:p>
          <a:p>
            <a:pPr eaLnBrk="1" hangingPunct="1">
              <a:lnSpc>
                <a:spcPct val="90000"/>
              </a:lnSpc>
              <a:buFont typeface="Arial" charset="0"/>
              <a:buNone/>
            </a:pPr>
            <a:endParaRPr lang="en-US" dirty="0" smtClean="0">
              <a:solidFill>
                <a:srgbClr val="F79646"/>
              </a:solidFill>
            </a:endParaRPr>
          </a:p>
          <a:p>
            <a:pPr eaLnBrk="1" hangingPunct="1">
              <a:lnSpc>
                <a:spcPct val="90000"/>
              </a:lnSpc>
              <a:buFont typeface="Arial" charset="0"/>
              <a:buNone/>
            </a:pPr>
            <a:endParaRPr lang="en-US" dirty="0">
              <a:solidFill>
                <a:srgbClr val="F79646"/>
              </a:solidFill>
            </a:endParaRPr>
          </a:p>
          <a:p>
            <a:pPr eaLnBrk="1" hangingPunct="1">
              <a:lnSpc>
                <a:spcPct val="90000"/>
              </a:lnSpc>
              <a:buFont typeface="Arial" charset="0"/>
              <a:buNone/>
            </a:pPr>
            <a:r>
              <a:rPr lang="en-US" dirty="0"/>
              <a:t>	where A and B are two different substances involved in the reaction, and the conversion factor between them comes from the stoichiometric coefficients in the balanced chemical equation. </a:t>
            </a:r>
            <a:endParaRPr lang="en-US" b="1" dirty="0"/>
          </a:p>
        </p:txBody>
      </p:sp>
      <p:pic>
        <p:nvPicPr>
          <p:cNvPr id="5" name="Picture 4" descr="13_Pg464_UnFigure_1.jpg"/>
          <p:cNvPicPr>
            <a:picLocks noChangeAspect="1"/>
          </p:cNvPicPr>
          <p:nvPr/>
        </p:nvPicPr>
        <p:blipFill rotWithShape="1">
          <a:blip r:embed="rId2">
            <a:extLst>
              <a:ext uri="{28A0092B-C50C-407E-A947-70E740481C1C}">
                <a14:useLocalDpi xmlns:a14="http://schemas.microsoft.com/office/drawing/2010/main" val="0"/>
              </a:ext>
            </a:extLst>
          </a:blip>
          <a:srcRect b="18924"/>
          <a:stretch/>
        </p:blipFill>
        <p:spPr>
          <a:xfrm>
            <a:off x="457200" y="2772632"/>
            <a:ext cx="8229600" cy="662458"/>
          </a:xfrm>
          <a:prstGeom prst="rect">
            <a:avLst/>
          </a:prstGeom>
        </p:spPr>
      </p:pic>
      <p:sp>
        <p:nvSpPr>
          <p:cNvPr id="6" name="Title 1"/>
          <p:cNvSpPr>
            <a:spLocks noGrp="1"/>
          </p:cNvSpPr>
          <p:nvPr>
            <p:ph type="title"/>
          </p:nvPr>
        </p:nvSpPr>
        <p:spPr>
          <a:xfrm>
            <a:off x="457200" y="0"/>
            <a:ext cx="8229600" cy="466344"/>
          </a:xfrm>
        </p:spPr>
        <p:txBody>
          <a:bodyPr/>
          <a:lstStyle/>
          <a:p>
            <a:pPr eaLnBrk="1" hangingPunct="1"/>
            <a:r>
              <a:rPr lang="en-US" sz="2400" smtClean="0"/>
              <a:t>Solution </a:t>
            </a:r>
            <a:r>
              <a:rPr lang="en-US" sz="2400"/>
              <a:t>Stoichiometry </a:t>
            </a:r>
          </a:p>
        </p:txBody>
      </p:sp>
    </p:spTree>
    <p:extLst>
      <p:ext uri="{BB962C8B-B14F-4D97-AF65-F5344CB8AC3E}">
        <p14:creationId xmlns:p14="http://schemas.microsoft.com/office/powerpoint/2010/main" val="1314093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466344"/>
          </a:xfrm>
        </p:spPr>
        <p:txBody>
          <a:bodyPr/>
          <a:lstStyle/>
          <a:p>
            <a:pPr eaLnBrk="1" hangingPunct="1"/>
            <a:r>
              <a:rPr lang="en-US" sz="2400"/>
              <a:t>H</a:t>
            </a:r>
            <a:r>
              <a:rPr lang="en-US" sz="2400" baseline="-25000"/>
              <a:t>2</a:t>
            </a:r>
            <a:r>
              <a:rPr lang="en-US" sz="2400"/>
              <a:t>SO</a:t>
            </a:r>
            <a:r>
              <a:rPr lang="en-US" sz="2400" baseline="-25000"/>
              <a:t>4</a:t>
            </a:r>
            <a:r>
              <a:rPr lang="en-US" sz="2400"/>
              <a:t>(</a:t>
            </a:r>
            <a:r>
              <a:rPr lang="en-US" sz="2400" i="1"/>
              <a:t>aq</a:t>
            </a:r>
            <a:r>
              <a:rPr lang="en-US" sz="2400"/>
              <a:t>) + 2 NaOH(</a:t>
            </a:r>
            <a:r>
              <a:rPr lang="en-US" sz="2400" i="1"/>
              <a:t>aq</a:t>
            </a:r>
            <a:r>
              <a:rPr lang="en-US" sz="2400"/>
              <a:t>) </a:t>
            </a:r>
            <a:r>
              <a:rPr lang="en-US" sz="2400">
                <a:sym typeface="Wingdings" charset="0"/>
              </a:rPr>
              <a:t> Na</a:t>
            </a:r>
            <a:r>
              <a:rPr lang="en-US" sz="2400" baseline="-25000"/>
              <a:t>2</a:t>
            </a:r>
            <a:r>
              <a:rPr lang="en-US" sz="2400">
                <a:sym typeface="Wingdings" charset="0"/>
              </a:rPr>
              <a:t>SO</a:t>
            </a:r>
            <a:r>
              <a:rPr lang="en-US" sz="2400" baseline="-25000"/>
              <a:t>4</a:t>
            </a:r>
            <a:r>
              <a:rPr lang="en-US" sz="2400">
                <a:sym typeface="Wingdings" charset="0"/>
              </a:rPr>
              <a:t>(</a:t>
            </a:r>
            <a:r>
              <a:rPr lang="en-US" sz="2400" i="1">
                <a:sym typeface="Wingdings" charset="0"/>
              </a:rPr>
              <a:t>aq</a:t>
            </a:r>
            <a:r>
              <a:rPr lang="en-US" sz="2400">
                <a:sym typeface="Wingdings" charset="0"/>
              </a:rPr>
              <a:t>) + 2 H</a:t>
            </a:r>
            <a:r>
              <a:rPr lang="en-US" sz="2400" baseline="-25000"/>
              <a:t>2</a:t>
            </a:r>
            <a:r>
              <a:rPr lang="en-US" sz="2400">
                <a:sym typeface="Wingdings" charset="0"/>
              </a:rPr>
              <a:t>O(</a:t>
            </a:r>
            <a:r>
              <a:rPr lang="en-US" sz="2400" i="1">
                <a:sym typeface="Wingdings" charset="0"/>
              </a:rPr>
              <a:t>l</a:t>
            </a:r>
            <a:r>
              <a:rPr lang="en-US" sz="2400">
                <a:sym typeface="Wingdings" charset="0"/>
              </a:rPr>
              <a:t>)</a:t>
            </a:r>
            <a:endParaRPr lang="en-US" sz="2400"/>
          </a:p>
        </p:txBody>
      </p:sp>
      <p:sp>
        <p:nvSpPr>
          <p:cNvPr id="59395" name="Content Placeholder 2"/>
          <p:cNvSpPr>
            <a:spLocks noGrp="1"/>
          </p:cNvSpPr>
          <p:nvPr>
            <p:ph idx="1"/>
          </p:nvPr>
        </p:nvSpPr>
        <p:spPr/>
        <p:txBody>
          <a:bodyPr/>
          <a:lstStyle/>
          <a:p>
            <a:pPr marL="0" indent="0" eaLnBrk="1" hangingPunct="1">
              <a:lnSpc>
                <a:spcPct val="90000"/>
              </a:lnSpc>
              <a:buFont typeface="Arial" charset="0"/>
              <a:buNone/>
            </a:pPr>
            <a:r>
              <a:rPr lang="en-US" sz="3000" dirty="0"/>
              <a:t>How much 0.125 M </a:t>
            </a:r>
            <a:r>
              <a:rPr lang="en-US" sz="3000" dirty="0" err="1"/>
              <a:t>NaOH</a:t>
            </a:r>
            <a:r>
              <a:rPr lang="en-US" sz="3000" dirty="0"/>
              <a:t> solution do we need to completely neutralize 0.225 L of 0.175 M H</a:t>
            </a:r>
            <a:r>
              <a:rPr lang="en-US" sz="3000" baseline="-25000" dirty="0"/>
              <a:t>2</a:t>
            </a:r>
            <a:r>
              <a:rPr lang="en-US" sz="3000" dirty="0"/>
              <a:t>SO</a:t>
            </a:r>
            <a:r>
              <a:rPr lang="en-US" sz="3000" baseline="-25000" dirty="0"/>
              <a:t>4</a:t>
            </a:r>
            <a:r>
              <a:rPr lang="en-US" sz="3000" dirty="0"/>
              <a:t> solution?</a:t>
            </a:r>
          </a:p>
          <a:p>
            <a:pPr eaLnBrk="1" hangingPunct="1">
              <a:lnSpc>
                <a:spcPct val="90000"/>
              </a:lnSpc>
              <a:buFont typeface="Arial" charset="0"/>
              <a:buNone/>
            </a:pPr>
            <a:r>
              <a:rPr lang="en-US" sz="3000" dirty="0"/>
              <a:t>SOLUTION MAP</a:t>
            </a:r>
            <a:r>
              <a:rPr lang="en-US" sz="3000" dirty="0" smtClean="0"/>
              <a:t>:</a:t>
            </a:r>
            <a:endParaRPr lang="en-US" sz="3000" dirty="0"/>
          </a:p>
        </p:txBody>
      </p:sp>
      <p:pic>
        <p:nvPicPr>
          <p:cNvPr id="5" name="Picture 4" descr="13_Pg464_UnFigure_2.jpg"/>
          <p:cNvPicPr>
            <a:picLocks noChangeAspect="1"/>
          </p:cNvPicPr>
          <p:nvPr/>
        </p:nvPicPr>
        <p:blipFill rotWithShape="1">
          <a:blip r:embed="rId2">
            <a:extLst>
              <a:ext uri="{28A0092B-C50C-407E-A947-70E740481C1C}">
                <a14:useLocalDpi xmlns:a14="http://schemas.microsoft.com/office/drawing/2010/main" val="0"/>
              </a:ext>
            </a:extLst>
          </a:blip>
          <a:srcRect b="11967"/>
          <a:stretch/>
        </p:blipFill>
        <p:spPr>
          <a:xfrm>
            <a:off x="457200" y="3728234"/>
            <a:ext cx="8229600" cy="1159163"/>
          </a:xfrm>
          <a:prstGeom prst="rect">
            <a:avLst/>
          </a:prstGeom>
        </p:spPr>
      </p:pic>
    </p:spTree>
    <p:extLst>
      <p:ext uri="{BB962C8B-B14F-4D97-AF65-F5344CB8AC3E}">
        <p14:creationId xmlns:p14="http://schemas.microsoft.com/office/powerpoint/2010/main" val="35055973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092430" cy="466344"/>
          </a:xfrm>
        </p:spPr>
        <p:txBody>
          <a:bodyPr/>
          <a:lstStyle/>
          <a:p>
            <a:pPr eaLnBrk="1" hangingPunct="1"/>
            <a:r>
              <a:rPr lang="en-US" sz="2400"/>
              <a:t>H</a:t>
            </a:r>
            <a:r>
              <a:rPr lang="en-US" sz="2400" baseline="-25000"/>
              <a:t>2</a:t>
            </a:r>
            <a:r>
              <a:rPr lang="en-US" sz="2400"/>
              <a:t>SO</a:t>
            </a:r>
            <a:r>
              <a:rPr lang="en-US" sz="2400" baseline="-25000"/>
              <a:t>4</a:t>
            </a:r>
            <a:r>
              <a:rPr lang="en-US" sz="2400"/>
              <a:t>(</a:t>
            </a:r>
            <a:r>
              <a:rPr lang="en-US" sz="2400" i="1"/>
              <a:t>aq</a:t>
            </a:r>
            <a:r>
              <a:rPr lang="en-US" sz="2400"/>
              <a:t>) + 2 NaOH(</a:t>
            </a:r>
            <a:r>
              <a:rPr lang="en-US" sz="2400" i="1"/>
              <a:t>aq</a:t>
            </a:r>
            <a:r>
              <a:rPr lang="en-US" sz="2400"/>
              <a:t>) </a:t>
            </a:r>
            <a:r>
              <a:rPr lang="en-US" sz="2400">
                <a:sym typeface="Wingdings" charset="0"/>
              </a:rPr>
              <a:t> Na</a:t>
            </a:r>
            <a:r>
              <a:rPr lang="en-US" sz="2400" baseline="-25000"/>
              <a:t>2</a:t>
            </a:r>
            <a:r>
              <a:rPr lang="en-US" sz="2400">
                <a:sym typeface="Wingdings" charset="0"/>
              </a:rPr>
              <a:t>SO</a:t>
            </a:r>
            <a:r>
              <a:rPr lang="en-US" sz="2400" baseline="-25000"/>
              <a:t>4</a:t>
            </a:r>
            <a:r>
              <a:rPr lang="en-US" sz="2400">
                <a:sym typeface="Wingdings" charset="0"/>
              </a:rPr>
              <a:t>(</a:t>
            </a:r>
            <a:r>
              <a:rPr lang="en-US" sz="2400" i="1">
                <a:sym typeface="Wingdings" charset="0"/>
              </a:rPr>
              <a:t>aq</a:t>
            </a:r>
            <a:r>
              <a:rPr lang="en-US" sz="2400">
                <a:sym typeface="Wingdings" charset="0"/>
              </a:rPr>
              <a:t>) + 2 H</a:t>
            </a:r>
            <a:r>
              <a:rPr lang="en-US" sz="2400" baseline="-25000"/>
              <a:t>2</a:t>
            </a:r>
            <a:r>
              <a:rPr lang="en-US" sz="2400">
                <a:sym typeface="Wingdings" charset="0"/>
              </a:rPr>
              <a:t>O(</a:t>
            </a:r>
            <a:r>
              <a:rPr lang="en-US" sz="2400" i="1">
                <a:sym typeface="Wingdings" charset="0"/>
              </a:rPr>
              <a:t>l</a:t>
            </a:r>
            <a:r>
              <a:rPr lang="en-US" sz="2400">
                <a:sym typeface="Wingdings" charset="0"/>
              </a:rPr>
              <a:t>)</a:t>
            </a:r>
            <a:endParaRPr lang="en-US" sz="2400"/>
          </a:p>
        </p:txBody>
      </p:sp>
      <p:sp>
        <p:nvSpPr>
          <p:cNvPr id="60419" name="Content Placeholder 2"/>
          <p:cNvSpPr>
            <a:spLocks noGrp="1"/>
          </p:cNvSpPr>
          <p:nvPr>
            <p:ph idx="1"/>
          </p:nvPr>
        </p:nvSpPr>
        <p:spPr>
          <a:xfrm>
            <a:off x="457200" y="1600200"/>
            <a:ext cx="8229600" cy="2084388"/>
          </a:xfrm>
        </p:spPr>
        <p:txBody>
          <a:bodyPr/>
          <a:lstStyle/>
          <a:p>
            <a:pPr marL="0" indent="0" eaLnBrk="1" hangingPunct="1">
              <a:buFont typeface="Arial" charset="0"/>
              <a:buNone/>
            </a:pPr>
            <a:r>
              <a:rPr lang="en-US" sz="3000"/>
              <a:t>How much 0.125 M NaOH solution do we need to completely neutralize 0.225 L of 0.175 M H</a:t>
            </a:r>
            <a:r>
              <a:rPr lang="en-US" sz="3000" baseline="-25000"/>
              <a:t>2</a:t>
            </a:r>
            <a:r>
              <a:rPr lang="en-US" sz="3000"/>
              <a:t>SO</a:t>
            </a:r>
            <a:r>
              <a:rPr lang="en-US" sz="3000" baseline="-25000"/>
              <a:t>4</a:t>
            </a:r>
            <a:r>
              <a:rPr lang="en-US" sz="3000"/>
              <a:t> solution?</a:t>
            </a:r>
          </a:p>
          <a:p>
            <a:pPr eaLnBrk="1" hangingPunct="1">
              <a:buFont typeface="Arial" charset="0"/>
              <a:buNone/>
            </a:pPr>
            <a:r>
              <a:rPr lang="en-US" sz="3000"/>
              <a:t>SOLUTION:</a:t>
            </a:r>
          </a:p>
        </p:txBody>
      </p:sp>
      <p:pic>
        <p:nvPicPr>
          <p:cNvPr id="6" name="Picture 5" descr="ch13_pg464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26" y="4097338"/>
            <a:ext cx="8018204" cy="1346476"/>
          </a:xfrm>
          <a:prstGeom prst="rect">
            <a:avLst/>
          </a:prstGeom>
        </p:spPr>
      </p:pic>
    </p:spTree>
    <p:extLst>
      <p:ext uri="{BB962C8B-B14F-4D97-AF65-F5344CB8AC3E}">
        <p14:creationId xmlns:p14="http://schemas.microsoft.com/office/powerpoint/2010/main" val="245620394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173736"/>
            <a:ext cx="8229600" cy="466344"/>
          </a:xfrm>
        </p:spPr>
        <p:txBody>
          <a:bodyPr/>
          <a:lstStyle/>
          <a:p>
            <a:pPr eaLnBrk="1" hangingPunct="1"/>
            <a:r>
              <a:rPr lang="en-US" sz="2400" dirty="0"/>
              <a:t>Calculate the molality of a solution containing </a:t>
            </a:r>
            <a:r>
              <a:rPr lang="en-US" sz="2400" dirty="0" smtClean="0"/>
              <a:t>17.2 </a:t>
            </a:r>
            <a:r>
              <a:rPr lang="en-US" sz="2400" dirty="0"/>
              <a:t>g of ethylene glycol C</a:t>
            </a:r>
            <a:r>
              <a:rPr lang="en-US" sz="2400" baseline="-25000" dirty="0"/>
              <a:t>2</a:t>
            </a:r>
            <a:r>
              <a:rPr lang="en-US" sz="2400" dirty="0"/>
              <a:t>H</a:t>
            </a:r>
            <a:r>
              <a:rPr lang="en-US" sz="2400" baseline="-25000" dirty="0"/>
              <a:t>6</a:t>
            </a:r>
            <a:r>
              <a:rPr lang="en-US" sz="2400" dirty="0"/>
              <a:t>O</a:t>
            </a:r>
            <a:r>
              <a:rPr lang="en-US" sz="2400" baseline="-25000" dirty="0"/>
              <a:t>2</a:t>
            </a:r>
            <a:r>
              <a:rPr lang="en-US" sz="2400" dirty="0"/>
              <a:t> dissolved in 0.500 kg of water.</a:t>
            </a:r>
          </a:p>
        </p:txBody>
      </p:sp>
      <p:sp>
        <p:nvSpPr>
          <p:cNvPr id="63491" name="Content Placeholder 2"/>
          <p:cNvSpPr>
            <a:spLocks noGrp="1"/>
          </p:cNvSpPr>
          <p:nvPr>
            <p:ph idx="1"/>
          </p:nvPr>
        </p:nvSpPr>
        <p:spPr/>
        <p:txBody>
          <a:bodyPr/>
          <a:lstStyle/>
          <a:p>
            <a:pPr eaLnBrk="1" hangingPunct="1">
              <a:lnSpc>
                <a:spcPct val="90000"/>
              </a:lnSpc>
              <a:buFont typeface="Arial" charset="0"/>
              <a:buNone/>
            </a:pPr>
            <a:r>
              <a:rPr lang="en-US" dirty="0"/>
              <a:t>GIVEN: 17.2 g C</a:t>
            </a:r>
            <a:r>
              <a:rPr lang="en-US" baseline="-25000" dirty="0"/>
              <a:t>2</a:t>
            </a:r>
            <a:r>
              <a:rPr lang="en-US" dirty="0"/>
              <a:t>H</a:t>
            </a:r>
            <a:r>
              <a:rPr lang="en-US" baseline="-25000" dirty="0"/>
              <a:t>6</a:t>
            </a:r>
            <a:r>
              <a:rPr lang="en-US" dirty="0"/>
              <a:t>O</a:t>
            </a:r>
            <a:r>
              <a:rPr lang="en-US" baseline="-25000" dirty="0"/>
              <a:t>2</a:t>
            </a:r>
            <a:r>
              <a:rPr lang="en-US" dirty="0"/>
              <a:t>, 0.500 kg</a:t>
            </a:r>
            <a:r>
              <a:rPr lang="en-US" baseline="-25000" dirty="0"/>
              <a:t> </a:t>
            </a:r>
            <a:r>
              <a:rPr lang="en-US" dirty="0"/>
              <a:t>H</a:t>
            </a:r>
            <a:r>
              <a:rPr lang="en-US" baseline="-25000" dirty="0"/>
              <a:t>2</a:t>
            </a:r>
            <a:r>
              <a:rPr lang="en-US" dirty="0"/>
              <a:t>O </a:t>
            </a:r>
          </a:p>
          <a:p>
            <a:pPr eaLnBrk="1" hangingPunct="1">
              <a:lnSpc>
                <a:spcPct val="90000"/>
              </a:lnSpc>
              <a:buFont typeface="Arial" charset="0"/>
              <a:buNone/>
            </a:pPr>
            <a:r>
              <a:rPr lang="en-US" dirty="0"/>
              <a:t>FIND: molality (</a:t>
            </a:r>
            <a:r>
              <a:rPr lang="en-US" i="1" dirty="0"/>
              <a:t>m</a:t>
            </a:r>
            <a:r>
              <a:rPr lang="en-US" dirty="0"/>
              <a:t>)</a:t>
            </a:r>
          </a:p>
          <a:p>
            <a:pPr eaLnBrk="1" hangingPunct="1">
              <a:lnSpc>
                <a:spcPct val="90000"/>
              </a:lnSpc>
              <a:buFont typeface="Arial" charset="0"/>
              <a:buNone/>
            </a:pPr>
            <a:r>
              <a:rPr lang="en-US" dirty="0"/>
              <a:t>SOLUTION</a:t>
            </a:r>
            <a:r>
              <a:rPr lang="en-US" dirty="0" smtClean="0"/>
              <a:t>:</a:t>
            </a:r>
            <a:endParaRPr lang="en-US" dirty="0"/>
          </a:p>
        </p:txBody>
      </p:sp>
      <p:pic>
        <p:nvPicPr>
          <p:cNvPr id="5" name="Picture 4" descr="ch13_pg467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200" y="3299275"/>
            <a:ext cx="4835914" cy="2873357"/>
          </a:xfrm>
          <a:prstGeom prst="rect">
            <a:avLst/>
          </a:prstGeom>
        </p:spPr>
      </p:pic>
    </p:spTree>
    <p:extLst>
      <p:ext uri="{BB962C8B-B14F-4D97-AF65-F5344CB8AC3E}">
        <p14:creationId xmlns:p14="http://schemas.microsoft.com/office/powerpoint/2010/main" val="1698443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697912" cy="466344"/>
          </a:xfrm>
        </p:spPr>
        <p:txBody>
          <a:bodyPr/>
          <a:lstStyle/>
          <a:p>
            <a:pPr eaLnBrk="1" hangingPunct="1"/>
            <a:r>
              <a:rPr lang="en-US" dirty="0"/>
              <a:t>Making Pancakes: Relationships between Ingredients </a:t>
            </a:r>
          </a:p>
        </p:txBody>
      </p:sp>
      <p:sp>
        <p:nvSpPr>
          <p:cNvPr id="9219" name="Content Placeholder 2"/>
          <p:cNvSpPr>
            <a:spLocks noGrp="1"/>
          </p:cNvSpPr>
          <p:nvPr>
            <p:ph sz="half" idx="1"/>
          </p:nvPr>
        </p:nvSpPr>
        <p:spPr>
          <a:xfrm>
            <a:off x="457200" y="3546475"/>
            <a:ext cx="7907338" cy="2579688"/>
          </a:xfrm>
        </p:spPr>
        <p:txBody>
          <a:bodyPr/>
          <a:lstStyle/>
          <a:p>
            <a:pPr eaLnBrk="1" hangingPunct="1">
              <a:lnSpc>
                <a:spcPct val="90000"/>
              </a:lnSpc>
            </a:pPr>
            <a:r>
              <a:rPr lang="en-US" sz="2600"/>
              <a:t>The recipe shows the numerical relationships between the pancake ingredients. </a:t>
            </a:r>
          </a:p>
          <a:p>
            <a:pPr eaLnBrk="1" hangingPunct="1">
              <a:lnSpc>
                <a:spcPct val="90000"/>
              </a:lnSpc>
            </a:pPr>
            <a:r>
              <a:rPr lang="en-US" sz="2600"/>
              <a:t>If we have 2 eggs—and enough of everything else—we can make 5 pancakes. </a:t>
            </a:r>
          </a:p>
          <a:p>
            <a:pPr eaLnBrk="1" hangingPunct="1">
              <a:lnSpc>
                <a:spcPct val="90000"/>
              </a:lnSpc>
            </a:pPr>
            <a:r>
              <a:rPr lang="en-US" sz="2600"/>
              <a:t>We can write this relationship as a ratio.</a:t>
            </a:r>
          </a:p>
          <a:p>
            <a:pPr eaLnBrk="1" hangingPunct="1">
              <a:lnSpc>
                <a:spcPct val="90000"/>
              </a:lnSpc>
            </a:pPr>
            <a:r>
              <a:rPr lang="en-US" sz="2600"/>
              <a:t>2 eggs:5 pancakes</a:t>
            </a:r>
          </a:p>
          <a:p>
            <a:pPr eaLnBrk="1" hangingPunct="1">
              <a:lnSpc>
                <a:spcPct val="90000"/>
              </a:lnSpc>
            </a:pPr>
            <a:endParaRPr lang="en-US" sz="2600"/>
          </a:p>
        </p:txBody>
      </p:sp>
      <p:pic>
        <p:nvPicPr>
          <p:cNvPr id="7" name="Picture 6" descr="08_Pg251_UnFigure_1.jpg"/>
          <p:cNvPicPr>
            <a:picLocks noChangeAspect="1"/>
          </p:cNvPicPr>
          <p:nvPr/>
        </p:nvPicPr>
        <p:blipFill rotWithShape="1">
          <a:blip r:embed="rId2">
            <a:extLst>
              <a:ext uri="{28A0092B-C50C-407E-A947-70E740481C1C}">
                <a14:useLocalDpi xmlns:a14="http://schemas.microsoft.com/office/drawing/2010/main" val="0"/>
              </a:ext>
            </a:extLst>
          </a:blip>
          <a:srcRect b="4229"/>
          <a:stretch/>
        </p:blipFill>
        <p:spPr>
          <a:xfrm>
            <a:off x="1484489" y="691728"/>
            <a:ext cx="6217787" cy="26243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68296"/>
            <a:ext cx="7875587" cy="466344"/>
          </a:xfrm>
        </p:spPr>
        <p:txBody>
          <a:bodyPr/>
          <a:lstStyle/>
          <a:p>
            <a:pPr eaLnBrk="1" hangingPunct="1"/>
            <a:r>
              <a:rPr lang="en-US" dirty="0"/>
              <a:t>What if we have 8 eggs? Assuming that we have enough of everything else, how many pancakes can we make? </a:t>
            </a:r>
          </a:p>
        </p:txBody>
      </p:sp>
      <p:pic>
        <p:nvPicPr>
          <p:cNvPr id="6" name="Picture 5" descr="08_Pg251_UnFigure_2.jpg"/>
          <p:cNvPicPr>
            <a:picLocks noChangeAspect="1"/>
          </p:cNvPicPr>
          <p:nvPr/>
        </p:nvPicPr>
        <p:blipFill rotWithShape="1">
          <a:blip r:embed="rId2">
            <a:extLst>
              <a:ext uri="{28A0092B-C50C-407E-A947-70E740481C1C}">
                <a14:useLocalDpi xmlns:a14="http://schemas.microsoft.com/office/drawing/2010/main" val="0"/>
              </a:ext>
            </a:extLst>
          </a:blip>
          <a:srcRect b="7392"/>
          <a:stretch/>
        </p:blipFill>
        <p:spPr>
          <a:xfrm>
            <a:off x="327379" y="1896194"/>
            <a:ext cx="8534400" cy="2054916"/>
          </a:xfrm>
          <a:prstGeom prst="rect">
            <a:avLst/>
          </a:prstGeom>
        </p:spPr>
      </p:pic>
      <p:pic>
        <p:nvPicPr>
          <p:cNvPr id="3" name="Picture 2" descr="ch8_pg251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4532074"/>
            <a:ext cx="8466667" cy="131980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885</TotalTime>
  <Words>3135</Words>
  <Application>Microsoft Office PowerPoint</Application>
  <PresentationFormat>On-screen Show (4:3)</PresentationFormat>
  <Paragraphs>312</Paragraphs>
  <Slides>76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MS PGothic</vt:lpstr>
      <vt:lpstr>Arial</vt:lpstr>
      <vt:lpstr>Calibri</vt:lpstr>
      <vt:lpstr>Helvetica</vt:lpstr>
      <vt:lpstr>Times New Roman</vt:lpstr>
      <vt:lpstr>Wingdings</vt:lpstr>
      <vt:lpstr>ヒラギノ角ゴ Pro W3</vt:lpstr>
      <vt:lpstr>Office Theme</vt:lpstr>
      <vt:lpstr>1_Office Theme</vt:lpstr>
      <vt:lpstr> Introductory  Chemistry Fifth Edition Nivaldo J. Tro  Chapter 8  Quantities in Chemical Reactions </vt:lpstr>
      <vt:lpstr>Global Warming: Too Much Carbon Dioxide</vt:lpstr>
      <vt:lpstr>The Greenhouse Effect </vt:lpstr>
      <vt:lpstr>Combustion of Fossil Fuels Produces CO2</vt:lpstr>
      <vt:lpstr>Combustion of Fossil Fuels Produces CO2</vt:lpstr>
      <vt:lpstr>Stoichiometry: Relationships between Ingredients </vt:lpstr>
      <vt:lpstr>Making Pancakes: Relationships between Ingredients </vt:lpstr>
      <vt:lpstr>Making Pancakes: Relationships between Ingredients </vt:lpstr>
      <vt:lpstr>What if we have 8 eggs? Assuming that we have enough of everything else, how many pancakes can we make? </vt:lpstr>
      <vt:lpstr>Making Molecules: Mole-to-Mole Conversions </vt:lpstr>
      <vt:lpstr>3 H2(g) + N2(g)  2 NH3(g)</vt:lpstr>
      <vt:lpstr>3 H2(g) + N2(g)  2 NH3(g)</vt:lpstr>
      <vt:lpstr>Stoichiometry in Action: Not Enough Oxygen When Burning Octane</vt:lpstr>
      <vt:lpstr>Stoichiometry in Action: Controversy over Oxygenated Fuels</vt:lpstr>
      <vt:lpstr>Making Molecules: Mass-to-Mass Conversions </vt:lpstr>
      <vt:lpstr>PowerPoint Presentation</vt:lpstr>
      <vt:lpstr>PowerPoint Presentation</vt:lpstr>
      <vt:lpstr>2 C8H18(l) + 25 O2(g)  16 CO2(g) + 18 H2O(g)</vt:lpstr>
      <vt:lpstr>Limiting Reactant, Theoretical Yield, and Percent Yield</vt:lpstr>
      <vt:lpstr>Limiting Reactant, Theoretical Yield, and Percent Yield</vt:lpstr>
      <vt:lpstr>PowerPoint Presentation</vt:lpstr>
      <vt:lpstr>PowerPoint Presentation</vt:lpstr>
      <vt:lpstr>PowerPoint Presentation</vt:lpstr>
      <vt:lpstr>Actual Yield and Percent Yield</vt:lpstr>
      <vt:lpstr>Limiting Reactant, Theoretical Yield, Actual Yield, and Percent Yield</vt:lpstr>
      <vt:lpstr>Limiting Reactant and Percent Yield: Mole to Mole</vt:lpstr>
      <vt:lpstr>PowerPoint Presentation</vt:lpstr>
      <vt:lpstr>Limiting Reactant, Theoretical Yield, Actual Yield, and Percent Yield</vt:lpstr>
      <vt:lpstr>Limiting Reactant and Percent Yield: Gram to Gram</vt:lpstr>
      <vt:lpstr>Limiting Reactant and Percent Yield: Gram to Gram</vt:lpstr>
      <vt:lpstr>Theoretical Yield and Percent Yield</vt:lpstr>
      <vt:lpstr>Limiting Reactant and Percent Yield: Gram to Gram</vt:lpstr>
      <vt:lpstr>Relationships Used </vt:lpstr>
      <vt:lpstr>Limiting Reactant and Percent Yield: Gram to Gram</vt:lpstr>
      <vt:lpstr>Actual Yield and Percent Yield</vt:lpstr>
      <vt:lpstr>Enthalpy: A Measure of the Heat Evolved or Absorbed in a Reaction </vt:lpstr>
      <vt:lpstr>PowerPoint Presentation</vt:lpstr>
      <vt:lpstr>Sign of ΔHrxn </vt:lpstr>
      <vt:lpstr>Exothermic and Endothermic Reactions   </vt:lpstr>
      <vt:lpstr>Sign of ΔHrxn </vt:lpstr>
      <vt:lpstr>Sign of ΔHrxn </vt:lpstr>
      <vt:lpstr>Stoichiometry of ΔHrxn</vt:lpstr>
      <vt:lpstr>Stoichiometry of ΔHrxn</vt:lpstr>
      <vt:lpstr>Stoichiometry of ΔHrxn</vt:lpstr>
      <vt:lpstr>Example 8.7: Stoichiometry Involving ΔHrxn  </vt:lpstr>
      <vt:lpstr>Stoichiometry Involving ΔHrxn </vt:lpstr>
      <vt:lpstr>PowerPoint Presentation</vt:lpstr>
      <vt:lpstr>Everyday Chemistry Bunsen Burners </vt:lpstr>
      <vt:lpstr>A Bunsen Burner at Various Stages of Air Intake Adjustment</vt:lpstr>
      <vt:lpstr>Chapter 8 in Review </vt:lpstr>
      <vt:lpstr>Chapter 8 in Review </vt:lpstr>
      <vt:lpstr>Chapter 8 in Review </vt:lpstr>
      <vt:lpstr>Chemical Skills Learning Objectives </vt:lpstr>
      <vt:lpstr>Highlight Problem EOC 8.101</vt:lpstr>
      <vt:lpstr>Highlight Problem EOC 8.101</vt:lpstr>
      <vt:lpstr>Mass Percent</vt:lpstr>
      <vt:lpstr>Using Mass Percent in Calculations </vt:lpstr>
      <vt:lpstr>A Water Sample from the Bottom of Lake Nyos contains 8.5% carbon dioxide by mass. Determine how much carbon dioxide, in grams, is contained in 28.6 L of the water solution. </vt:lpstr>
      <vt:lpstr>A Water Sample from the Bottom of Lake Nyos</vt:lpstr>
      <vt:lpstr>Specifying Solution Concentration: Molarity </vt:lpstr>
      <vt:lpstr>Making a Solution of Specific Molarity </vt:lpstr>
      <vt:lpstr>Calculate the molarity of a solution made by putting 15.5 g NaCl into a beaker and adding water to make 1.50 L of NaCl solution. GIVEN: 15.5 g NaCl, 1.50 L solution. FIND: molarity</vt:lpstr>
      <vt:lpstr>Determine how many grams of sucrose (C12H22O11) are contained in 1.72 L of 0.758 M sucrose solution.  </vt:lpstr>
      <vt:lpstr>Determine how many grams of sucrose (C12H22O11) are contained in 1.72 L of 0.758 M sucrose solution.  </vt:lpstr>
      <vt:lpstr>Ion Concentrations</vt:lpstr>
      <vt:lpstr>Determine the molar concentrations of Na+ and PO43− in a 1.50 M Na3PO4 solution. </vt:lpstr>
      <vt:lpstr>Solution Dilution </vt:lpstr>
      <vt:lpstr>M1V1 = M2V2</vt:lpstr>
      <vt:lpstr>Laboratory Safety Note</vt:lpstr>
      <vt:lpstr>Prepare 5.00 L of a 1.50 M KCl solution from a 12.0 M stock solution. </vt:lpstr>
      <vt:lpstr>Prepare 5.00 L of a 1.50 M KCl solution from a 12.0 M stock solution. </vt:lpstr>
      <vt:lpstr>Solution Stoichiometry </vt:lpstr>
      <vt:lpstr>Solution Stoichiometry </vt:lpstr>
      <vt:lpstr>H2SO4(aq) + 2 NaOH(aq)  Na2SO4(aq) + 2 H2O(l)</vt:lpstr>
      <vt:lpstr>H2SO4(aq) + 2 NaOH(aq)  Na2SO4(aq) + 2 H2O(l)</vt:lpstr>
      <vt:lpstr>Calculate the molality of a solution containing 17.2 g of ethylene glycol C2H6O2 dissolved in 0.500 kg of water.</vt:lpstr>
    </vt:vector>
  </TitlesOfParts>
  <Company>Soutwesten Oklahoma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Quantities in Chemical Reactions</dc:title>
  <dc:creator>Sylvia Esjornson</dc:creator>
  <cp:lastModifiedBy>Gore, Shaka B</cp:lastModifiedBy>
  <cp:revision>222</cp:revision>
  <dcterms:created xsi:type="dcterms:W3CDTF">2010-10-21T14:55:22Z</dcterms:created>
  <dcterms:modified xsi:type="dcterms:W3CDTF">2016-08-30T02:57:43Z</dcterms:modified>
</cp:coreProperties>
</file>